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3"/>
  </p:notesMasterIdLst>
  <p:handoutMasterIdLst>
    <p:handoutMasterId r:id="rId74"/>
  </p:handoutMasterIdLst>
  <p:sldIdLst>
    <p:sldId id="349" r:id="rId2"/>
    <p:sldId id="407" r:id="rId3"/>
    <p:sldId id="408" r:id="rId4"/>
    <p:sldId id="409" r:id="rId5"/>
    <p:sldId id="410" r:id="rId6"/>
    <p:sldId id="411" r:id="rId7"/>
    <p:sldId id="412" r:id="rId8"/>
    <p:sldId id="413" r:id="rId9"/>
    <p:sldId id="414" r:id="rId10"/>
    <p:sldId id="358" r:id="rId11"/>
    <p:sldId id="359" r:id="rId12"/>
    <p:sldId id="360" r:id="rId13"/>
    <p:sldId id="445" r:id="rId14"/>
    <p:sldId id="449" r:id="rId15"/>
    <p:sldId id="450" r:id="rId16"/>
    <p:sldId id="451" r:id="rId17"/>
    <p:sldId id="361" r:id="rId18"/>
    <p:sldId id="362" r:id="rId19"/>
    <p:sldId id="363" r:id="rId20"/>
    <p:sldId id="364" r:id="rId21"/>
    <p:sldId id="365" r:id="rId22"/>
    <p:sldId id="366" r:id="rId23"/>
    <p:sldId id="367" r:id="rId24"/>
    <p:sldId id="368" r:id="rId25"/>
    <p:sldId id="369" r:id="rId26"/>
    <p:sldId id="370" r:id="rId27"/>
    <p:sldId id="371" r:id="rId28"/>
    <p:sldId id="372" r:id="rId29"/>
    <p:sldId id="373" r:id="rId30"/>
    <p:sldId id="415" r:id="rId31"/>
    <p:sldId id="374" r:id="rId32"/>
    <p:sldId id="375" r:id="rId33"/>
    <p:sldId id="376" r:id="rId34"/>
    <p:sldId id="377" r:id="rId35"/>
    <p:sldId id="378" r:id="rId36"/>
    <p:sldId id="379" r:id="rId37"/>
    <p:sldId id="382" r:id="rId38"/>
    <p:sldId id="452" r:id="rId39"/>
    <p:sldId id="453" r:id="rId40"/>
    <p:sldId id="383" r:id="rId41"/>
    <p:sldId id="384" r:id="rId42"/>
    <p:sldId id="385" r:id="rId43"/>
    <p:sldId id="386" r:id="rId44"/>
    <p:sldId id="387" r:id="rId45"/>
    <p:sldId id="388" r:id="rId46"/>
    <p:sldId id="454" r:id="rId47"/>
    <p:sldId id="455" r:id="rId48"/>
    <p:sldId id="457" r:id="rId49"/>
    <p:sldId id="456" r:id="rId50"/>
    <p:sldId id="389" r:id="rId51"/>
    <p:sldId id="438" r:id="rId52"/>
    <p:sldId id="419" r:id="rId53"/>
    <p:sldId id="420" r:id="rId54"/>
    <p:sldId id="421" r:id="rId55"/>
    <p:sldId id="422" r:id="rId56"/>
    <p:sldId id="423" r:id="rId57"/>
    <p:sldId id="439" r:id="rId58"/>
    <p:sldId id="424" r:id="rId59"/>
    <p:sldId id="425" r:id="rId60"/>
    <p:sldId id="426" r:id="rId61"/>
    <p:sldId id="427" r:id="rId62"/>
    <p:sldId id="428" r:id="rId63"/>
    <p:sldId id="429" r:id="rId64"/>
    <p:sldId id="440" r:id="rId65"/>
    <p:sldId id="431" r:id="rId66"/>
    <p:sldId id="441" r:id="rId67"/>
    <p:sldId id="442" r:id="rId68"/>
    <p:sldId id="443" r:id="rId69"/>
    <p:sldId id="444" r:id="rId70"/>
    <p:sldId id="436" r:id="rId71"/>
    <p:sldId id="437"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87" autoAdjust="0"/>
    <p:restoredTop sz="94660"/>
  </p:normalViewPr>
  <p:slideViewPr>
    <p:cSldViewPr>
      <p:cViewPr varScale="1">
        <p:scale>
          <a:sx n="68" d="100"/>
          <a:sy n="68" d="100"/>
        </p:scale>
        <p:origin x="-2032" y="-1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notesMaster" Target="notesMasters/notesMaster1.xml"/><Relationship Id="rId74" Type="http://schemas.openxmlformats.org/officeDocument/2006/relationships/handoutMaster" Target="handoutMasters/handoutMaster1.xml"/><Relationship Id="rId75" Type="http://schemas.openxmlformats.org/officeDocument/2006/relationships/printerSettings" Target="printerSettings/printerSettings1.bin"/><Relationship Id="rId76" Type="http://schemas.openxmlformats.org/officeDocument/2006/relationships/presProps" Target="presProps.xml"/><Relationship Id="rId77" Type="http://schemas.openxmlformats.org/officeDocument/2006/relationships/viewProps" Target="viewProps.xml"/><Relationship Id="rId78" Type="http://schemas.openxmlformats.org/officeDocument/2006/relationships/theme" Target="theme/theme1.xml"/><Relationship Id="rId79"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0C018BD-787F-4C33-8333-ED9F59DE3FD8}" type="datetimeFigureOut">
              <a:rPr lang="en-PH" smtClean="0"/>
              <a:t>1/3/17</a:t>
            </a:fld>
            <a:endParaRPr lang="en-PH"/>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PH"/>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4DC67D9-0B9E-472D-AFF1-C6138CC82595}" type="slidenum">
              <a:rPr lang="en-PH" smtClean="0"/>
              <a:t>‹#›</a:t>
            </a:fld>
            <a:endParaRPr lang="en-PH"/>
          </a:p>
        </p:txBody>
      </p:sp>
    </p:spTree>
    <p:extLst>
      <p:ext uri="{BB962C8B-B14F-4D97-AF65-F5344CB8AC3E}">
        <p14:creationId xmlns:p14="http://schemas.microsoft.com/office/powerpoint/2010/main" val="3159854325"/>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8F3A97-EBD2-4880-BB3E-05F7DC3EE393}" type="datetimeFigureOut">
              <a:rPr lang="en-PH" smtClean="0"/>
              <a:t>1/3/17</a:t>
            </a:fld>
            <a:endParaRPr lang="en-PH"/>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B75992-99BD-41D0-A68F-6A8F92B232E6}" type="slidenum">
              <a:rPr lang="en-PH" smtClean="0"/>
              <a:t>‹#›</a:t>
            </a:fld>
            <a:endParaRPr lang="en-PH"/>
          </a:p>
        </p:txBody>
      </p:sp>
    </p:spTree>
    <p:extLst>
      <p:ext uri="{BB962C8B-B14F-4D97-AF65-F5344CB8AC3E}">
        <p14:creationId xmlns:p14="http://schemas.microsoft.com/office/powerpoint/2010/main" val="2567578901"/>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eaLnBrk="1" latinLnBrk="0" hangingPunct="1"/>
            <a:fld id="{544213AF-26F6-41FA-8D85-E2C5388D6E58}" type="datetimeFigureOut">
              <a:rPr lang="en-US" smtClean="0"/>
              <a:pPr eaLnBrk="1" latinLnBrk="0" hangingPunct="1"/>
              <a:t>1/3/17</a:t>
            </a:fld>
            <a:endParaRPr lang="en-US" dirty="0">
              <a:solidFill>
                <a:srgbClr val="FFFFFF"/>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kumimoji="0" lang="en-US">
              <a:solidFill>
                <a:schemeClr val="accent1">
                  <a:tint val="20000"/>
                </a:scheme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5BBC35B-A44B-4119-B8DA-DE9E3DFADA20}" type="slidenum">
              <a:rPr kumimoji="0" lang="en-US" smtClean="0"/>
              <a:pPr eaLnBrk="1" latinLnBrk="0" hangingPunct="1"/>
              <a:t>‹#›</a:t>
            </a:fld>
            <a:endParaRPr kumimoji="0" lang="en-US" dirty="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1/3/17</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1/3/17</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1/3/17</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1/3/17</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9" name="Slide Number Placeholder 8"/>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1/3/17</a:t>
            </a:fld>
            <a:endParaRPr lang="en-US"/>
          </a:p>
        </p:txBody>
      </p:sp>
      <p:sp>
        <p:nvSpPr>
          <p:cNvPr id="4" name="Footer Placeholder 3"/>
          <p:cNvSpPr>
            <a:spLocks noGrp="1"/>
          </p:cNvSpPr>
          <p:nvPr>
            <p:ph type="ftr" sz="quarter" idx="11"/>
          </p:nvPr>
        </p:nvSpPr>
        <p:spPr/>
        <p:txBody>
          <a:bodyPr/>
          <a:lstStyle>
            <a:extLst/>
          </a:lstStyle>
          <a:p>
            <a:endParaRPr kumimoji="0" lang="en-US"/>
          </a:p>
        </p:txBody>
      </p:sp>
      <p:sp>
        <p:nvSpPr>
          <p:cNvPr id="5" name="Slide Number Placeholder 4"/>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1/3/17</a:t>
            </a:fld>
            <a:endParaRPr lang="en-US"/>
          </a:p>
        </p:txBody>
      </p:sp>
      <p:sp>
        <p:nvSpPr>
          <p:cNvPr id="3" name="Footer Placeholder 2"/>
          <p:cNvSpPr>
            <a:spLocks noGrp="1"/>
          </p:cNvSpPr>
          <p:nvPr>
            <p:ph type="ftr" sz="quarter" idx="11"/>
          </p:nvPr>
        </p:nvSpPr>
        <p:spPr/>
        <p:txBody>
          <a:bodyPr/>
          <a:lstStyle>
            <a:extLst/>
          </a:lstStyle>
          <a:p>
            <a:endParaRPr kumimoji="0" lang="en-US"/>
          </a:p>
        </p:txBody>
      </p:sp>
      <p:sp>
        <p:nvSpPr>
          <p:cNvPr id="4" name="Slide Number Placeholder 3"/>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eaLnBrk="1" latinLnBrk="0" hangingPunct="1"/>
            <a:fld id="{544213AF-26F6-41FA-8D85-E2C5388D6E58}" type="datetimeFigureOut">
              <a:rPr lang="en-US" smtClean="0"/>
              <a:pPr eaLnBrk="1" latinLnBrk="0" hangingPunct="1"/>
              <a:t>1/3/17</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eaLnBrk="1" latinLnBrk="0" hangingPunct="1"/>
            <a:fld id="{544213AF-26F6-41FA-8D85-E2C5388D6E58}" type="datetimeFigureOut">
              <a:rPr lang="en-US" smtClean="0"/>
              <a:pPr eaLnBrk="1" latinLnBrk="0" hangingPunct="1"/>
              <a:t>1/3/17</a:t>
            </a:fld>
            <a:endParaRPr lang="en-US">
              <a:solidFill>
                <a:schemeClr val="tx1"/>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kumimoji="0" lang="en-US">
              <a:solidFill>
                <a:schemeClr val="tx1"/>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5BBC35B-A44B-4119-B8DA-DE9E3DFADA20}" type="slidenum">
              <a:rPr kumimoji="0" lang="en-US" smtClean="0"/>
              <a:pPr eaLnBrk="1" latinLnBrk="0" hangingPunct="1"/>
              <a:t>‹#›</a:t>
            </a:fld>
            <a:endParaRPr kumimoji="0" lang="en-US">
              <a:solidFill>
                <a:schemeClr val="tx1"/>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1/3/17</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1/3/17</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eaLnBrk="1" latinLnBrk="0" hangingPunct="1"/>
            <a:fld id="{544213AF-26F6-41FA-8D85-E2C5388D6E58}" type="datetimeFigureOut">
              <a:rPr lang="en-US" smtClean="0"/>
              <a:pPr eaLnBrk="1" latinLnBrk="0" hangingPunct="1"/>
              <a:t>1/3/17</a:t>
            </a:fld>
            <a:endParaRPr lang="en-US" sz="1000" dirty="0">
              <a:solidFill>
                <a:schemeClr val="tx1"/>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lgn="r" eaLnBrk="1" latinLnBrk="0" hangingPunct="1"/>
            <a:endParaRPr kumimoji="0" lang="en-US" sz="1000" dirty="0">
              <a:solidFill>
                <a:schemeClr val="tx1"/>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5BBC35B-A44B-4119-B8DA-DE9E3DFADA20}" type="slidenum">
              <a:rPr kumimoji="0" lang="en-US" smtClean="0"/>
              <a:pPr eaLnBrk="1" latinLnBrk="0" hangingPunct="1"/>
              <a:t>‹#›</a:t>
            </a:fld>
            <a:endParaRPr kumimoji="0" lang="en-US" sz="1000" b="0">
              <a:solidFill>
                <a:schemeClr val="tx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w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447800" y="1828800"/>
            <a:ext cx="8153400" cy="2285999"/>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PH" sz="4800" dirty="0" smtClean="0"/>
              <a:t>TOURISM PROMOTIONS </a:t>
            </a:r>
          </a:p>
          <a:p>
            <a:r>
              <a:rPr lang="en-PH" sz="4800" dirty="0" smtClean="0"/>
              <a:t>BOARD PHILIPPINES</a:t>
            </a:r>
            <a:endParaRPr lang="en-PH" sz="4800" dirty="0"/>
          </a:p>
        </p:txBody>
      </p:sp>
    </p:spTree>
    <p:extLst>
      <p:ext uri="{BB962C8B-B14F-4D97-AF65-F5344CB8AC3E}">
        <p14:creationId xmlns:p14="http://schemas.microsoft.com/office/powerpoint/2010/main" val="1416612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28600"/>
            <a:ext cx="8229600" cy="1143000"/>
          </a:xfrm>
        </p:spPr>
        <p:txBody>
          <a:bodyPr/>
          <a:lstStyle/>
          <a:p>
            <a:r>
              <a:rPr lang="en-PH" dirty="0" smtClean="0">
                <a:solidFill>
                  <a:srgbClr val="000000"/>
                </a:solidFill>
              </a:rPr>
              <a:t>TPB History: PD867, s1976</a:t>
            </a:r>
            <a:endParaRPr lang="en-PH" dirty="0">
              <a:solidFill>
                <a:srgbClr val="000000"/>
              </a:solidFill>
            </a:endParaRPr>
          </a:p>
        </p:txBody>
      </p:sp>
      <p:sp>
        <p:nvSpPr>
          <p:cNvPr id="7" name="Content Placeholder 2"/>
          <p:cNvSpPr>
            <a:spLocks noGrp="1"/>
          </p:cNvSpPr>
          <p:nvPr>
            <p:ph sz="half" idx="1"/>
          </p:nvPr>
        </p:nvSpPr>
        <p:spPr>
          <a:xfrm>
            <a:off x="822960" y="1845734"/>
            <a:ext cx="7508240" cy="4023360"/>
          </a:xfrm>
        </p:spPr>
        <p:txBody>
          <a:bodyPr>
            <a:normAutofit/>
          </a:bodyPr>
          <a:lstStyle/>
          <a:p>
            <a:r>
              <a:rPr lang="en-PH" b="1" dirty="0"/>
              <a:t>PRESIDENTIAL DECREE No. </a:t>
            </a:r>
            <a:r>
              <a:rPr lang="en-PH" b="1" dirty="0" smtClean="0"/>
              <a:t>867, s1976 </a:t>
            </a:r>
          </a:p>
          <a:p>
            <a:r>
              <a:rPr lang="en-PH" dirty="0" smtClean="0"/>
              <a:t>Creation of a </a:t>
            </a:r>
            <a:r>
              <a:rPr lang="en-PH" dirty="0"/>
              <a:t>body to be known as the PHILIPPINE CONVENTION BUREAU which </a:t>
            </a:r>
            <a:r>
              <a:rPr lang="en-PH" dirty="0" smtClean="0"/>
              <a:t>shall have the mandate to develop </a:t>
            </a:r>
            <a:r>
              <a:rPr lang="en-PH" dirty="0"/>
              <a:t>and execute a campaign to promote tourism to, and attract international gatherings and events in, the Philippines.</a:t>
            </a:r>
          </a:p>
          <a:p>
            <a:pPr marL="22225" indent="0">
              <a:buNone/>
            </a:pPr>
            <a:endParaRPr lang="en-PH" dirty="0"/>
          </a:p>
        </p:txBody>
      </p:sp>
    </p:spTree>
    <p:extLst>
      <p:ext uri="{BB962C8B-B14F-4D97-AF65-F5344CB8AC3E}">
        <p14:creationId xmlns:p14="http://schemas.microsoft.com/office/powerpoint/2010/main" val="2572215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lstStyle/>
          <a:p>
            <a:r>
              <a:rPr lang="en-PH" dirty="0" smtClean="0">
                <a:solidFill>
                  <a:srgbClr val="000000"/>
                </a:solidFill>
              </a:rPr>
              <a:t>TPB History: EO 120-A, s1987</a:t>
            </a:r>
            <a:endParaRPr lang="en-PH" dirty="0">
              <a:solidFill>
                <a:srgbClr val="000000"/>
              </a:solidFill>
            </a:endParaRPr>
          </a:p>
        </p:txBody>
      </p:sp>
      <p:sp>
        <p:nvSpPr>
          <p:cNvPr id="5" name="Content Placeholder 2"/>
          <p:cNvSpPr>
            <a:spLocks noGrp="1"/>
          </p:cNvSpPr>
          <p:nvPr>
            <p:ph sz="half" idx="1"/>
          </p:nvPr>
        </p:nvSpPr>
        <p:spPr>
          <a:xfrm>
            <a:off x="822960" y="1845734"/>
            <a:ext cx="7559040" cy="4023360"/>
          </a:xfrm>
        </p:spPr>
        <p:txBody>
          <a:bodyPr>
            <a:normAutofit/>
          </a:bodyPr>
          <a:lstStyle/>
          <a:p>
            <a:r>
              <a:rPr lang="en-PH" sz="2900" b="1" dirty="0" smtClean="0"/>
              <a:t>Executive Order 120-A, s 1987</a:t>
            </a:r>
          </a:p>
          <a:p>
            <a:r>
              <a:rPr lang="en-PH" sz="2500" dirty="0" smtClean="0"/>
              <a:t>Renaming the Philippine Convention Bureau as the Philippine Convention and Visitors Corporation</a:t>
            </a:r>
          </a:p>
          <a:p>
            <a:r>
              <a:rPr lang="en-PH" sz="2500" b="1" dirty="0" smtClean="0"/>
              <a:t>Mandate:</a:t>
            </a:r>
            <a:r>
              <a:rPr lang="en-PH" sz="2500" b="1" dirty="0" smtClean="0"/>
              <a:t> </a:t>
            </a:r>
            <a:endParaRPr lang="en-PH" sz="2500" b="1" dirty="0" smtClean="0"/>
          </a:p>
          <a:p>
            <a:pPr marL="344488" indent="-231775">
              <a:buFont typeface="Wingdings" panose="05000000000000000000" pitchFamily="2" charset="2"/>
              <a:buChar char="Ø"/>
            </a:pPr>
            <a:r>
              <a:rPr lang="en-PH" sz="2500" dirty="0" smtClean="0"/>
              <a:t>The same </a:t>
            </a:r>
            <a:r>
              <a:rPr lang="en-PH" sz="2500" dirty="0" smtClean="0"/>
              <a:t>mandate </a:t>
            </a:r>
            <a:r>
              <a:rPr lang="en-PH" sz="2500" dirty="0" smtClean="0"/>
              <a:t>as PD 1448, s1987</a:t>
            </a:r>
            <a:endParaRPr lang="en-PH" sz="2500" dirty="0"/>
          </a:p>
        </p:txBody>
      </p:sp>
    </p:spTree>
    <p:extLst>
      <p:ext uri="{BB962C8B-B14F-4D97-AF65-F5344CB8AC3E}">
        <p14:creationId xmlns:p14="http://schemas.microsoft.com/office/powerpoint/2010/main" val="308140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lstStyle/>
          <a:p>
            <a:r>
              <a:rPr lang="en-PH" dirty="0" smtClean="0">
                <a:solidFill>
                  <a:srgbClr val="000000"/>
                </a:solidFill>
              </a:rPr>
              <a:t>TPB History: EO 120-A, s1987</a:t>
            </a:r>
            <a:endParaRPr lang="en-PH" dirty="0">
              <a:solidFill>
                <a:srgbClr val="000000"/>
              </a:solidFill>
            </a:endParaRPr>
          </a:p>
        </p:txBody>
      </p:sp>
      <p:sp>
        <p:nvSpPr>
          <p:cNvPr id="5" name="Content Placeholder 2"/>
          <p:cNvSpPr>
            <a:spLocks noGrp="1"/>
          </p:cNvSpPr>
          <p:nvPr>
            <p:ph sz="half" idx="1"/>
          </p:nvPr>
        </p:nvSpPr>
        <p:spPr>
          <a:xfrm>
            <a:off x="822960" y="1845734"/>
            <a:ext cx="7559040" cy="4023360"/>
          </a:xfrm>
        </p:spPr>
        <p:txBody>
          <a:bodyPr>
            <a:normAutofit/>
          </a:bodyPr>
          <a:lstStyle/>
          <a:p>
            <a:r>
              <a:rPr lang="en-PH" sz="2900" b="1" dirty="0" smtClean="0">
                <a:solidFill>
                  <a:srgbClr val="000000"/>
                </a:solidFill>
              </a:rPr>
              <a:t>Executive Order 120-A, s 1987</a:t>
            </a:r>
          </a:p>
          <a:p>
            <a:r>
              <a:rPr lang="en-PH" sz="2500" dirty="0" smtClean="0">
                <a:solidFill>
                  <a:srgbClr val="000000"/>
                </a:solidFill>
              </a:rPr>
              <a:t>Renaming the Philippine Convention Bureau as the Philippine Convention and Visitors Corporation</a:t>
            </a:r>
          </a:p>
          <a:p>
            <a:r>
              <a:rPr lang="en-PH" sz="2500" b="1" dirty="0" smtClean="0">
                <a:solidFill>
                  <a:srgbClr val="000000"/>
                </a:solidFill>
              </a:rPr>
              <a:t>Mandate:</a:t>
            </a:r>
            <a:r>
              <a:rPr lang="en-PH" sz="2500" b="1" dirty="0" smtClean="0">
                <a:solidFill>
                  <a:srgbClr val="000000"/>
                </a:solidFill>
              </a:rPr>
              <a:t> </a:t>
            </a:r>
            <a:endParaRPr lang="en-PH" sz="2500" b="1" dirty="0" smtClean="0">
              <a:solidFill>
                <a:srgbClr val="000000"/>
              </a:solidFill>
            </a:endParaRPr>
          </a:p>
          <a:p>
            <a:pPr marL="344488" indent="-231775">
              <a:buFont typeface="Wingdings" panose="05000000000000000000" pitchFamily="2" charset="2"/>
              <a:buChar char="Ø"/>
            </a:pPr>
            <a:r>
              <a:rPr lang="en-PH" sz="2500" dirty="0" smtClean="0">
                <a:solidFill>
                  <a:srgbClr val="000000"/>
                </a:solidFill>
              </a:rPr>
              <a:t>The same </a:t>
            </a:r>
            <a:r>
              <a:rPr lang="en-PH" sz="2500" dirty="0" smtClean="0">
                <a:solidFill>
                  <a:srgbClr val="000000"/>
                </a:solidFill>
              </a:rPr>
              <a:t>mandate </a:t>
            </a:r>
            <a:r>
              <a:rPr lang="en-PH" sz="2500" dirty="0" smtClean="0">
                <a:solidFill>
                  <a:srgbClr val="000000"/>
                </a:solidFill>
              </a:rPr>
              <a:t>as PD 1448, s1987</a:t>
            </a:r>
            <a:endParaRPr lang="en-PH" sz="2500" dirty="0">
              <a:solidFill>
                <a:srgbClr val="000000"/>
              </a:solidFill>
            </a:endParaRPr>
          </a:p>
        </p:txBody>
      </p:sp>
    </p:spTree>
    <p:extLst>
      <p:ext uri="{BB962C8B-B14F-4D97-AF65-F5344CB8AC3E}">
        <p14:creationId xmlns:p14="http://schemas.microsoft.com/office/powerpoint/2010/main" val="3571364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a:xfrm>
            <a:off x="457200" y="274638"/>
            <a:ext cx="8229600" cy="1143000"/>
          </a:xfrm>
        </p:spPr>
        <p:txBody>
          <a:bodyPr>
            <a:normAutofit fontScale="90000"/>
          </a:bodyPr>
          <a:lstStyle/>
          <a:p>
            <a:r>
              <a:rPr lang="en-US" altLang="en-US" dirty="0">
                <a:solidFill>
                  <a:srgbClr val="002060"/>
                </a:solidFill>
              </a:rPr>
              <a:t>National Tourism Act 2009</a:t>
            </a:r>
            <a:br>
              <a:rPr lang="en-US" altLang="en-US" dirty="0">
                <a:solidFill>
                  <a:srgbClr val="002060"/>
                </a:solidFill>
              </a:rPr>
            </a:br>
            <a:r>
              <a:rPr lang="en-US" altLang="en-US" dirty="0" smtClean="0">
                <a:solidFill>
                  <a:srgbClr val="002060"/>
                </a:solidFill>
              </a:rPr>
              <a:t>Republic Act </a:t>
            </a:r>
            <a:r>
              <a:rPr lang="en-US" altLang="en-US" dirty="0">
                <a:solidFill>
                  <a:srgbClr val="002060"/>
                </a:solidFill>
              </a:rPr>
              <a:t>9593</a:t>
            </a:r>
            <a:endParaRPr lang="en-PH" dirty="0"/>
          </a:p>
        </p:txBody>
      </p:sp>
      <p:sp>
        <p:nvSpPr>
          <p:cNvPr id="8" name="Content Placeholder 4"/>
          <p:cNvSpPr>
            <a:spLocks noGrp="1"/>
          </p:cNvSpPr>
          <p:nvPr>
            <p:ph sz="half" idx="1"/>
          </p:nvPr>
        </p:nvSpPr>
        <p:spPr>
          <a:xfrm>
            <a:off x="460652" y="1845734"/>
            <a:ext cx="3703320" cy="4023360"/>
          </a:xfrm>
        </p:spPr>
        <p:txBody>
          <a:bodyPr>
            <a:noAutofit/>
          </a:bodyPr>
          <a:lstStyle/>
          <a:p>
            <a:pPr>
              <a:spcAft>
                <a:spcPts val="0"/>
              </a:spcAft>
              <a:defRPr/>
            </a:pPr>
            <a:r>
              <a:rPr lang="en-US" sz="1600" dirty="0">
                <a:solidFill>
                  <a:srgbClr val="002060"/>
                </a:solidFill>
              </a:rPr>
              <a:t>Who authored the </a:t>
            </a:r>
            <a:r>
              <a:rPr lang="en-US" sz="1600" dirty="0" smtClean="0">
                <a:solidFill>
                  <a:srgbClr val="002060"/>
                </a:solidFill>
              </a:rPr>
              <a:t>law and when </a:t>
            </a:r>
            <a:r>
              <a:rPr lang="en-US" sz="1600" dirty="0">
                <a:solidFill>
                  <a:srgbClr val="002060"/>
                </a:solidFill>
              </a:rPr>
              <a:t>was it enacted?</a:t>
            </a:r>
          </a:p>
          <a:p>
            <a:pPr marL="396875" lvl="2" indent="0">
              <a:lnSpc>
                <a:spcPct val="100000"/>
              </a:lnSpc>
              <a:spcAft>
                <a:spcPts val="0"/>
              </a:spcAft>
              <a:buNone/>
              <a:defRPr/>
            </a:pPr>
            <a:r>
              <a:rPr lang="en-US" sz="1600" dirty="0"/>
              <a:t>Sen. Richard Gordon and was approved </a:t>
            </a:r>
            <a:r>
              <a:rPr lang="en-US" sz="1600" dirty="0" smtClean="0"/>
              <a:t>on May </a:t>
            </a:r>
            <a:r>
              <a:rPr lang="en-US" sz="1600" dirty="0"/>
              <a:t>12, 2009 by </a:t>
            </a:r>
            <a:r>
              <a:rPr lang="en-US" sz="1600" dirty="0" smtClean="0"/>
              <a:t>PGMA</a:t>
            </a:r>
          </a:p>
          <a:p>
            <a:pPr marL="344488" lvl="2" indent="0">
              <a:spcAft>
                <a:spcPts val="0"/>
              </a:spcAft>
              <a:buNone/>
              <a:defRPr/>
            </a:pPr>
            <a:endParaRPr lang="en-US" sz="1600" dirty="0"/>
          </a:p>
          <a:p>
            <a:pPr>
              <a:lnSpc>
                <a:spcPct val="120000"/>
              </a:lnSpc>
              <a:spcAft>
                <a:spcPts val="0"/>
              </a:spcAft>
              <a:defRPr/>
            </a:pPr>
            <a:r>
              <a:rPr lang="en-US" sz="1600" dirty="0">
                <a:solidFill>
                  <a:srgbClr val="002060"/>
                </a:solidFill>
              </a:rPr>
              <a:t>What is the mandate of the Department of Tourism?</a:t>
            </a:r>
          </a:p>
          <a:p>
            <a:pPr marL="396875" indent="0">
              <a:lnSpc>
                <a:spcPct val="120000"/>
              </a:lnSpc>
              <a:spcAft>
                <a:spcPts val="0"/>
              </a:spcAft>
              <a:buNone/>
              <a:defRPr/>
            </a:pPr>
            <a:r>
              <a:rPr lang="en-US" sz="1600" dirty="0"/>
              <a:t>Planning, programming, coordination, regulatory </a:t>
            </a:r>
            <a:r>
              <a:rPr lang="en-US" sz="1600" dirty="0" smtClean="0"/>
              <a:t>government </a:t>
            </a:r>
            <a:r>
              <a:rPr lang="en-US" sz="1600" dirty="0"/>
              <a:t>agency in the development and promotion of </a:t>
            </a:r>
            <a:r>
              <a:rPr lang="en-US" sz="1600" dirty="0" smtClean="0"/>
              <a:t>tourism</a:t>
            </a:r>
            <a:endParaRPr lang="en-US" sz="1600" dirty="0"/>
          </a:p>
        </p:txBody>
      </p:sp>
      <p:sp>
        <p:nvSpPr>
          <p:cNvPr id="9" name="Content Placeholder 5"/>
          <p:cNvSpPr txBox="1">
            <a:spLocks/>
          </p:cNvSpPr>
          <p:nvPr/>
        </p:nvSpPr>
        <p:spPr>
          <a:xfrm>
            <a:off x="4648200" y="1481328"/>
            <a:ext cx="4038600" cy="4525963"/>
          </a:xfrm>
          <a:prstGeom prst="rect">
            <a:avLst/>
          </a:prstGeom>
        </p:spPr>
        <p:txBody>
          <a:bodyPr>
            <a:normAutofit fontScale="70000" lnSpcReduction="20000"/>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a:buFont typeface="Wingdings 3"/>
              <a:buNone/>
              <a:defRPr/>
            </a:pPr>
            <a:r>
              <a:rPr lang="en-US" smtClean="0">
                <a:solidFill>
                  <a:srgbClr val="002060"/>
                </a:solidFill>
              </a:rPr>
              <a:t>What are the attached agencies under DOT?</a:t>
            </a:r>
          </a:p>
          <a:p>
            <a:pPr marL="457200" indent="-457200">
              <a:buFont typeface="+mj-lt"/>
              <a:buAutoNum type="arabicPeriod"/>
              <a:defRPr/>
            </a:pPr>
            <a:r>
              <a:rPr lang="en-US" smtClean="0"/>
              <a:t>Phil Tourism Promotions Board</a:t>
            </a:r>
          </a:p>
          <a:p>
            <a:pPr marL="457200" indent="-457200">
              <a:buFont typeface="+mj-lt"/>
              <a:buAutoNum type="arabicPeriod"/>
              <a:defRPr/>
            </a:pPr>
            <a:r>
              <a:rPr lang="en-US" smtClean="0"/>
              <a:t>Tourism Infrastructure and Enterprise Zone Authority</a:t>
            </a:r>
          </a:p>
          <a:p>
            <a:pPr marL="457200" indent="-457200">
              <a:buFont typeface="+mj-lt"/>
              <a:buAutoNum type="arabicPeriod"/>
              <a:defRPr/>
            </a:pPr>
            <a:r>
              <a:rPr lang="en-US" smtClean="0"/>
              <a:t>Duty Free Philippines Corp</a:t>
            </a:r>
          </a:p>
          <a:p>
            <a:pPr marL="457200" indent="-457200">
              <a:buFont typeface="+mj-lt"/>
              <a:buAutoNum type="arabicPeriod"/>
              <a:defRPr/>
            </a:pPr>
            <a:r>
              <a:rPr lang="en-US" smtClean="0"/>
              <a:t>Intramuros Administration</a:t>
            </a:r>
          </a:p>
          <a:p>
            <a:pPr marL="457200" indent="-457200">
              <a:buFont typeface="+mj-lt"/>
              <a:buAutoNum type="arabicPeriod"/>
              <a:defRPr/>
            </a:pPr>
            <a:r>
              <a:rPr lang="en-US" smtClean="0"/>
              <a:t>National Parks Development  Committee</a:t>
            </a:r>
          </a:p>
          <a:p>
            <a:pPr marL="457200" indent="-457200">
              <a:buFont typeface="+mj-lt"/>
              <a:buAutoNum type="arabicPeriod"/>
              <a:defRPr/>
            </a:pPr>
            <a:r>
              <a:rPr lang="en-US" smtClean="0"/>
              <a:t>Nayong Pilipino Foundation</a:t>
            </a:r>
          </a:p>
          <a:p>
            <a:pPr marL="457200" indent="-457200">
              <a:buFont typeface="+mj-lt"/>
              <a:buAutoNum type="arabicPeriod"/>
              <a:defRPr/>
            </a:pPr>
            <a:r>
              <a:rPr lang="en-US" smtClean="0"/>
              <a:t>Phil Commission on Sports Scuba Diving. </a:t>
            </a:r>
          </a:p>
          <a:p>
            <a:pPr marL="457200" indent="-457200">
              <a:buFont typeface="+mj-lt"/>
              <a:buAutoNum type="arabicPeriod"/>
              <a:defRPr/>
            </a:pPr>
            <a:r>
              <a:rPr lang="en-US" smtClean="0"/>
              <a:t>Phil Retirement Authority is now under DOT. </a:t>
            </a:r>
          </a:p>
          <a:p>
            <a:endParaRPr lang="en-PH" dirty="0"/>
          </a:p>
        </p:txBody>
      </p:sp>
    </p:spTree>
    <p:extLst>
      <p:ext uri="{BB962C8B-B14F-4D97-AF65-F5344CB8AC3E}">
        <p14:creationId xmlns:p14="http://schemas.microsoft.com/office/powerpoint/2010/main" val="3349646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lstStyle/>
          <a:p>
            <a:r>
              <a:rPr lang="en-US" dirty="0" smtClean="0"/>
              <a:t>MANDATE</a:t>
            </a:r>
            <a:endParaRPr lang="en-US" dirty="0"/>
          </a:p>
        </p:txBody>
      </p:sp>
      <p:sp>
        <p:nvSpPr>
          <p:cNvPr id="5" name="Content Placeholder 2"/>
          <p:cNvSpPr>
            <a:spLocks noGrp="1"/>
          </p:cNvSpPr>
          <p:nvPr>
            <p:ph sz="half" idx="1"/>
          </p:nvPr>
        </p:nvSpPr>
        <p:spPr>
          <a:xfrm>
            <a:off x="152400" y="1219200"/>
            <a:ext cx="8839200" cy="5334000"/>
          </a:xfrm>
        </p:spPr>
        <p:txBody>
          <a:bodyPr>
            <a:normAutofit fontScale="70000" lnSpcReduction="20000"/>
          </a:bodyPr>
          <a:lstStyle/>
          <a:p>
            <a:endParaRPr lang="en-US" dirty="0" smtClean="0"/>
          </a:p>
          <a:p>
            <a:pPr algn="just"/>
            <a:r>
              <a:rPr lang="en-US" sz="3200" dirty="0" smtClean="0"/>
              <a:t>The </a:t>
            </a:r>
            <a:r>
              <a:rPr lang="en-US" sz="3200" dirty="0"/>
              <a:t>TPB shall be responsible for marketing and promoting the Philippines domestically and internationally as a major global tourism destination, highlighting the uniqueness and assisting the development of its tourism products and services, with the end in view of increasing tourist arrivals and tourism investment. Specifically, it shall market the Philippines as a major convention destination in Asia. To this end, it shall take charge of attracting, promoting, facilitating and servicing large-scale events, international fairs and conventions, congresses, sports competitions, expositions and the like. It shall likewise ensure the regular advertisement abroad of the country’s major tourism destinations and other tourism products, not limited to TEZs. It may also provide incentives to travel agencies abroad which are able to draw tourists and tourism investments to the country.</a:t>
            </a:r>
            <a:endParaRPr lang="en-US" sz="3200" dirty="0" smtClean="0"/>
          </a:p>
        </p:txBody>
      </p:sp>
    </p:spTree>
    <p:extLst>
      <p:ext uri="{BB962C8B-B14F-4D97-AF65-F5344CB8AC3E}">
        <p14:creationId xmlns:p14="http://schemas.microsoft.com/office/powerpoint/2010/main" val="182889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63621" y="228600"/>
            <a:ext cx="8962107" cy="1191106"/>
          </a:xfrm>
        </p:spPr>
        <p:txBody>
          <a:bodyPr>
            <a:normAutofit fontScale="90000"/>
          </a:bodyPr>
          <a:lstStyle/>
          <a:p>
            <a:pPr algn="ctr"/>
            <a:r>
              <a:rPr lang="en-US" sz="4400" dirty="0" smtClean="0"/>
              <a:t>TPB CORPORATE QUALITY POLICY</a:t>
            </a:r>
            <a:endParaRPr lang="en-US" sz="4400" dirty="0"/>
          </a:p>
        </p:txBody>
      </p:sp>
      <p:sp>
        <p:nvSpPr>
          <p:cNvPr id="7" name="Content Placeholder 2"/>
          <p:cNvSpPr>
            <a:spLocks noGrp="1"/>
          </p:cNvSpPr>
          <p:nvPr>
            <p:ph sz="half" idx="1"/>
          </p:nvPr>
        </p:nvSpPr>
        <p:spPr>
          <a:xfrm>
            <a:off x="152400" y="1676400"/>
            <a:ext cx="8839200" cy="4419600"/>
          </a:xfrm>
        </p:spPr>
        <p:txBody>
          <a:bodyPr>
            <a:normAutofit fontScale="92500" lnSpcReduction="20000"/>
          </a:bodyPr>
          <a:lstStyle/>
          <a:p>
            <a:pPr algn="just"/>
            <a:r>
              <a:rPr lang="en-US" dirty="0" smtClean="0"/>
              <a:t>The Tourism Promotions Board (TPB) is a world-class organization committed to marketing Philippine tourism and providing the highest quality of service that inspire stakeholders and meet customers’ expectations and needs.</a:t>
            </a:r>
          </a:p>
          <a:p>
            <a:pPr algn="just"/>
            <a:r>
              <a:rPr lang="en-US" dirty="0" smtClean="0"/>
              <a:t>TPB shall continue to improve its value to partners, stakeholders and clients by adhering to an effective and efficient Quality Management System that is compliant with global standards and legal requirements.</a:t>
            </a:r>
          </a:p>
          <a:p>
            <a:pPr algn="just"/>
            <a:r>
              <a:rPr lang="en-US" dirty="0" smtClean="0"/>
              <a:t>TPB shall power its performance with a well-balanced work environment characterized by integrity, teamwork, professionalism and excellence.</a:t>
            </a:r>
            <a:endParaRPr lang="en-US" dirty="0"/>
          </a:p>
        </p:txBody>
      </p:sp>
    </p:spTree>
    <p:extLst>
      <p:ext uri="{BB962C8B-B14F-4D97-AF65-F5344CB8AC3E}">
        <p14:creationId xmlns:p14="http://schemas.microsoft.com/office/powerpoint/2010/main" val="2014218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a:bodyPr>
          <a:lstStyle/>
          <a:p>
            <a:pPr algn="ctr"/>
            <a:r>
              <a:rPr lang="en-US" sz="4400" dirty="0" smtClean="0">
                <a:solidFill>
                  <a:schemeClr val="tx1"/>
                </a:solidFill>
              </a:rPr>
              <a:t>MISSION</a:t>
            </a:r>
            <a:endParaRPr lang="en-US" sz="4400" dirty="0">
              <a:solidFill>
                <a:schemeClr val="tx1"/>
              </a:solidFill>
            </a:endParaRPr>
          </a:p>
        </p:txBody>
      </p:sp>
      <p:sp>
        <p:nvSpPr>
          <p:cNvPr id="5" name="Content Placeholder 2"/>
          <p:cNvSpPr>
            <a:spLocks noGrp="1"/>
          </p:cNvSpPr>
          <p:nvPr>
            <p:ph sz="half" idx="1"/>
          </p:nvPr>
        </p:nvSpPr>
        <p:spPr>
          <a:xfrm>
            <a:off x="822960" y="1845734"/>
            <a:ext cx="7533640" cy="4023360"/>
          </a:xfrm>
        </p:spPr>
        <p:txBody>
          <a:bodyPr>
            <a:normAutofit fontScale="85000" lnSpcReduction="10000"/>
          </a:bodyPr>
          <a:lstStyle/>
          <a:p>
            <a:pPr algn="just"/>
            <a:r>
              <a:rPr lang="en-US" dirty="0"/>
              <a:t>To market and promote the Philippines domestically and internationally as a world-class tourism and MICE destination, in strategic partnership with private and public stakeholders to deliver a unique high-value experience for visitors, significantly contributing to increased arrivals, receipts and investments to the country</a:t>
            </a:r>
            <a:r>
              <a:rPr lang="en-US" dirty="0" smtClean="0"/>
              <a:t>.</a:t>
            </a:r>
          </a:p>
          <a:p>
            <a:pPr algn="just"/>
            <a:endParaRPr lang="en-US" dirty="0"/>
          </a:p>
          <a:p>
            <a:pPr algn="ctr"/>
            <a:r>
              <a:rPr lang="en-US" sz="4400" dirty="0" smtClean="0">
                <a:latin typeface="+mj-lt"/>
              </a:rPr>
              <a:t>VISION</a:t>
            </a:r>
          </a:p>
          <a:p>
            <a:pPr algn="ctr"/>
            <a:r>
              <a:rPr lang="en-US" dirty="0"/>
              <a:t>The Philippines is among the top destinations in the world by 2020.</a:t>
            </a:r>
            <a:endParaRPr lang="en-US" sz="4400" dirty="0" smtClean="0">
              <a:latin typeface="+mj-lt"/>
            </a:endParaRPr>
          </a:p>
        </p:txBody>
      </p:sp>
    </p:spTree>
    <p:extLst>
      <p:ext uri="{BB962C8B-B14F-4D97-AF65-F5344CB8AC3E}">
        <p14:creationId xmlns:p14="http://schemas.microsoft.com/office/powerpoint/2010/main" val="3344461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a:bodyPr>
          <a:lstStyle/>
          <a:p>
            <a:pPr algn="ctr"/>
            <a:r>
              <a:rPr lang="en-US" sz="4400" dirty="0" smtClean="0"/>
              <a:t>CORE VALUES</a:t>
            </a:r>
            <a:endParaRPr lang="en-US" sz="4400" dirty="0"/>
          </a:p>
        </p:txBody>
      </p:sp>
      <p:sp>
        <p:nvSpPr>
          <p:cNvPr id="5" name="Content Placeholder 2"/>
          <p:cNvSpPr>
            <a:spLocks noGrp="1"/>
          </p:cNvSpPr>
          <p:nvPr>
            <p:ph sz="half" idx="1"/>
          </p:nvPr>
        </p:nvSpPr>
        <p:spPr>
          <a:xfrm>
            <a:off x="495300" y="1845734"/>
            <a:ext cx="8267700" cy="4326466"/>
          </a:xfrm>
        </p:spPr>
        <p:txBody>
          <a:bodyPr>
            <a:normAutofit fontScale="70000" lnSpcReduction="20000"/>
          </a:bodyPr>
          <a:lstStyle/>
          <a:p>
            <a:pPr algn="just"/>
            <a:r>
              <a:rPr lang="en-US" dirty="0" smtClean="0"/>
              <a:t>Our VALUES POWER our success</a:t>
            </a:r>
          </a:p>
          <a:p>
            <a:pPr algn="just"/>
            <a:r>
              <a:rPr lang="en-US" b="1" dirty="0" smtClean="0"/>
              <a:t>PASSIONATELY DRIVEN TEAM</a:t>
            </a:r>
            <a:r>
              <a:rPr lang="en-US" dirty="0" smtClean="0"/>
              <a:t/>
            </a:r>
            <a:br>
              <a:rPr lang="en-US" dirty="0" smtClean="0"/>
            </a:br>
            <a:r>
              <a:rPr lang="en-US" dirty="0" smtClean="0"/>
              <a:t>We respond enthusiastically and with dedication to the needs of industry stakeholders.</a:t>
            </a:r>
          </a:p>
          <a:p>
            <a:pPr algn="just"/>
            <a:r>
              <a:rPr lang="en-US" b="1" dirty="0" smtClean="0"/>
              <a:t>OUTSTANDING LEADERS</a:t>
            </a:r>
            <a:r>
              <a:rPr lang="en-US" dirty="0" smtClean="0"/>
              <a:t/>
            </a:r>
            <a:br>
              <a:rPr lang="en-US" dirty="0" smtClean="0"/>
            </a:br>
            <a:r>
              <a:rPr lang="en-US" dirty="0" smtClean="0"/>
              <a:t>We act as an enabler in embracing challenges to create breakthrough ideas, exercise good governance, transparency and judicious management of resources.</a:t>
            </a:r>
          </a:p>
          <a:p>
            <a:pPr algn="just"/>
            <a:r>
              <a:rPr lang="en-US" b="1" dirty="0" smtClean="0"/>
              <a:t>WELL-BALANCED WORK-LIFE</a:t>
            </a:r>
            <a:r>
              <a:rPr lang="en-US" dirty="0" smtClean="0"/>
              <a:t/>
            </a:r>
            <a:br>
              <a:rPr lang="en-US" dirty="0" smtClean="0"/>
            </a:br>
            <a:r>
              <a:rPr lang="en-US" dirty="0" smtClean="0"/>
              <a:t>We create a healthy work environment to promote a balanced professional and personal well-being of the workforce.</a:t>
            </a:r>
          </a:p>
          <a:p>
            <a:pPr algn="just"/>
            <a:r>
              <a:rPr lang="en-US" b="1" dirty="0" smtClean="0"/>
              <a:t>EMPOWERED ORGANIZATION</a:t>
            </a:r>
            <a:r>
              <a:rPr lang="en-US" dirty="0" smtClean="0"/>
              <a:t/>
            </a:r>
            <a:br>
              <a:rPr lang="en-US" dirty="0" smtClean="0"/>
            </a:br>
            <a:r>
              <a:rPr lang="en-US" dirty="0" smtClean="0"/>
              <a:t>We strive to be superior by improving performance through continued learning in all levels of the organizations.</a:t>
            </a:r>
          </a:p>
          <a:p>
            <a:pPr algn="just"/>
            <a:r>
              <a:rPr lang="en-US" b="1" dirty="0" smtClean="0"/>
              <a:t>RESPONSIVE PARTNERS</a:t>
            </a:r>
            <a:br>
              <a:rPr lang="en-US" b="1" dirty="0" smtClean="0"/>
            </a:br>
            <a:r>
              <a:rPr lang="en-US" dirty="0" smtClean="0"/>
              <a:t>We commit to build and nurture a just and sustainable development for the society.</a:t>
            </a:r>
          </a:p>
          <a:p>
            <a:pPr algn="just"/>
            <a:endParaRPr lang="en-US" dirty="0"/>
          </a:p>
          <a:p>
            <a:pPr algn="just"/>
            <a:endParaRPr lang="en-US" dirty="0"/>
          </a:p>
        </p:txBody>
      </p:sp>
    </p:spTree>
    <p:extLst>
      <p:ext uri="{BB962C8B-B14F-4D97-AF65-F5344CB8AC3E}">
        <p14:creationId xmlns:p14="http://schemas.microsoft.com/office/powerpoint/2010/main" val="942707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26067079"/>
              </p:ext>
            </p:extLst>
          </p:nvPr>
        </p:nvGraphicFramePr>
        <p:xfrm>
          <a:off x="0" y="92657"/>
          <a:ext cx="8839200" cy="6640085"/>
        </p:xfrm>
        <a:graphic>
          <a:graphicData uri="http://schemas.openxmlformats.org/presentationml/2006/ole">
            <mc:AlternateContent xmlns:mc="http://schemas.openxmlformats.org/markup-compatibility/2006">
              <mc:Choice xmlns:v="urn:schemas-microsoft-com:vml" Requires="v">
                <p:oleObj spid="_x0000_s1066" r:id="rId3" imgW="10704600" imgH="10653840" progId="">
                  <p:embed/>
                </p:oleObj>
              </mc:Choice>
              <mc:Fallback>
                <p:oleObj r:id="rId3" imgW="10704600" imgH="10653840" progId="">
                  <p:embed/>
                  <p:pic>
                    <p:nvPicPr>
                      <p:cNvPr id="0" name=""/>
                      <p:cNvPicPr/>
                      <p:nvPr/>
                    </p:nvPicPr>
                    <p:blipFill>
                      <a:blip r:embed="rId4"/>
                      <a:stretch>
                        <a:fillRect/>
                      </a:stretch>
                    </p:blipFill>
                    <p:spPr>
                      <a:xfrm>
                        <a:off x="0" y="92657"/>
                        <a:ext cx="8839200" cy="6640085"/>
                      </a:xfrm>
                      <a:prstGeom prst="rect">
                        <a:avLst/>
                      </a:prstGeom>
                    </p:spPr>
                  </p:pic>
                </p:oleObj>
              </mc:Fallback>
            </mc:AlternateContent>
          </a:graphicData>
        </a:graphic>
      </p:graphicFrame>
    </p:spTree>
    <p:extLst>
      <p:ext uri="{BB962C8B-B14F-4D97-AF65-F5344CB8AC3E}">
        <p14:creationId xmlns:p14="http://schemas.microsoft.com/office/powerpoint/2010/main" val="49462946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52400"/>
            <a:ext cx="8991600" cy="7848302"/>
          </a:xfrm>
          <a:prstGeom prst="rect">
            <a:avLst/>
          </a:prstGeom>
        </p:spPr>
        <p:txBody>
          <a:bodyPr wrap="square">
            <a:spAutoFit/>
          </a:bodyPr>
          <a:lstStyle/>
          <a:p>
            <a:pPr algn="ctr"/>
            <a:r>
              <a:rPr lang="en-PH" sz="3600" b="1" dirty="0" smtClean="0">
                <a:latin typeface="+mj-lt"/>
              </a:rPr>
              <a:t>SUMMARY OF TPB PERSONNEL COMPLEMENT (Plantilla Positions)</a:t>
            </a:r>
            <a:br>
              <a:rPr lang="en-PH" sz="3600" b="1" dirty="0" smtClean="0">
                <a:latin typeface="+mj-lt"/>
              </a:rPr>
            </a:br>
            <a:r>
              <a:rPr lang="en-PH" sz="3600" b="1" dirty="0" smtClean="0">
                <a:latin typeface="+mj-lt"/>
              </a:rPr>
              <a:t>as of 15 December 2016</a:t>
            </a:r>
          </a:p>
          <a:p>
            <a:pPr algn="ctr"/>
            <a:endParaRPr lang="en-PH" sz="3600" b="1" dirty="0"/>
          </a:p>
          <a:p>
            <a:r>
              <a:rPr lang="en-PH" dirty="0" smtClean="0"/>
              <a:t>PLANTILLA POSITIONS                  </a:t>
            </a:r>
            <a:r>
              <a:rPr lang="en-PH" dirty="0" smtClean="0"/>
              <a:t>TOTAL</a:t>
            </a:r>
            <a:r>
              <a:rPr lang="en-PH" dirty="0" smtClean="0"/>
              <a:t>		FILLED		UNFILLED</a:t>
            </a:r>
          </a:p>
          <a:p>
            <a:endParaRPr lang="en-PH" dirty="0"/>
          </a:p>
          <a:p>
            <a:r>
              <a:rPr lang="en-PH" dirty="0" smtClean="0"/>
              <a:t>REGULAR		</a:t>
            </a:r>
            <a:r>
              <a:rPr lang="en-PH" dirty="0" smtClean="0"/>
              <a:t>              162</a:t>
            </a:r>
            <a:r>
              <a:rPr lang="en-PH" dirty="0" smtClean="0"/>
              <a:t>		  </a:t>
            </a:r>
            <a:r>
              <a:rPr lang="en-PH" dirty="0" smtClean="0"/>
              <a:t>82</a:t>
            </a:r>
            <a:r>
              <a:rPr lang="en-PH" dirty="0" smtClean="0"/>
              <a:t>		</a:t>
            </a:r>
            <a:r>
              <a:rPr lang="en-PH" dirty="0"/>
              <a:t> </a:t>
            </a:r>
            <a:r>
              <a:rPr lang="en-PH" dirty="0" smtClean="0"/>
              <a:t>    </a:t>
            </a:r>
            <a:r>
              <a:rPr lang="en-PH" dirty="0" smtClean="0"/>
              <a:t>80</a:t>
            </a:r>
            <a:endParaRPr lang="en-PH" dirty="0" smtClean="0"/>
          </a:p>
          <a:p>
            <a:endParaRPr lang="en-PH" dirty="0"/>
          </a:p>
          <a:p>
            <a:r>
              <a:rPr lang="en-PH" dirty="0" smtClean="0"/>
              <a:t>JOB ORDER EMPLOYEES				  63</a:t>
            </a:r>
          </a:p>
          <a:p>
            <a:endParaRPr lang="en-PH" dirty="0"/>
          </a:p>
          <a:p>
            <a:endParaRPr lang="en-PH" dirty="0"/>
          </a:p>
          <a:p>
            <a:pPr marL="285750" lvl="0" indent="-285750">
              <a:buFont typeface="Arial"/>
              <a:buChar char="•"/>
            </a:pPr>
            <a:endParaRPr lang="en-PH" dirty="0"/>
          </a:p>
          <a:p>
            <a:pPr marL="285750" lvl="0" indent="-285750">
              <a:buFont typeface="Arial"/>
              <a:buChar char="•"/>
            </a:pPr>
            <a:endParaRPr lang="en-PH" dirty="0" smtClean="0"/>
          </a:p>
          <a:p>
            <a:pPr marL="285750" lvl="0" indent="-285750">
              <a:buFont typeface="Arial"/>
              <a:buChar char="•"/>
            </a:pPr>
            <a:endParaRPr lang="en-PH" dirty="0"/>
          </a:p>
          <a:p>
            <a:pPr lvl="0"/>
            <a:endParaRPr lang="en-PH" dirty="0" smtClean="0"/>
          </a:p>
          <a:p>
            <a:pPr lvl="0"/>
            <a:endParaRPr lang="en-PH" dirty="0"/>
          </a:p>
          <a:p>
            <a:pPr lvl="0"/>
            <a:endParaRPr lang="en-PH" dirty="0" smtClean="0"/>
          </a:p>
          <a:p>
            <a:pPr lvl="0"/>
            <a:endParaRPr lang="en-PH" dirty="0"/>
          </a:p>
          <a:p>
            <a:pPr lvl="0"/>
            <a:endParaRPr lang="en-PH" dirty="0" smtClean="0"/>
          </a:p>
          <a:p>
            <a:pPr lvl="0"/>
            <a:endParaRPr lang="en-PH" dirty="0"/>
          </a:p>
          <a:p>
            <a:pPr lvl="0"/>
            <a:endParaRPr lang="en-PH" dirty="0" smtClean="0"/>
          </a:p>
          <a:p>
            <a:pPr lvl="0"/>
            <a:endParaRPr lang="en-PH" dirty="0"/>
          </a:p>
          <a:p>
            <a:pPr lvl="0"/>
            <a:endParaRPr lang="en-PH" dirty="0"/>
          </a:p>
        </p:txBody>
      </p:sp>
    </p:spTree>
    <p:extLst>
      <p:ext uri="{BB962C8B-B14F-4D97-AF65-F5344CB8AC3E}">
        <p14:creationId xmlns:p14="http://schemas.microsoft.com/office/powerpoint/2010/main" val="218733627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0600" y="464403"/>
            <a:ext cx="7519239" cy="830997"/>
          </a:xfrm>
          <a:prstGeom prst="rect">
            <a:avLst/>
          </a:prstGeom>
          <a:noFill/>
        </p:spPr>
        <p:txBody>
          <a:bodyPr wrap="square" rtlCol="0">
            <a:spAutoFit/>
          </a:bodyPr>
          <a:lstStyle/>
          <a:p>
            <a:pPr algn="ctr"/>
            <a:r>
              <a:rPr lang="en-PH" sz="2400" dirty="0" smtClean="0"/>
              <a:t>SUMMARY OF TPB PERSONNEL COMPLEMENT</a:t>
            </a:r>
          </a:p>
          <a:p>
            <a:pPr algn="ctr"/>
            <a:r>
              <a:rPr lang="en-PH" sz="2400" dirty="0" smtClean="0"/>
              <a:t>PLANTILLA POSITIONS</a:t>
            </a:r>
            <a:endParaRPr lang="en-PH" sz="2400" dirty="0"/>
          </a:p>
        </p:txBody>
      </p:sp>
      <p:sp>
        <p:nvSpPr>
          <p:cNvPr id="5" name="TextBox 4"/>
          <p:cNvSpPr txBox="1"/>
          <p:nvPr/>
        </p:nvSpPr>
        <p:spPr>
          <a:xfrm>
            <a:off x="381000" y="1905000"/>
            <a:ext cx="8382000" cy="3416320"/>
          </a:xfrm>
          <a:prstGeom prst="rect">
            <a:avLst/>
          </a:prstGeom>
          <a:noFill/>
        </p:spPr>
        <p:txBody>
          <a:bodyPr wrap="square" rtlCol="0">
            <a:spAutoFit/>
          </a:bodyPr>
          <a:lstStyle/>
          <a:p>
            <a:pPr algn="just"/>
            <a:r>
              <a:rPr lang="en-PH" sz="2400" dirty="0" smtClean="0"/>
              <a:t>PLANTILLA POSITIONS                               </a:t>
            </a:r>
            <a:r>
              <a:rPr lang="en-PH" sz="2400" dirty="0" smtClean="0"/>
              <a:t>        TOTAL</a:t>
            </a:r>
            <a:endParaRPr lang="en-PH" sz="2400" dirty="0" smtClean="0"/>
          </a:p>
          <a:p>
            <a:pPr algn="just"/>
            <a:r>
              <a:rPr lang="en-PH" sz="2400" dirty="0" smtClean="0"/>
              <a:t>COO                          </a:t>
            </a:r>
            <a:r>
              <a:rPr lang="en-PH" sz="2400" dirty="0" smtClean="0"/>
              <a:t>        (</a:t>
            </a:r>
            <a:r>
              <a:rPr lang="en-PH" sz="2400" dirty="0" smtClean="0"/>
              <a:t>SG-30)                        </a:t>
            </a:r>
            <a:r>
              <a:rPr lang="en-PH" sz="2400" dirty="0" smtClean="0"/>
              <a:t>1</a:t>
            </a:r>
            <a:endParaRPr lang="en-PH" sz="2400" dirty="0" smtClean="0"/>
          </a:p>
          <a:p>
            <a:pPr algn="just"/>
            <a:r>
              <a:rPr lang="en-PH" sz="2400" dirty="0" smtClean="0"/>
              <a:t>DCOO                        </a:t>
            </a:r>
            <a:r>
              <a:rPr lang="en-PH" sz="2400" dirty="0" smtClean="0"/>
              <a:t>        (</a:t>
            </a:r>
            <a:r>
              <a:rPr lang="en-PH" sz="2400" dirty="0" smtClean="0"/>
              <a:t>SG-28)                        </a:t>
            </a:r>
            <a:r>
              <a:rPr lang="en-PH" sz="2400" dirty="0" smtClean="0"/>
              <a:t>2</a:t>
            </a:r>
            <a:endParaRPr lang="en-PH" sz="2400" dirty="0" smtClean="0"/>
          </a:p>
          <a:p>
            <a:pPr algn="just"/>
            <a:r>
              <a:rPr lang="en-PH" sz="2400" dirty="0" smtClean="0"/>
              <a:t>MANAGER                </a:t>
            </a:r>
            <a:r>
              <a:rPr lang="en-PH" sz="2400" dirty="0" smtClean="0"/>
              <a:t>          (</a:t>
            </a:r>
            <a:r>
              <a:rPr lang="en-PH" sz="2400" dirty="0" smtClean="0"/>
              <a:t>SG-26)                        </a:t>
            </a:r>
            <a:r>
              <a:rPr lang="en-PH" sz="2400" dirty="0" smtClean="0"/>
              <a:t>9</a:t>
            </a:r>
            <a:endParaRPr lang="en-PH" sz="2400" dirty="0" smtClean="0"/>
          </a:p>
          <a:p>
            <a:pPr algn="just"/>
            <a:r>
              <a:rPr lang="en-PH" sz="2400" dirty="0" smtClean="0"/>
              <a:t>DIVISION CHIEFS      </a:t>
            </a:r>
            <a:r>
              <a:rPr lang="en-PH" sz="2400" dirty="0" smtClean="0"/>
              <a:t>          (</a:t>
            </a:r>
            <a:r>
              <a:rPr lang="en-PH" sz="2400" dirty="0" smtClean="0"/>
              <a:t>SG-24)                        </a:t>
            </a:r>
            <a:r>
              <a:rPr lang="en-PH" sz="2400" dirty="0" smtClean="0"/>
              <a:t>14</a:t>
            </a:r>
            <a:endParaRPr lang="en-PH" sz="2400" dirty="0" smtClean="0"/>
          </a:p>
          <a:p>
            <a:pPr algn="just"/>
            <a:r>
              <a:rPr lang="en-PH" sz="2400" dirty="0" smtClean="0"/>
              <a:t>TECHNICAL	         </a:t>
            </a:r>
            <a:r>
              <a:rPr lang="en-PH" sz="2400" dirty="0" smtClean="0"/>
              <a:t>       (</a:t>
            </a:r>
            <a:r>
              <a:rPr lang="en-PH" sz="2400" dirty="0" smtClean="0"/>
              <a:t>SG-15 – SG 24)                 </a:t>
            </a:r>
            <a:r>
              <a:rPr lang="en-PH" sz="2400" dirty="0" smtClean="0"/>
              <a:t>108</a:t>
            </a:r>
            <a:endParaRPr lang="en-PH" sz="2400" dirty="0" smtClean="0"/>
          </a:p>
          <a:p>
            <a:pPr algn="just"/>
            <a:r>
              <a:rPr lang="en-PH" sz="2400" dirty="0" smtClean="0"/>
              <a:t>SUPPORT                   </a:t>
            </a:r>
            <a:r>
              <a:rPr lang="en-PH" sz="2400" dirty="0" smtClean="0"/>
              <a:t>  (</a:t>
            </a:r>
            <a:r>
              <a:rPr lang="en-PH" sz="2400" dirty="0" smtClean="0"/>
              <a:t>SG-1 – SG 14)               </a:t>
            </a:r>
            <a:r>
              <a:rPr lang="en-PH" sz="2400" dirty="0" smtClean="0"/>
              <a:t>     28</a:t>
            </a:r>
            <a:endParaRPr lang="en-PH" sz="2400" dirty="0" smtClean="0"/>
          </a:p>
          <a:p>
            <a:pPr algn="just"/>
            <a:endParaRPr lang="en-PH" sz="2400" dirty="0"/>
          </a:p>
          <a:p>
            <a:pPr algn="just"/>
            <a:r>
              <a:rPr lang="en-PH" sz="2400" dirty="0" smtClean="0"/>
              <a:t>TOTAL					</a:t>
            </a:r>
            <a:r>
              <a:rPr lang="en-PH" sz="2400" dirty="0"/>
              <a:t> </a:t>
            </a:r>
            <a:r>
              <a:rPr lang="en-PH" sz="2400" dirty="0" smtClean="0"/>
              <a:t>                   </a:t>
            </a:r>
            <a:r>
              <a:rPr lang="en-PH" sz="2400" dirty="0" smtClean="0"/>
              <a:t>162</a:t>
            </a:r>
            <a:endParaRPr lang="en-PH" sz="2400" dirty="0"/>
          </a:p>
        </p:txBody>
      </p:sp>
    </p:spTree>
    <p:extLst>
      <p:ext uri="{BB962C8B-B14F-4D97-AF65-F5344CB8AC3E}">
        <p14:creationId xmlns:p14="http://schemas.microsoft.com/office/powerpoint/2010/main" val="1785234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3364"/>
            <a:ext cx="7519239" cy="830997"/>
          </a:xfrm>
          <a:prstGeom prst="rect">
            <a:avLst/>
          </a:prstGeom>
          <a:noFill/>
        </p:spPr>
        <p:txBody>
          <a:bodyPr wrap="square" rtlCol="0">
            <a:spAutoFit/>
          </a:bodyPr>
          <a:lstStyle/>
          <a:p>
            <a:pPr algn="ctr"/>
            <a:r>
              <a:rPr lang="en-PH" sz="2400" b="1" dirty="0"/>
              <a:t>SUMMARY OF TPB PERSONNEL COMPLEMENT</a:t>
            </a:r>
          </a:p>
          <a:p>
            <a:pPr algn="ctr"/>
            <a:r>
              <a:rPr lang="en-PH" sz="2400" b="1" dirty="0"/>
              <a:t>PLANTILLA POSITIO</a:t>
            </a:r>
            <a:r>
              <a:rPr lang="en-PH" sz="2400" dirty="0"/>
              <a:t>NS</a:t>
            </a:r>
          </a:p>
        </p:txBody>
      </p:sp>
      <p:sp>
        <p:nvSpPr>
          <p:cNvPr id="3" name="TextBox 2"/>
          <p:cNvSpPr txBox="1"/>
          <p:nvPr/>
        </p:nvSpPr>
        <p:spPr>
          <a:xfrm>
            <a:off x="26457" y="1600200"/>
            <a:ext cx="9144000" cy="2862323"/>
          </a:xfrm>
          <a:prstGeom prst="rect">
            <a:avLst/>
          </a:prstGeom>
          <a:noFill/>
        </p:spPr>
        <p:txBody>
          <a:bodyPr wrap="square" rtlCol="0">
            <a:spAutoFit/>
          </a:bodyPr>
          <a:lstStyle/>
          <a:p>
            <a:r>
              <a:rPr lang="en-PH" b="1" dirty="0"/>
              <a:t>PLANTILLA POSITIONS                          </a:t>
            </a:r>
            <a:r>
              <a:rPr lang="en-PH" b="1" dirty="0" smtClean="0"/>
              <a:t>TOTAL</a:t>
            </a:r>
            <a:r>
              <a:rPr lang="en-PH" b="1" dirty="0"/>
              <a:t>	</a:t>
            </a:r>
            <a:r>
              <a:rPr lang="en-PH" b="1" dirty="0" smtClean="0"/>
              <a:t>  FILLED</a:t>
            </a:r>
            <a:r>
              <a:rPr lang="en-PH" b="1" dirty="0"/>
              <a:t>	</a:t>
            </a:r>
            <a:r>
              <a:rPr lang="en-PH" b="1" dirty="0" smtClean="0"/>
              <a:t>          UNFILLED</a:t>
            </a:r>
          </a:p>
          <a:p>
            <a:endParaRPr lang="en-PH" b="1" dirty="0"/>
          </a:p>
          <a:p>
            <a:r>
              <a:rPr lang="en-PH" dirty="0"/>
              <a:t>COO       </a:t>
            </a:r>
            <a:r>
              <a:rPr lang="en-PH" dirty="0" smtClean="0"/>
              <a:t>                      (SG-30</a:t>
            </a:r>
            <a:r>
              <a:rPr lang="en-PH" dirty="0"/>
              <a:t>)                </a:t>
            </a:r>
            <a:r>
              <a:rPr lang="en-PH" dirty="0" smtClean="0"/>
              <a:t>1                1   </a:t>
            </a:r>
            <a:r>
              <a:rPr lang="en-PH" dirty="0"/>
              <a:t>		</a:t>
            </a:r>
            <a:r>
              <a:rPr lang="en-PH" dirty="0"/>
              <a:t> </a:t>
            </a:r>
            <a:r>
              <a:rPr lang="en-PH" dirty="0" smtClean="0"/>
              <a:t>  </a:t>
            </a:r>
            <a:endParaRPr lang="en-PH" dirty="0"/>
          </a:p>
          <a:p>
            <a:r>
              <a:rPr lang="en-PH" dirty="0"/>
              <a:t>DCOO    </a:t>
            </a:r>
            <a:r>
              <a:rPr lang="en-PH" dirty="0" smtClean="0"/>
              <a:t>                       (</a:t>
            </a:r>
            <a:r>
              <a:rPr lang="en-PH" dirty="0"/>
              <a:t>SG-28)                </a:t>
            </a:r>
            <a:r>
              <a:rPr lang="en-PH" dirty="0" smtClean="0"/>
              <a:t>2</a:t>
            </a:r>
            <a:r>
              <a:rPr lang="en-PH" dirty="0"/>
              <a:t>			</a:t>
            </a:r>
            <a:r>
              <a:rPr lang="en-PH" dirty="0"/>
              <a:t> </a:t>
            </a:r>
            <a:r>
              <a:rPr lang="en-PH" dirty="0" smtClean="0"/>
              <a:t>  2</a:t>
            </a:r>
            <a:endParaRPr lang="en-PH" dirty="0"/>
          </a:p>
          <a:p>
            <a:r>
              <a:rPr lang="en-PH" dirty="0" smtClean="0"/>
              <a:t>MANAGER                     (SG-26</a:t>
            </a:r>
            <a:r>
              <a:rPr lang="en-PH" dirty="0"/>
              <a:t>)                </a:t>
            </a:r>
            <a:r>
              <a:rPr lang="en-PH" dirty="0" smtClean="0"/>
              <a:t>9</a:t>
            </a:r>
            <a:r>
              <a:rPr lang="en-PH" dirty="0"/>
              <a:t> </a:t>
            </a:r>
            <a:r>
              <a:rPr lang="en-PH" dirty="0" smtClean="0"/>
              <a:t>               </a:t>
            </a:r>
            <a:r>
              <a:rPr lang="en-PH" dirty="0" smtClean="0"/>
              <a:t>5</a:t>
            </a:r>
            <a:r>
              <a:rPr lang="en-PH" dirty="0"/>
              <a:t>		</a:t>
            </a:r>
            <a:r>
              <a:rPr lang="en-PH" dirty="0" smtClean="0"/>
              <a:t>   4</a:t>
            </a:r>
            <a:endParaRPr lang="en-PH" dirty="0"/>
          </a:p>
          <a:p>
            <a:r>
              <a:rPr lang="en-PH" dirty="0"/>
              <a:t>DIVISION CHIEFS      </a:t>
            </a:r>
            <a:r>
              <a:rPr lang="en-PH" dirty="0" smtClean="0"/>
              <a:t>     (</a:t>
            </a:r>
            <a:r>
              <a:rPr lang="en-PH" dirty="0"/>
              <a:t>SG-24)                </a:t>
            </a:r>
            <a:r>
              <a:rPr lang="en-PH" dirty="0" smtClean="0"/>
              <a:t>14</a:t>
            </a:r>
            <a:r>
              <a:rPr lang="en-PH" dirty="0"/>
              <a:t> </a:t>
            </a:r>
            <a:r>
              <a:rPr lang="en-PH" dirty="0" smtClean="0"/>
              <a:t>             </a:t>
            </a:r>
            <a:r>
              <a:rPr lang="en-PH" dirty="0" smtClean="0"/>
              <a:t>2</a:t>
            </a:r>
            <a:r>
              <a:rPr lang="en-PH" dirty="0"/>
              <a:t>		   </a:t>
            </a:r>
            <a:r>
              <a:rPr lang="en-PH" dirty="0" smtClean="0"/>
              <a:t>12</a:t>
            </a:r>
            <a:endParaRPr lang="en-PH" dirty="0"/>
          </a:p>
          <a:p>
            <a:r>
              <a:rPr lang="en-PH" dirty="0"/>
              <a:t>TECHNICAL	     </a:t>
            </a:r>
            <a:r>
              <a:rPr lang="en-PH" dirty="0" smtClean="0"/>
              <a:t> </a:t>
            </a:r>
            <a:r>
              <a:rPr lang="en-PH" dirty="0"/>
              <a:t>(SG-15 – SG 24)       </a:t>
            </a:r>
            <a:r>
              <a:rPr lang="en-PH" dirty="0" smtClean="0"/>
              <a:t>107</a:t>
            </a:r>
            <a:r>
              <a:rPr lang="en-PH" dirty="0"/>
              <a:t> </a:t>
            </a:r>
            <a:r>
              <a:rPr lang="en-PH" dirty="0" smtClean="0"/>
              <a:t>            </a:t>
            </a:r>
            <a:r>
              <a:rPr lang="en-PH" dirty="0" smtClean="0"/>
              <a:t>55                   </a:t>
            </a:r>
            <a:r>
              <a:rPr lang="en-PH" dirty="0"/>
              <a:t>52</a:t>
            </a:r>
          </a:p>
          <a:p>
            <a:r>
              <a:rPr lang="en-PH" dirty="0"/>
              <a:t>SUPPORT      </a:t>
            </a:r>
            <a:r>
              <a:rPr lang="en-PH" dirty="0" smtClean="0"/>
              <a:t>            (</a:t>
            </a:r>
            <a:r>
              <a:rPr lang="en-PH" dirty="0"/>
              <a:t>SG-1 – SG 14)         </a:t>
            </a:r>
            <a:r>
              <a:rPr lang="en-PH" dirty="0" smtClean="0"/>
              <a:t> 29              20                    9</a:t>
            </a:r>
            <a:endParaRPr lang="en-PH" dirty="0"/>
          </a:p>
          <a:p>
            <a:endParaRPr lang="en-PH" dirty="0"/>
          </a:p>
          <a:p>
            <a:r>
              <a:rPr lang="en-PH" dirty="0"/>
              <a:t>TOTAL				</a:t>
            </a:r>
            <a:r>
              <a:rPr lang="en-PH" dirty="0" smtClean="0"/>
              <a:t>             162             82</a:t>
            </a:r>
            <a:r>
              <a:rPr lang="en-PH" dirty="0"/>
              <a:t>		    </a:t>
            </a:r>
            <a:r>
              <a:rPr lang="en-PH" dirty="0" smtClean="0"/>
              <a:t>80</a:t>
            </a:r>
            <a:endParaRPr lang="en-PH" dirty="0"/>
          </a:p>
        </p:txBody>
      </p:sp>
    </p:spTree>
    <p:extLst>
      <p:ext uri="{BB962C8B-B14F-4D97-AF65-F5344CB8AC3E}">
        <p14:creationId xmlns:p14="http://schemas.microsoft.com/office/powerpoint/2010/main" val="2656961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6953250" cy="974101"/>
          </a:xfrm>
        </p:spPr>
        <p:txBody>
          <a:bodyPr>
            <a:normAutofit/>
          </a:bodyPr>
          <a:lstStyle/>
          <a:p>
            <a:r>
              <a:rPr lang="en-PH" dirty="0" smtClean="0">
                <a:solidFill>
                  <a:srgbClr val="000000"/>
                </a:solidFill>
              </a:rPr>
              <a:t>SALARIES AND BONUSES</a:t>
            </a:r>
            <a:endParaRPr lang="en-PH" dirty="0">
              <a:solidFill>
                <a:srgbClr val="000000"/>
              </a:solidFill>
            </a:endParaRPr>
          </a:p>
        </p:txBody>
      </p:sp>
      <p:sp>
        <p:nvSpPr>
          <p:cNvPr id="3" name="Content Placeholder 2"/>
          <p:cNvSpPr>
            <a:spLocks noGrp="1"/>
          </p:cNvSpPr>
          <p:nvPr>
            <p:ph idx="1"/>
          </p:nvPr>
        </p:nvSpPr>
        <p:spPr/>
        <p:txBody>
          <a:bodyPr>
            <a:normAutofit/>
          </a:bodyPr>
          <a:lstStyle/>
          <a:p>
            <a:r>
              <a:rPr lang="en-PH" dirty="0" smtClean="0"/>
              <a:t>REGULAR EMPLOYEES</a:t>
            </a:r>
          </a:p>
          <a:p>
            <a:r>
              <a:rPr lang="en-PH" dirty="0" smtClean="0"/>
              <a:t>BASIC SALARY – BASED ON SSL – 3</a:t>
            </a:r>
          </a:p>
          <a:p>
            <a:r>
              <a:rPr lang="en-PH" dirty="0" smtClean="0"/>
              <a:t>ALLOWANCES:</a:t>
            </a:r>
          </a:p>
          <a:p>
            <a:r>
              <a:rPr lang="en-PH" dirty="0" smtClean="0"/>
              <a:t>REPRESENTATION AND TRANSPORTATION</a:t>
            </a:r>
          </a:p>
          <a:p>
            <a:r>
              <a:rPr lang="en-PH" dirty="0" smtClean="0"/>
              <a:t>  SG-30 -  P 11,000.00  (COO) + CAR SERVICE</a:t>
            </a:r>
          </a:p>
          <a:p>
            <a:r>
              <a:rPr lang="en-PH" dirty="0" smtClean="0"/>
              <a:t>  SG-28 -    </a:t>
            </a:r>
            <a:r>
              <a:rPr lang="en-PH" dirty="0" smtClean="0"/>
              <a:t> 9,000.00  </a:t>
            </a:r>
            <a:r>
              <a:rPr lang="en-PH" dirty="0" smtClean="0"/>
              <a:t>(DCOO</a:t>
            </a:r>
            <a:r>
              <a:rPr lang="en-PH" dirty="0" smtClean="0"/>
              <a:t>)+ </a:t>
            </a:r>
            <a:r>
              <a:rPr lang="en-PH" dirty="0" smtClean="0"/>
              <a:t>CAR SERVICE</a:t>
            </a:r>
          </a:p>
          <a:p>
            <a:r>
              <a:rPr lang="en-PH" dirty="0"/>
              <a:t> </a:t>
            </a:r>
            <a:r>
              <a:rPr lang="en-PH" dirty="0" smtClean="0"/>
              <a:t> SG-26 -  </a:t>
            </a:r>
            <a:r>
              <a:rPr lang="en-PH" dirty="0" smtClean="0"/>
              <a:t>   7,500                  + </a:t>
            </a:r>
            <a:r>
              <a:rPr lang="en-PH" dirty="0" smtClean="0"/>
              <a:t>CAR SERVICE</a:t>
            </a:r>
          </a:p>
          <a:p>
            <a:r>
              <a:rPr lang="en-PH" dirty="0"/>
              <a:t> </a:t>
            </a:r>
            <a:r>
              <a:rPr lang="en-PH" dirty="0" smtClean="0"/>
              <a:t> SG-24 -  </a:t>
            </a:r>
            <a:r>
              <a:rPr lang="en-PH" dirty="0" smtClean="0"/>
              <a:t>   10,000.00  </a:t>
            </a:r>
            <a:r>
              <a:rPr lang="en-PH" dirty="0" smtClean="0"/>
              <a:t>(RATA)</a:t>
            </a:r>
          </a:p>
          <a:p>
            <a:endParaRPr lang="en-PH" dirty="0"/>
          </a:p>
          <a:p>
            <a:endParaRPr lang="en-PH" dirty="0" smtClean="0"/>
          </a:p>
          <a:p>
            <a:pPr lvl="8"/>
            <a:endParaRPr lang="en-PH" dirty="0"/>
          </a:p>
        </p:txBody>
      </p:sp>
    </p:spTree>
    <p:extLst>
      <p:ext uri="{BB962C8B-B14F-4D97-AF65-F5344CB8AC3E}">
        <p14:creationId xmlns:p14="http://schemas.microsoft.com/office/powerpoint/2010/main" val="3984444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181850" cy="966544"/>
          </a:xfrm>
        </p:spPr>
        <p:txBody>
          <a:bodyPr>
            <a:normAutofit/>
          </a:bodyPr>
          <a:lstStyle/>
          <a:p>
            <a:r>
              <a:rPr lang="en-PH" dirty="0" smtClean="0">
                <a:solidFill>
                  <a:srgbClr val="000000"/>
                </a:solidFill>
              </a:rPr>
              <a:t>SALARIES AND BONUSES</a:t>
            </a:r>
            <a:endParaRPr lang="en-PH" dirty="0">
              <a:solidFill>
                <a:srgbClr val="000000"/>
              </a:solidFill>
            </a:endParaRPr>
          </a:p>
        </p:txBody>
      </p:sp>
      <p:sp>
        <p:nvSpPr>
          <p:cNvPr id="3" name="Content Placeholder 2"/>
          <p:cNvSpPr>
            <a:spLocks noGrp="1"/>
          </p:cNvSpPr>
          <p:nvPr>
            <p:ph idx="1"/>
          </p:nvPr>
        </p:nvSpPr>
        <p:spPr/>
        <p:txBody>
          <a:bodyPr>
            <a:normAutofit lnSpcReduction="10000"/>
          </a:bodyPr>
          <a:lstStyle/>
          <a:p>
            <a:r>
              <a:rPr lang="en-PH" dirty="0" smtClean="0"/>
              <a:t>PERA -   P 2,000.00  (REGULAR EMPLOYEES)</a:t>
            </a:r>
          </a:p>
          <a:p>
            <a:pPr marL="109728" indent="0">
              <a:buNone/>
            </a:pPr>
            <a:r>
              <a:rPr lang="en-PH" dirty="0" smtClean="0"/>
              <a:t>  *</a:t>
            </a:r>
            <a:r>
              <a:rPr lang="en-PH" dirty="0" smtClean="0"/>
              <a:t>HIRED PRIOR TO SALARY STANDARDIZATION</a:t>
            </a:r>
          </a:p>
          <a:p>
            <a:r>
              <a:rPr lang="en-PH" dirty="0"/>
              <a:t> </a:t>
            </a:r>
            <a:r>
              <a:rPr lang="en-PH" dirty="0" smtClean="0"/>
              <a:t>  RATA    (SR. OFFICERS</a:t>
            </a:r>
            <a:r>
              <a:rPr lang="en-PH" dirty="0" smtClean="0"/>
              <a:t>)</a:t>
            </a:r>
            <a:endParaRPr lang="en-PH" dirty="0" smtClean="0"/>
          </a:p>
          <a:p>
            <a:r>
              <a:rPr lang="en-PH" dirty="0"/>
              <a:t> </a:t>
            </a:r>
            <a:r>
              <a:rPr lang="en-PH" dirty="0" smtClean="0"/>
              <a:t>  MEDICAL</a:t>
            </a:r>
          </a:p>
          <a:p>
            <a:r>
              <a:rPr lang="en-PH" dirty="0"/>
              <a:t> </a:t>
            </a:r>
            <a:r>
              <a:rPr lang="en-PH" dirty="0" smtClean="0"/>
              <a:t>  MEAL/TRANSPO SUBSIDY  (RANK AND FILE)</a:t>
            </a:r>
          </a:p>
          <a:p>
            <a:r>
              <a:rPr lang="en-PH" dirty="0"/>
              <a:t> </a:t>
            </a:r>
            <a:r>
              <a:rPr lang="en-PH" dirty="0" smtClean="0"/>
              <a:t>  CHILDREN ALLOWANCE</a:t>
            </a:r>
          </a:p>
          <a:p>
            <a:r>
              <a:rPr lang="en-PH" dirty="0"/>
              <a:t> </a:t>
            </a:r>
            <a:r>
              <a:rPr lang="en-PH" dirty="0" smtClean="0"/>
              <a:t>  RICE ALLOWANCE</a:t>
            </a:r>
          </a:p>
          <a:p>
            <a:endParaRPr lang="en-PH" dirty="0"/>
          </a:p>
          <a:p>
            <a:endParaRPr lang="en-PH" dirty="0" smtClean="0"/>
          </a:p>
          <a:p>
            <a:pPr marL="109728" indent="0">
              <a:buNone/>
            </a:pPr>
            <a:r>
              <a:rPr lang="en-PH" dirty="0" smtClean="0"/>
              <a:t>  </a:t>
            </a:r>
            <a:endParaRPr lang="en-PH" dirty="0"/>
          </a:p>
        </p:txBody>
      </p:sp>
    </p:spTree>
    <p:extLst>
      <p:ext uri="{BB962C8B-B14F-4D97-AF65-F5344CB8AC3E}">
        <p14:creationId xmlns:p14="http://schemas.microsoft.com/office/powerpoint/2010/main" val="2241562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6884670" cy="966544"/>
          </a:xfrm>
        </p:spPr>
        <p:txBody>
          <a:bodyPr>
            <a:normAutofit/>
          </a:bodyPr>
          <a:lstStyle/>
          <a:p>
            <a:r>
              <a:rPr lang="en-PH" dirty="0" smtClean="0">
                <a:solidFill>
                  <a:srgbClr val="000000"/>
                </a:solidFill>
              </a:rPr>
              <a:t>SALARIES AND BONUSES</a:t>
            </a:r>
            <a:endParaRPr lang="en-PH" dirty="0">
              <a:solidFill>
                <a:srgbClr val="000000"/>
              </a:solidFill>
            </a:endParaRPr>
          </a:p>
        </p:txBody>
      </p:sp>
      <p:sp>
        <p:nvSpPr>
          <p:cNvPr id="3" name="Content Placeholder 2"/>
          <p:cNvSpPr>
            <a:spLocks noGrp="1"/>
          </p:cNvSpPr>
          <p:nvPr>
            <p:ph idx="1"/>
          </p:nvPr>
        </p:nvSpPr>
        <p:spPr>
          <a:xfrm>
            <a:off x="0" y="1219200"/>
            <a:ext cx="9144000" cy="5029199"/>
          </a:xfrm>
        </p:spPr>
        <p:txBody>
          <a:bodyPr>
            <a:normAutofit fontScale="40000" lnSpcReduction="20000"/>
          </a:bodyPr>
          <a:lstStyle/>
          <a:p>
            <a:pPr marL="109728" indent="0">
              <a:buNone/>
            </a:pPr>
            <a:r>
              <a:rPr lang="en-PH" sz="4800" dirty="0" smtClean="0"/>
              <a:t>BONUSES:</a:t>
            </a:r>
            <a:endParaRPr lang="en-PH" sz="4800" dirty="0"/>
          </a:p>
          <a:p>
            <a:r>
              <a:rPr lang="en-PH" sz="4800" dirty="0"/>
              <a:t>13</a:t>
            </a:r>
            <a:r>
              <a:rPr lang="en-PH" sz="4800" baseline="30000" dirty="0"/>
              <a:t>TH</a:t>
            </a:r>
            <a:r>
              <a:rPr lang="en-PH" sz="4800" dirty="0"/>
              <a:t> MONTH PAY </a:t>
            </a:r>
            <a:r>
              <a:rPr lang="en-PH" sz="4800" dirty="0" smtClean="0"/>
              <a:t>   – </a:t>
            </a:r>
            <a:r>
              <a:rPr lang="en-PH" sz="4800" dirty="0"/>
              <a:t>ONE MONTH BASIC SALARY</a:t>
            </a:r>
          </a:p>
          <a:p>
            <a:r>
              <a:rPr lang="en-PH" sz="4800" dirty="0"/>
              <a:t>MID-YEAR              </a:t>
            </a:r>
            <a:r>
              <a:rPr lang="en-PH" sz="4800" dirty="0" smtClean="0"/>
              <a:t> -  </a:t>
            </a:r>
            <a:r>
              <a:rPr lang="en-PH" sz="4800" dirty="0"/>
              <a:t>ONE MONTH BASIC SALARY</a:t>
            </a:r>
          </a:p>
          <a:p>
            <a:r>
              <a:rPr lang="en-PH" sz="4800" dirty="0"/>
              <a:t>CASH GIFT              -   P 5,000 EACH</a:t>
            </a:r>
          </a:p>
          <a:p>
            <a:r>
              <a:rPr lang="en-PH" sz="4800" dirty="0"/>
              <a:t>PEI		  </a:t>
            </a:r>
            <a:r>
              <a:rPr lang="en-PH" sz="4800" dirty="0" smtClean="0"/>
              <a:t>         </a:t>
            </a:r>
            <a:r>
              <a:rPr lang="en-PH" sz="4800" dirty="0"/>
              <a:t>-   P 5,000 EACH (AS DETERMINED BY THE BOARD)</a:t>
            </a:r>
          </a:p>
          <a:p>
            <a:r>
              <a:rPr lang="en-PH" sz="4800" dirty="0"/>
              <a:t>PBB		  </a:t>
            </a:r>
            <a:r>
              <a:rPr lang="en-PH" sz="4800" dirty="0" smtClean="0"/>
              <a:t>         </a:t>
            </a:r>
            <a:r>
              <a:rPr lang="en-PH" sz="4800" dirty="0"/>
              <a:t>-   (GCG RULING – P 25,000</a:t>
            </a:r>
          </a:p>
          <a:p>
            <a:pPr marL="109728" indent="0">
              <a:buNone/>
            </a:pPr>
            <a:r>
              <a:rPr lang="en-PH" sz="4800" dirty="0" smtClean="0"/>
              <a:t>                                                              </a:t>
            </a:r>
            <a:r>
              <a:rPr lang="en-PH" sz="4800" dirty="0"/>
              <a:t>P </a:t>
            </a:r>
            <a:r>
              <a:rPr lang="en-PH" sz="4800" dirty="0" smtClean="0"/>
              <a:t>15,000</a:t>
            </a:r>
          </a:p>
          <a:p>
            <a:pPr marL="109728" indent="0">
              <a:buNone/>
            </a:pPr>
            <a:r>
              <a:rPr lang="en-PH" sz="4800" dirty="0" smtClean="0"/>
              <a:t>                                                             </a:t>
            </a:r>
            <a:r>
              <a:rPr lang="en-PH" sz="4800" dirty="0"/>
              <a:t> </a:t>
            </a:r>
            <a:r>
              <a:rPr lang="en-PH" sz="4800" dirty="0" smtClean="0"/>
              <a:t>P   7,500</a:t>
            </a:r>
          </a:p>
          <a:p>
            <a:pPr marL="109728" indent="0">
              <a:buNone/>
            </a:pPr>
            <a:endParaRPr lang="en-PH" sz="4800" dirty="0" smtClean="0"/>
          </a:p>
          <a:p>
            <a:r>
              <a:rPr lang="en-PH" sz="4800" dirty="0" smtClean="0"/>
              <a:t>TRADITIONAL </a:t>
            </a:r>
            <a:r>
              <a:rPr lang="en-PH" sz="4800" dirty="0"/>
              <a:t>BONUSES:</a:t>
            </a:r>
          </a:p>
          <a:p>
            <a:r>
              <a:rPr lang="en-PH" sz="4800" dirty="0"/>
              <a:t>EDUCATIONAL ASSISTANCE         -   ONE MONTH GROSS SALARY</a:t>
            </a:r>
          </a:p>
          <a:p>
            <a:r>
              <a:rPr lang="en-PH" sz="4800" dirty="0"/>
              <a:t>SOCIO-ECONOMIC ASSISTANCE – ONE MONTH GROSS SALARY</a:t>
            </a:r>
          </a:p>
          <a:p>
            <a:r>
              <a:rPr lang="en-PH" sz="4800" dirty="0"/>
              <a:t>CHRISTMAS INCENTIVE                -  ONE MONTH GROSS SALARY</a:t>
            </a:r>
          </a:p>
          <a:p>
            <a:pPr marL="0" indent="0">
              <a:buNone/>
            </a:pPr>
            <a:r>
              <a:rPr lang="en-PH" sz="3000" dirty="0"/>
              <a:t>   </a:t>
            </a:r>
          </a:p>
          <a:p>
            <a:pPr marL="0" indent="0">
              <a:buNone/>
            </a:pPr>
            <a:r>
              <a:rPr lang="en-PH" sz="3000" dirty="0"/>
              <a:t>    </a:t>
            </a:r>
            <a:r>
              <a:rPr lang="en-PH" sz="4800" dirty="0"/>
              <a:t>JOB ORDER EMPLOYEES – BASIC ONLY</a:t>
            </a:r>
          </a:p>
          <a:p>
            <a:r>
              <a:rPr lang="en-PH" sz="4000" dirty="0"/>
              <a:t>(*</a:t>
            </a:r>
            <a:r>
              <a:rPr lang="en-PH" sz="4000" dirty="0" smtClean="0"/>
              <a:t>BONUS </a:t>
            </a:r>
            <a:r>
              <a:rPr lang="en-PH" sz="4000" dirty="0"/>
              <a:t>– integrated on their basic salary)</a:t>
            </a:r>
          </a:p>
          <a:p>
            <a:pPr marL="109728" indent="0">
              <a:buNone/>
            </a:pPr>
            <a:r>
              <a:rPr lang="en-PH" dirty="0"/>
              <a:t> </a:t>
            </a:r>
            <a:r>
              <a:rPr lang="en-PH" dirty="0" smtClean="0"/>
              <a:t>  </a:t>
            </a:r>
            <a:endParaRPr lang="en-PH" dirty="0"/>
          </a:p>
        </p:txBody>
      </p:sp>
    </p:spTree>
    <p:extLst>
      <p:ext uri="{BB962C8B-B14F-4D97-AF65-F5344CB8AC3E}">
        <p14:creationId xmlns:p14="http://schemas.microsoft.com/office/powerpoint/2010/main" val="909836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9000" y="381000"/>
            <a:ext cx="7461250" cy="9264070"/>
          </a:xfrm>
          <a:prstGeom prst="rect">
            <a:avLst/>
          </a:prstGeom>
        </p:spPr>
        <p:txBody>
          <a:bodyPr wrap="square">
            <a:spAutoFit/>
          </a:bodyPr>
          <a:lstStyle/>
          <a:p>
            <a:pPr algn="ctr"/>
            <a:r>
              <a:rPr lang="en-PH" sz="3600" b="1" dirty="0" smtClean="0">
                <a:latin typeface="+mj-lt"/>
              </a:rPr>
              <a:t>FUNCTIONAL </a:t>
            </a:r>
            <a:r>
              <a:rPr lang="en-PH" sz="3600" b="1" dirty="0">
                <a:latin typeface="+mj-lt"/>
              </a:rPr>
              <a:t>STATEMENTS</a:t>
            </a:r>
          </a:p>
          <a:p>
            <a:r>
              <a:rPr lang="en-PH" b="1" dirty="0" smtClean="0"/>
              <a:t/>
            </a:r>
            <a:br>
              <a:rPr lang="en-PH" b="1" dirty="0" smtClean="0"/>
            </a:br>
            <a:r>
              <a:rPr lang="en-PH" b="1" dirty="0" smtClean="0"/>
              <a:t>I.  </a:t>
            </a:r>
            <a:r>
              <a:rPr lang="en-PH" sz="2200" b="1" dirty="0" smtClean="0"/>
              <a:t>OFFICE </a:t>
            </a:r>
            <a:r>
              <a:rPr lang="en-PH" sz="2200" b="1" dirty="0"/>
              <a:t>OF THE CORPORATE BOARD OF DIRECTORS</a:t>
            </a:r>
            <a:endParaRPr lang="en-PH" sz="2200" dirty="0"/>
          </a:p>
          <a:p>
            <a:pPr marL="185738" indent="-185738"/>
            <a:r>
              <a:rPr lang="en-PH" sz="2200" dirty="0" smtClean="0"/>
              <a:t>    Formulate </a:t>
            </a:r>
            <a:r>
              <a:rPr lang="en-PH" sz="2200" dirty="0"/>
              <a:t>policies, guidelines and programs to effectively implement and </a:t>
            </a:r>
            <a:r>
              <a:rPr lang="en-PH" sz="2200" dirty="0" smtClean="0"/>
              <a:t>   carry </a:t>
            </a:r>
            <a:r>
              <a:rPr lang="en-PH" sz="2200" dirty="0"/>
              <a:t>out the purposes and objectives of TPB</a:t>
            </a:r>
            <a:r>
              <a:rPr lang="en-PH" sz="2200" dirty="0" smtClean="0"/>
              <a:t>.</a:t>
            </a:r>
          </a:p>
          <a:p>
            <a:endParaRPr lang="en-PH" sz="2200" dirty="0"/>
          </a:p>
          <a:p>
            <a:pPr indent="174625"/>
            <a:r>
              <a:rPr lang="en-PH" sz="2200" b="1" dirty="0" smtClean="0"/>
              <a:t>A.  OFFICE </a:t>
            </a:r>
            <a:r>
              <a:rPr lang="en-PH" sz="2200" b="1" dirty="0"/>
              <a:t>OF THE CORPORATE BOARD SECRETARY</a:t>
            </a:r>
            <a:r>
              <a:rPr lang="en-PH" sz="2200" dirty="0"/>
              <a:t> </a:t>
            </a:r>
          </a:p>
          <a:p>
            <a:pPr lvl="0"/>
            <a:endParaRPr lang="en-PH" sz="2200" dirty="0"/>
          </a:p>
          <a:p>
            <a:pPr marL="809625" lvl="0" indent="-365125">
              <a:buFont typeface="Arial"/>
              <a:buChar char="•"/>
            </a:pPr>
            <a:r>
              <a:rPr lang="en-PH" sz="2200" dirty="0"/>
              <a:t>Prepare agenda and minutes of Board and Committee Meetings in consultation with </a:t>
            </a:r>
            <a:r>
              <a:rPr lang="en-PH" sz="2200" dirty="0" smtClean="0"/>
              <a:t>the Chairperson </a:t>
            </a:r>
            <a:r>
              <a:rPr lang="en-PH" sz="2200" dirty="0"/>
              <a:t>and </a:t>
            </a:r>
            <a:r>
              <a:rPr lang="en-PH" sz="2200" dirty="0" smtClean="0"/>
              <a:t>COO</a:t>
            </a:r>
            <a:r>
              <a:rPr lang="en-PH" sz="2200" dirty="0"/>
              <a:t> </a:t>
            </a:r>
            <a:r>
              <a:rPr lang="en-PH" sz="2200" dirty="0" smtClean="0"/>
              <a:t>and prepare </a:t>
            </a:r>
            <a:r>
              <a:rPr lang="en-PH" sz="2200" dirty="0"/>
              <a:t>Board Resolutions, Secretary’s Certificates and other such official documentations as a result of Board and Committee meetings</a:t>
            </a:r>
            <a:r>
              <a:rPr lang="en-PH" sz="2200" dirty="0" smtClean="0"/>
              <a:t>;</a:t>
            </a:r>
            <a:br>
              <a:rPr lang="en-PH" sz="2200" dirty="0" smtClean="0"/>
            </a:br>
            <a:endParaRPr lang="en-PH" sz="2200" dirty="0" smtClean="0"/>
          </a:p>
          <a:p>
            <a:pPr marL="285750" indent="-285750">
              <a:buFont typeface="Arial"/>
              <a:buChar char="•"/>
            </a:pPr>
            <a:endParaRPr lang="en-PH" dirty="0"/>
          </a:p>
          <a:p>
            <a:pPr marL="285750" lvl="0" indent="-285750">
              <a:buFont typeface="Arial"/>
              <a:buChar char="•"/>
            </a:pPr>
            <a:endParaRPr lang="en-PH" dirty="0"/>
          </a:p>
          <a:p>
            <a:pPr marL="285750" lvl="0" indent="-285750">
              <a:buFont typeface="Arial"/>
              <a:buChar char="•"/>
            </a:pPr>
            <a:endParaRPr lang="en-PH" dirty="0" smtClean="0"/>
          </a:p>
          <a:p>
            <a:pPr marL="285750" lvl="0" indent="-285750">
              <a:buFont typeface="Arial"/>
              <a:buChar char="•"/>
            </a:pPr>
            <a:endParaRPr lang="en-PH" dirty="0"/>
          </a:p>
          <a:p>
            <a:pPr lvl="0"/>
            <a:endParaRPr lang="en-PH" dirty="0" smtClean="0"/>
          </a:p>
          <a:p>
            <a:pPr lvl="0"/>
            <a:endParaRPr lang="en-PH" dirty="0"/>
          </a:p>
          <a:p>
            <a:pPr lvl="0"/>
            <a:endParaRPr lang="en-PH" dirty="0" smtClean="0"/>
          </a:p>
          <a:p>
            <a:pPr lvl="0"/>
            <a:endParaRPr lang="en-PH" dirty="0"/>
          </a:p>
          <a:p>
            <a:pPr lvl="0"/>
            <a:endParaRPr lang="en-PH" dirty="0" smtClean="0"/>
          </a:p>
          <a:p>
            <a:pPr lvl="0"/>
            <a:endParaRPr lang="en-PH" dirty="0"/>
          </a:p>
          <a:p>
            <a:pPr lvl="0"/>
            <a:endParaRPr lang="en-PH" dirty="0" smtClean="0"/>
          </a:p>
          <a:p>
            <a:pPr lvl="0"/>
            <a:endParaRPr lang="en-PH" dirty="0"/>
          </a:p>
          <a:p>
            <a:pPr lvl="0"/>
            <a:endParaRPr lang="en-PH" dirty="0"/>
          </a:p>
        </p:txBody>
      </p:sp>
    </p:spTree>
    <p:extLst>
      <p:ext uri="{BB962C8B-B14F-4D97-AF65-F5344CB8AC3E}">
        <p14:creationId xmlns:p14="http://schemas.microsoft.com/office/powerpoint/2010/main" val="21272280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9000" y="381000"/>
            <a:ext cx="7461250" cy="9694960"/>
          </a:xfrm>
          <a:prstGeom prst="rect">
            <a:avLst/>
          </a:prstGeom>
        </p:spPr>
        <p:txBody>
          <a:bodyPr wrap="square">
            <a:spAutoFit/>
          </a:bodyPr>
          <a:lstStyle/>
          <a:p>
            <a:r>
              <a:rPr lang="en-PH" sz="2400" b="1" dirty="0"/>
              <a:t>B.   INTERNAL AUDIT OFFICE</a:t>
            </a:r>
            <a:endParaRPr lang="en-PH" sz="2400" dirty="0"/>
          </a:p>
          <a:p>
            <a:r>
              <a:rPr lang="en-PH" sz="2400" dirty="0"/>
              <a:t> </a:t>
            </a:r>
          </a:p>
          <a:p>
            <a:pPr marL="635000" lvl="0" indent="-365125">
              <a:buFont typeface="Arial"/>
              <a:buChar char="•"/>
            </a:pPr>
            <a:endParaRPr lang="en-PH" sz="2400" dirty="0"/>
          </a:p>
          <a:p>
            <a:pPr marL="635000" lvl="0" indent="-365125">
              <a:buFont typeface="Arial"/>
              <a:buChar char="•"/>
            </a:pPr>
            <a:r>
              <a:rPr lang="en-PH" sz="2400" dirty="0"/>
              <a:t>Review work plans, accomplishments and status reports of the Corporation’s projects and programs to determine whether results are consistent with established goals and </a:t>
            </a:r>
            <a:r>
              <a:rPr lang="en-PH" sz="2400" dirty="0" smtClean="0"/>
              <a:t>objectives and </a:t>
            </a:r>
            <a:r>
              <a:rPr lang="en-PH" sz="2400" dirty="0"/>
              <a:t>whether the programs are implemented as </a:t>
            </a:r>
            <a:r>
              <a:rPr lang="en-PH" sz="2400" dirty="0" smtClean="0"/>
              <a:t>planned</a:t>
            </a:r>
            <a:r>
              <a:rPr lang="en-PH" sz="2400" dirty="0"/>
              <a:t> </a:t>
            </a:r>
            <a:r>
              <a:rPr lang="en-PH" sz="2400" dirty="0" smtClean="0"/>
              <a:t>and </a:t>
            </a:r>
            <a:r>
              <a:rPr lang="en-PH" sz="2400" dirty="0"/>
              <a:t>analyze financial statements, reports of the TPB’s organizational units, projects, programs, to ascertain the reliability and usefulness of accounting, financial, and statistical data / </a:t>
            </a:r>
            <a:r>
              <a:rPr lang="en-PH" sz="2400" dirty="0" smtClean="0"/>
              <a:t>information.</a:t>
            </a:r>
            <a:endParaRPr lang="en-PH" sz="2400" dirty="0"/>
          </a:p>
          <a:p>
            <a:pPr marL="635000" indent="-365125"/>
            <a:r>
              <a:rPr lang="en-PH" sz="2400" dirty="0"/>
              <a:t> </a:t>
            </a:r>
          </a:p>
          <a:p>
            <a:pPr marL="285750" lvl="0" indent="-285750">
              <a:buFont typeface="Arial"/>
              <a:buChar char="•"/>
            </a:pPr>
            <a:endParaRPr lang="en-PH" sz="2400" dirty="0" smtClean="0"/>
          </a:p>
          <a:p>
            <a:pPr marL="285750" lvl="0" indent="-285750">
              <a:buFont typeface="Arial"/>
              <a:buChar char="•"/>
            </a:pPr>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a:p>
        </p:txBody>
      </p:sp>
    </p:spTree>
    <p:extLst>
      <p:ext uri="{BB962C8B-B14F-4D97-AF65-F5344CB8AC3E}">
        <p14:creationId xmlns:p14="http://schemas.microsoft.com/office/powerpoint/2010/main" val="50753254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9000" y="381000"/>
            <a:ext cx="7461250" cy="9325628"/>
          </a:xfrm>
          <a:prstGeom prst="rect">
            <a:avLst/>
          </a:prstGeom>
        </p:spPr>
        <p:txBody>
          <a:bodyPr wrap="square">
            <a:spAutoFit/>
          </a:bodyPr>
          <a:lstStyle/>
          <a:p>
            <a:pPr lvl="0"/>
            <a:r>
              <a:rPr lang="en-PH" sz="2400" b="1" dirty="0" smtClean="0"/>
              <a:t>II.  OFFICE </a:t>
            </a:r>
            <a:r>
              <a:rPr lang="en-PH" sz="2400" b="1" dirty="0"/>
              <a:t>OF THE CHIEF OPERATING OFFICER</a:t>
            </a:r>
            <a:endParaRPr lang="en-PH" sz="2400" dirty="0"/>
          </a:p>
          <a:p>
            <a:r>
              <a:rPr lang="en-PH" sz="2400" dirty="0"/>
              <a:t> </a:t>
            </a:r>
            <a:endParaRPr lang="en-PH" sz="2400" dirty="0" smtClean="0"/>
          </a:p>
          <a:p>
            <a:endParaRPr lang="en-PH" sz="2400" dirty="0"/>
          </a:p>
          <a:p>
            <a:pPr marL="714375" indent="-444500">
              <a:buFont typeface="Arial"/>
              <a:buChar char="•"/>
            </a:pPr>
            <a:r>
              <a:rPr lang="en-PH" sz="2400" dirty="0"/>
              <a:t>Execute and administer the policies, programs and measures approved by the </a:t>
            </a:r>
            <a:r>
              <a:rPr lang="en-PH" sz="2400" dirty="0" smtClean="0"/>
              <a:t>Board, Direct</a:t>
            </a:r>
            <a:r>
              <a:rPr lang="en-PH" sz="2400" dirty="0"/>
              <a:t>, manage, and supervise the operations of the Corporation and be responsible for </a:t>
            </a:r>
            <a:r>
              <a:rPr lang="en-PH" sz="2400" dirty="0" smtClean="0"/>
              <a:t>the efficient </a:t>
            </a:r>
            <a:r>
              <a:rPr lang="en-PH" sz="2400" dirty="0"/>
              <a:t>and effective conduct </a:t>
            </a:r>
            <a:r>
              <a:rPr lang="en-PH" sz="2400" dirty="0" smtClean="0"/>
              <a:t>thereof and formulate </a:t>
            </a:r>
            <a:r>
              <a:rPr lang="en-PH" sz="2400" dirty="0"/>
              <a:t>the general work program of the Corporation and ensure its strict and timely implementation in accordance with its mandate and in the manner consistent with </a:t>
            </a:r>
            <a:r>
              <a:rPr lang="en-PH" sz="2400" dirty="0" smtClean="0"/>
              <a:t>the Department </a:t>
            </a:r>
            <a:r>
              <a:rPr lang="en-PH" sz="2400" dirty="0"/>
              <a:t>of Tourism’s strategy and </a:t>
            </a:r>
            <a:r>
              <a:rPr lang="en-PH" sz="2400" dirty="0" smtClean="0"/>
              <a:t>policies.</a:t>
            </a:r>
            <a:endParaRPr lang="en-PH" sz="2400" dirty="0"/>
          </a:p>
          <a:p>
            <a:pPr marL="285750" lvl="0" indent="-285750">
              <a:buFont typeface="Arial"/>
              <a:buChar char="•"/>
            </a:pPr>
            <a:endParaRPr lang="en-PH" sz="2400" dirty="0" smtClean="0"/>
          </a:p>
          <a:p>
            <a:pPr marL="285750" lvl="0" indent="-285750">
              <a:buFont typeface="Arial"/>
              <a:buChar char="•"/>
            </a:pPr>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a:p>
        </p:txBody>
      </p:sp>
    </p:spTree>
    <p:extLst>
      <p:ext uri="{BB962C8B-B14F-4D97-AF65-F5344CB8AC3E}">
        <p14:creationId xmlns:p14="http://schemas.microsoft.com/office/powerpoint/2010/main" val="307028375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9000" y="381000"/>
            <a:ext cx="7461250" cy="9910407"/>
          </a:xfrm>
          <a:prstGeom prst="rect">
            <a:avLst/>
          </a:prstGeom>
        </p:spPr>
        <p:txBody>
          <a:bodyPr wrap="square">
            <a:spAutoFit/>
          </a:bodyPr>
          <a:lstStyle/>
          <a:p>
            <a:r>
              <a:rPr lang="en-PH" sz="2200" b="1" dirty="0"/>
              <a:t>A. CORPORATE PLANNING AND BUSINESS DEVELOPMENT DEPARTMENT</a:t>
            </a:r>
            <a:endParaRPr lang="en-PH" sz="2200" dirty="0"/>
          </a:p>
          <a:p>
            <a:r>
              <a:rPr lang="en-PH" sz="2200" dirty="0"/>
              <a:t> </a:t>
            </a:r>
          </a:p>
          <a:p>
            <a:pPr marL="635000" lvl="0" indent="-365125">
              <a:buFont typeface="Arial"/>
              <a:buChar char="•"/>
            </a:pPr>
            <a:r>
              <a:rPr lang="en-PH" sz="2200" dirty="0"/>
              <a:t>Prepare the TPB’s Corporate and business plan for approval of the </a:t>
            </a:r>
            <a:r>
              <a:rPr lang="en-PH" sz="2200" dirty="0" smtClean="0"/>
              <a:t>Board, conduct </a:t>
            </a:r>
            <a:r>
              <a:rPr lang="en-PH" sz="2200" dirty="0"/>
              <a:t>and acquire relevant studies, researches and interventions that will continually improve the Corporation’s marketing knowledge and management capabilities including, but not limited to, the acquisition of data on MICE </a:t>
            </a:r>
            <a:r>
              <a:rPr lang="en-PH" sz="2200" dirty="0" smtClean="0"/>
              <a:t>events and formulate </a:t>
            </a:r>
            <a:r>
              <a:rPr lang="en-PH" sz="2200" dirty="0"/>
              <a:t>a comprehensive business plan for medium- and long-term operation </a:t>
            </a:r>
            <a:r>
              <a:rPr lang="en-PH" sz="2200" dirty="0" smtClean="0"/>
              <a:t>and Propose </a:t>
            </a:r>
            <a:r>
              <a:rPr lang="en-PH" sz="2200" dirty="0"/>
              <a:t>business innovations, pioneering programs, </a:t>
            </a:r>
            <a:r>
              <a:rPr lang="en-PH" sz="2200" dirty="0" smtClean="0"/>
              <a:t>and </a:t>
            </a:r>
            <a:r>
              <a:rPr lang="en-PH" sz="2200" dirty="0"/>
              <a:t>activities in order to create dynamic marketing opportunities and to develop emerging markets in coordination with the private sector.</a:t>
            </a:r>
          </a:p>
          <a:p>
            <a:endParaRPr lang="en-PH" sz="2200" dirty="0" smtClean="0"/>
          </a:p>
          <a:p>
            <a:pPr marL="285750" indent="-285750">
              <a:buFont typeface="Arial"/>
              <a:buChar char="•"/>
            </a:pPr>
            <a:endParaRPr lang="en-PH" sz="2200" dirty="0"/>
          </a:p>
          <a:p>
            <a:pPr marL="285750" lvl="0" indent="-285750">
              <a:buFont typeface="Arial"/>
              <a:buChar char="•"/>
            </a:pPr>
            <a:endParaRPr lang="en-PH" sz="2200" dirty="0" smtClean="0"/>
          </a:p>
          <a:p>
            <a:pPr marL="285750" lvl="0" indent="-285750">
              <a:buFont typeface="Arial"/>
              <a:buChar char="•"/>
            </a:pPr>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a:p>
        </p:txBody>
      </p:sp>
    </p:spTree>
    <p:extLst>
      <p:ext uri="{BB962C8B-B14F-4D97-AF65-F5344CB8AC3E}">
        <p14:creationId xmlns:p14="http://schemas.microsoft.com/office/powerpoint/2010/main" val="38421958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9000" y="381000"/>
            <a:ext cx="7461250" cy="10064291"/>
          </a:xfrm>
          <a:prstGeom prst="rect">
            <a:avLst/>
          </a:prstGeom>
        </p:spPr>
        <p:txBody>
          <a:bodyPr wrap="square">
            <a:spAutoFit/>
          </a:bodyPr>
          <a:lstStyle/>
          <a:p>
            <a:r>
              <a:rPr lang="en-PH" sz="2400" b="1" dirty="0"/>
              <a:t>B.  LEGAL DEPARTMENT</a:t>
            </a:r>
            <a:endParaRPr lang="en-PH" sz="2400" dirty="0"/>
          </a:p>
          <a:p>
            <a:r>
              <a:rPr lang="en-PH" sz="2400" dirty="0"/>
              <a:t> </a:t>
            </a:r>
          </a:p>
          <a:p>
            <a:pPr marL="635000" lvl="0" indent="-365125">
              <a:buFont typeface="Arial"/>
              <a:buChar char="•"/>
              <a:tabLst>
                <a:tab pos="635000" algn="l"/>
              </a:tabLst>
            </a:pPr>
            <a:r>
              <a:rPr lang="en-PH" sz="2400" dirty="0"/>
              <a:t>Advise and assist the COO on all legal matters involving the </a:t>
            </a:r>
            <a:r>
              <a:rPr lang="en-PH" sz="2400" dirty="0" smtClean="0"/>
              <a:t>Corporation, review </a:t>
            </a:r>
            <a:r>
              <a:rPr lang="en-PH" sz="2400" dirty="0"/>
              <a:t>and finalize all issuances, circulars, and rules and regulations to be promulgated by the Corporation, as well as all legislative instruments wherein the Corporation is a party </a:t>
            </a:r>
            <a:r>
              <a:rPr lang="en-PH" sz="2400" dirty="0" smtClean="0"/>
              <a:t>to</a:t>
            </a:r>
            <a:r>
              <a:rPr lang="en-PH" sz="2400" dirty="0"/>
              <a:t> </a:t>
            </a:r>
            <a:r>
              <a:rPr lang="en-PH" sz="2400" dirty="0" smtClean="0"/>
              <a:t>and prepare, review </a:t>
            </a:r>
            <a:r>
              <a:rPr lang="en-PH" sz="2400" dirty="0"/>
              <a:t>and notarize contracts, other legal instruments and/or documents, and local/international agreements wherein the Corporation is a party to;</a:t>
            </a:r>
          </a:p>
          <a:p>
            <a:pPr marL="635000" indent="-365125">
              <a:tabLst>
                <a:tab pos="635000" algn="l"/>
              </a:tabLst>
            </a:pPr>
            <a:endParaRPr lang="en-PH" sz="2400" dirty="0"/>
          </a:p>
          <a:p>
            <a:endParaRPr lang="en-PH" sz="2400" dirty="0" smtClean="0"/>
          </a:p>
          <a:p>
            <a:pPr marL="285750" indent="-285750">
              <a:buFont typeface="Arial"/>
              <a:buChar char="•"/>
            </a:pPr>
            <a:endParaRPr lang="en-PH" sz="2400" dirty="0"/>
          </a:p>
          <a:p>
            <a:pPr marL="285750" lvl="0" indent="-285750">
              <a:buFont typeface="Arial"/>
              <a:buChar char="•"/>
            </a:pPr>
            <a:endParaRPr lang="en-PH" sz="2400" dirty="0" smtClean="0"/>
          </a:p>
          <a:p>
            <a:pPr marL="285750" lvl="0" indent="-285750">
              <a:buFont typeface="Arial"/>
              <a:buChar char="•"/>
            </a:pPr>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a:p>
        </p:txBody>
      </p:sp>
    </p:spTree>
    <p:extLst>
      <p:ext uri="{BB962C8B-B14F-4D97-AF65-F5344CB8AC3E}">
        <p14:creationId xmlns:p14="http://schemas.microsoft.com/office/powerpoint/2010/main" val="266039576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9000" y="381000"/>
            <a:ext cx="7461250" cy="10248962"/>
          </a:xfrm>
          <a:prstGeom prst="rect">
            <a:avLst/>
          </a:prstGeom>
        </p:spPr>
        <p:txBody>
          <a:bodyPr wrap="square">
            <a:spAutoFit/>
          </a:bodyPr>
          <a:lstStyle/>
          <a:p>
            <a:r>
              <a:rPr lang="en-PH" sz="2200" b="1" dirty="0"/>
              <a:t>C.  MANAGEMENT INFORMATION SYSTEMS DEPARTMENT</a:t>
            </a:r>
            <a:endParaRPr lang="en-PH" sz="2200" dirty="0"/>
          </a:p>
          <a:p>
            <a:r>
              <a:rPr lang="en-PH" sz="2200" dirty="0"/>
              <a:t> </a:t>
            </a:r>
          </a:p>
          <a:p>
            <a:pPr marL="714375" lvl="0" indent="-444500">
              <a:buFont typeface="Arial"/>
              <a:buChar char="•"/>
            </a:pPr>
            <a:r>
              <a:rPr lang="en-PH" sz="2200" dirty="0"/>
              <a:t>Responsible for the administration of a comprehensive management information system for the corporation that shall provide linkages relating to marketing, administrative and financial controls and provide technical support and </a:t>
            </a:r>
            <a:r>
              <a:rPr lang="en-PH" sz="2200" dirty="0" err="1" smtClean="0"/>
              <a:t>services,design</a:t>
            </a:r>
            <a:r>
              <a:rPr lang="en-PH" sz="2200" dirty="0" smtClean="0"/>
              <a:t> , </a:t>
            </a:r>
            <a:r>
              <a:rPr lang="en-PH" sz="2200" dirty="0"/>
              <a:t>implement a comprehensive management information system with marketing revenue capability in coordination with the marketing units of the Corporation and aligned to the </a:t>
            </a:r>
            <a:r>
              <a:rPr lang="en-PH" sz="2200" dirty="0" smtClean="0"/>
              <a:t>NTDP and  </a:t>
            </a:r>
            <a:r>
              <a:rPr lang="en-PH" sz="2200" dirty="0"/>
              <a:t>maintain an interactive website designed to reach a wider cross section of consumers for the timely distribution of updated and relevant </a:t>
            </a:r>
            <a:r>
              <a:rPr lang="en-PH" sz="2200" dirty="0" smtClean="0"/>
              <a:t>information.</a:t>
            </a:r>
            <a:endParaRPr lang="en-PH" sz="2200" dirty="0"/>
          </a:p>
          <a:p>
            <a:pPr marL="285750" indent="-285750">
              <a:buFont typeface="Arial"/>
              <a:buChar char="•"/>
            </a:pPr>
            <a:endParaRPr lang="en-PH" sz="2200" dirty="0" smtClean="0"/>
          </a:p>
          <a:p>
            <a:pPr marL="285750" indent="-285750">
              <a:buFont typeface="Arial"/>
              <a:buChar char="•"/>
            </a:pPr>
            <a:endParaRPr lang="en-PH" sz="2200" dirty="0"/>
          </a:p>
          <a:p>
            <a:pPr marL="285750" lvl="0" indent="-285750">
              <a:buFont typeface="Arial"/>
              <a:buChar char="•"/>
            </a:pPr>
            <a:endParaRPr lang="en-PH" sz="2200" dirty="0" smtClean="0"/>
          </a:p>
          <a:p>
            <a:pPr marL="285750" lvl="0" indent="-285750">
              <a:buFont typeface="Arial"/>
              <a:buChar char="•"/>
            </a:pPr>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a:p>
        </p:txBody>
      </p:sp>
    </p:spTree>
    <p:extLst>
      <p:ext uri="{BB962C8B-B14F-4D97-AF65-F5344CB8AC3E}">
        <p14:creationId xmlns:p14="http://schemas.microsoft.com/office/powerpoint/2010/main" val="359865096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9000" y="381000"/>
            <a:ext cx="7461250" cy="10587517"/>
          </a:xfrm>
          <a:prstGeom prst="rect">
            <a:avLst/>
          </a:prstGeom>
        </p:spPr>
        <p:txBody>
          <a:bodyPr wrap="square">
            <a:spAutoFit/>
          </a:bodyPr>
          <a:lstStyle/>
          <a:p>
            <a:pPr marL="355600" lvl="0" indent="-355600"/>
            <a:r>
              <a:rPr lang="en-PH" sz="2200" b="1" dirty="0" smtClean="0"/>
              <a:t>III.  OFFICE </a:t>
            </a:r>
            <a:r>
              <a:rPr lang="en-PH" sz="2200" b="1" dirty="0"/>
              <a:t>OF THE DEPUTY CHIEF OPERATING OFFICER FOR MARKETING AND PROMOTIONS</a:t>
            </a:r>
            <a:endParaRPr lang="en-PH" sz="2200" dirty="0"/>
          </a:p>
          <a:p>
            <a:r>
              <a:rPr lang="en-PH" sz="2200" dirty="0"/>
              <a:t> </a:t>
            </a:r>
          </a:p>
          <a:p>
            <a:pPr marL="627063" lvl="0" indent="-355600">
              <a:buFont typeface="Arial"/>
              <a:buChar char="•"/>
            </a:pPr>
            <a:r>
              <a:rPr lang="en-PH" sz="2200" dirty="0"/>
              <a:t>Assist the COO in the implementation and execution of policies, rules, and regulations approved and adopted by the </a:t>
            </a:r>
            <a:r>
              <a:rPr lang="en-PH" sz="2200" dirty="0" smtClean="0"/>
              <a:t>Board, manage </a:t>
            </a:r>
            <a:r>
              <a:rPr lang="en-PH" sz="2200" dirty="0"/>
              <a:t>and implement a sustained, comprehensive and integrated marketing plan to promote the Philippines domestically and internationally as a major global destination in Asia for holidays, leisure, shopping, entertainment, cruise, adventure, medical travel, ecotourism, agri-tourism, student exchange programs, cultural and heritage tours and other such markets/segments that are identified by the </a:t>
            </a:r>
            <a:r>
              <a:rPr lang="en-PH" sz="2200" dirty="0" smtClean="0"/>
              <a:t>NTDP and participate </a:t>
            </a:r>
            <a:r>
              <a:rPr lang="en-PH" sz="2200" dirty="0"/>
              <a:t>in market and product planning, and strategy formulation </a:t>
            </a:r>
            <a:r>
              <a:rPr lang="en-PH" sz="2200" dirty="0" smtClean="0"/>
              <a:t>.</a:t>
            </a:r>
            <a:endParaRPr lang="en-PH" sz="2200" dirty="0"/>
          </a:p>
          <a:p>
            <a:pPr marL="271463"/>
            <a:r>
              <a:rPr lang="en-PH" sz="2200" dirty="0"/>
              <a:t> </a:t>
            </a:r>
          </a:p>
          <a:p>
            <a:pPr marL="285750" indent="-285750">
              <a:buFont typeface="Arial"/>
              <a:buChar char="•"/>
            </a:pPr>
            <a:endParaRPr lang="en-PH" sz="2200" dirty="0" smtClean="0"/>
          </a:p>
          <a:p>
            <a:pPr marL="285750" indent="-285750">
              <a:buFont typeface="Arial"/>
              <a:buChar char="•"/>
            </a:pPr>
            <a:endParaRPr lang="en-PH" sz="2200" dirty="0"/>
          </a:p>
          <a:p>
            <a:pPr marL="285750" lvl="0" indent="-285750">
              <a:buFont typeface="Arial"/>
              <a:buChar char="•"/>
            </a:pPr>
            <a:endParaRPr lang="en-PH" sz="2200" dirty="0" smtClean="0"/>
          </a:p>
          <a:p>
            <a:pPr marL="285750" lvl="0" indent="-285750">
              <a:buFont typeface="Arial"/>
              <a:buChar char="•"/>
            </a:pPr>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a:p>
        </p:txBody>
      </p:sp>
    </p:spTree>
    <p:extLst>
      <p:ext uri="{BB962C8B-B14F-4D97-AF65-F5344CB8AC3E}">
        <p14:creationId xmlns:p14="http://schemas.microsoft.com/office/powerpoint/2010/main" val="342458627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19200" y="0"/>
            <a:ext cx="7461250" cy="9941183"/>
          </a:xfrm>
          <a:prstGeom prst="rect">
            <a:avLst/>
          </a:prstGeom>
        </p:spPr>
        <p:txBody>
          <a:bodyPr wrap="square">
            <a:spAutoFit/>
          </a:bodyPr>
          <a:lstStyle/>
          <a:p>
            <a:r>
              <a:rPr lang="en-PH" sz="2000" b="1" dirty="0"/>
              <a:t>A. INTERNATIONAL PROMOTIONS DEPARTMENT</a:t>
            </a:r>
            <a:endParaRPr lang="en-PH" sz="2000" dirty="0"/>
          </a:p>
          <a:p>
            <a:r>
              <a:rPr lang="en-PH" sz="2000" dirty="0"/>
              <a:t> </a:t>
            </a:r>
          </a:p>
          <a:p>
            <a:pPr marL="541338" indent="-355600">
              <a:buFont typeface="Arial"/>
              <a:buChar char="•"/>
            </a:pPr>
            <a:r>
              <a:rPr lang="en-PH" sz="2000" dirty="0"/>
              <a:t>Implement promotional and marketing campaigns geared towards the general tourism traffic with specific emphasis on their respective </a:t>
            </a:r>
            <a:r>
              <a:rPr lang="en-PH" sz="2000" dirty="0" smtClean="0"/>
              <a:t>regions, develop </a:t>
            </a:r>
            <a:r>
              <a:rPr lang="en-PH" sz="2000" dirty="0"/>
              <a:t>and coordinate program and activities in promoting and attracting investment and capital formulation for tourism infrastructure development and </a:t>
            </a:r>
            <a:r>
              <a:rPr lang="en-PH" sz="2000" dirty="0" smtClean="0"/>
              <a:t>services and liaise </a:t>
            </a:r>
            <a:r>
              <a:rPr lang="en-PH" sz="2000" dirty="0"/>
              <a:t>with foreign wholesalers, foreign consumers, tourism investors and foreign media;</a:t>
            </a:r>
          </a:p>
          <a:p>
            <a:pPr marL="285750" indent="-285750">
              <a:buFont typeface="Arial"/>
              <a:buChar char="•"/>
            </a:pPr>
            <a:endParaRPr lang="en-PH" sz="2000" dirty="0" smtClean="0"/>
          </a:p>
          <a:p>
            <a:r>
              <a:rPr lang="en-PH" sz="2000" dirty="0" smtClean="0"/>
              <a:t>Divisions under the International Promotions Department:</a:t>
            </a:r>
          </a:p>
          <a:p>
            <a:pPr lvl="1"/>
            <a:r>
              <a:rPr lang="en-PH" sz="2000" dirty="0" smtClean="0"/>
              <a:t>1.   North Asia Division</a:t>
            </a:r>
          </a:p>
          <a:p>
            <a:pPr lvl="1"/>
            <a:r>
              <a:rPr lang="en-PH" sz="2000" dirty="0" smtClean="0"/>
              <a:t>2.   ASEAN And The PACIFIC DIVISION </a:t>
            </a:r>
          </a:p>
          <a:p>
            <a:pPr lvl="1"/>
            <a:r>
              <a:rPr lang="en-PH" sz="2000" dirty="0" smtClean="0"/>
              <a:t>3.   EUROPE,AFRICA, The MIDDLE EAST And INDIA DIVISION</a:t>
            </a:r>
          </a:p>
          <a:p>
            <a:r>
              <a:rPr lang="en-PH" sz="2000" dirty="0" smtClean="0"/>
              <a:t> 	4.   The Americas Division </a:t>
            </a:r>
          </a:p>
          <a:p>
            <a:r>
              <a:rPr lang="en-PH" sz="2000" dirty="0" smtClean="0"/>
              <a:t/>
            </a:r>
            <a:br>
              <a:rPr lang="en-PH" sz="2000" dirty="0" smtClean="0"/>
            </a:br>
            <a:r>
              <a:rPr lang="en-PH" sz="2000" dirty="0" smtClean="0"/>
              <a:t>These </a:t>
            </a:r>
            <a:r>
              <a:rPr lang="en-PH" sz="2000" dirty="0"/>
              <a:t>divisions shall perform the following major functions addressed to their designated markets:</a:t>
            </a:r>
          </a:p>
          <a:p>
            <a:endParaRPr lang="en-PH" sz="2000" dirty="0" smtClean="0"/>
          </a:p>
          <a:p>
            <a:pPr marL="285750" lvl="0" indent="-285750">
              <a:buFont typeface="Arial"/>
              <a:buChar char="•"/>
            </a:pPr>
            <a:endParaRPr lang="en-PH" sz="2000" dirty="0" smtClean="0"/>
          </a:p>
          <a:p>
            <a:pPr marL="285750" lvl="0" indent="-285750">
              <a:buFont typeface="Arial"/>
              <a:buChar char="•"/>
            </a:pPr>
            <a:endParaRPr lang="en-PH" sz="2000" dirty="0"/>
          </a:p>
          <a:p>
            <a:pPr lvl="0"/>
            <a:endParaRPr lang="en-PH" sz="2000" dirty="0" smtClean="0"/>
          </a:p>
          <a:p>
            <a:pPr lvl="0"/>
            <a:endParaRPr lang="en-PH" sz="2000" dirty="0"/>
          </a:p>
          <a:p>
            <a:pPr lvl="0"/>
            <a:endParaRPr lang="en-PH" sz="2000" dirty="0" smtClean="0"/>
          </a:p>
          <a:p>
            <a:pPr lvl="0"/>
            <a:endParaRPr lang="en-PH" sz="2000" dirty="0"/>
          </a:p>
          <a:p>
            <a:pPr lvl="0"/>
            <a:endParaRPr lang="en-PH" sz="2000" dirty="0" smtClean="0"/>
          </a:p>
          <a:p>
            <a:pPr lvl="0"/>
            <a:endParaRPr lang="en-PH" sz="2000" dirty="0"/>
          </a:p>
          <a:p>
            <a:pPr lvl="0"/>
            <a:endParaRPr lang="en-PH" sz="2000" dirty="0" smtClean="0"/>
          </a:p>
          <a:p>
            <a:pPr lvl="0"/>
            <a:endParaRPr lang="en-PH" sz="2000" dirty="0"/>
          </a:p>
          <a:p>
            <a:pPr lvl="0"/>
            <a:endParaRPr lang="en-PH" sz="2000" dirty="0"/>
          </a:p>
        </p:txBody>
      </p:sp>
    </p:spTree>
    <p:extLst>
      <p:ext uri="{BB962C8B-B14F-4D97-AF65-F5344CB8AC3E}">
        <p14:creationId xmlns:p14="http://schemas.microsoft.com/office/powerpoint/2010/main" val="31509778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9000" y="381000"/>
            <a:ext cx="7461250" cy="8586964"/>
          </a:xfrm>
          <a:prstGeom prst="rect">
            <a:avLst/>
          </a:prstGeom>
        </p:spPr>
        <p:txBody>
          <a:bodyPr wrap="square">
            <a:spAutoFit/>
          </a:bodyPr>
          <a:lstStyle/>
          <a:p>
            <a:r>
              <a:rPr lang="en-PH" sz="2400" b="1" i="1" dirty="0"/>
              <a:t>Sales and Marketing Functions</a:t>
            </a:r>
            <a:endParaRPr lang="en-PH" sz="2400" dirty="0"/>
          </a:p>
          <a:p>
            <a:r>
              <a:rPr lang="en-PH" sz="2400" dirty="0"/>
              <a:t> </a:t>
            </a:r>
          </a:p>
          <a:p>
            <a:pPr marL="285750" indent="-285750">
              <a:buFont typeface="Arial"/>
              <a:buChar char="•"/>
            </a:pPr>
            <a:r>
              <a:rPr lang="en-PH" sz="2400" dirty="0"/>
              <a:t>Implement an aggressive sales and marketing campaign based on the continuous development of packages that match identified tourism products with key </a:t>
            </a:r>
            <a:r>
              <a:rPr lang="en-PH" sz="2400" dirty="0" smtClean="0"/>
              <a:t>geographic markets and undertake </a:t>
            </a:r>
            <a:r>
              <a:rPr lang="en-PH" sz="2400" dirty="0"/>
              <a:t>strong alliances with key tourism industry partners to identify and implement new initiatives and cooperative undertakings that will strengthen the promotion of the Philippines</a:t>
            </a:r>
          </a:p>
          <a:p>
            <a:endParaRPr lang="en-PH" sz="2400" dirty="0" smtClean="0"/>
          </a:p>
          <a:p>
            <a:pPr marL="285750" lvl="0" indent="-285750">
              <a:buFont typeface="Arial"/>
              <a:buChar char="•"/>
            </a:pPr>
            <a:endParaRPr lang="en-PH" sz="2400" dirty="0" smtClean="0"/>
          </a:p>
          <a:p>
            <a:pPr marL="285750" lvl="0" indent="-285750">
              <a:buFont typeface="Arial"/>
              <a:buChar char="•"/>
            </a:pPr>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a:p>
        </p:txBody>
      </p:sp>
    </p:spTree>
    <p:extLst>
      <p:ext uri="{BB962C8B-B14F-4D97-AF65-F5344CB8AC3E}">
        <p14:creationId xmlns:p14="http://schemas.microsoft.com/office/powerpoint/2010/main" val="308753955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9000" y="381000"/>
            <a:ext cx="7461250" cy="10433622"/>
          </a:xfrm>
          <a:prstGeom prst="rect">
            <a:avLst/>
          </a:prstGeom>
        </p:spPr>
        <p:txBody>
          <a:bodyPr wrap="square">
            <a:spAutoFit/>
          </a:bodyPr>
          <a:lstStyle/>
          <a:p>
            <a:r>
              <a:rPr lang="en-PH" sz="2400" b="1" i="1" dirty="0"/>
              <a:t>Tourism Investment Promotions </a:t>
            </a:r>
            <a:r>
              <a:rPr lang="en-PH" sz="2400" b="1" i="1" dirty="0" smtClean="0"/>
              <a:t>Functions</a:t>
            </a:r>
          </a:p>
          <a:p>
            <a:endParaRPr lang="en-PH" sz="2400" dirty="0"/>
          </a:p>
          <a:p>
            <a:pPr marL="285750" indent="-285750">
              <a:buFont typeface="Arial"/>
              <a:buChar char="•"/>
            </a:pPr>
            <a:r>
              <a:rPr lang="en-PH" sz="2400" dirty="0"/>
              <a:t>Encourage foreign direct investments in tourism and related services, in coordination </a:t>
            </a:r>
            <a:r>
              <a:rPr lang="en-PH" sz="2400" dirty="0" smtClean="0"/>
              <a:t>with concerned </a:t>
            </a:r>
            <a:r>
              <a:rPr lang="en-PH" sz="2400" dirty="0"/>
              <a:t>government and private entities, </a:t>
            </a:r>
            <a:r>
              <a:rPr lang="en-PH" sz="2400" dirty="0" smtClean="0"/>
              <a:t>through:</a:t>
            </a:r>
          </a:p>
          <a:p>
            <a:r>
              <a:rPr lang="en-PH" sz="2400" dirty="0" smtClean="0"/>
              <a:t>     -   Undertake </a:t>
            </a:r>
            <a:r>
              <a:rPr lang="en-PH" sz="2400" dirty="0"/>
              <a:t>investment sales presentations;</a:t>
            </a:r>
          </a:p>
          <a:p>
            <a:r>
              <a:rPr lang="en-PH" sz="2400" dirty="0" smtClean="0"/>
              <a:t>     -   Initiate</a:t>
            </a:r>
            <a:r>
              <a:rPr lang="en-PH" sz="2400" dirty="0"/>
              <a:t>, plan and manage investor workshops</a:t>
            </a:r>
            <a:r>
              <a:rPr lang="en-PH" sz="2400" dirty="0" smtClean="0"/>
              <a:t>;</a:t>
            </a:r>
          </a:p>
          <a:p>
            <a:r>
              <a:rPr lang="en-PH" sz="2400" dirty="0"/>
              <a:t> </a:t>
            </a:r>
            <a:r>
              <a:rPr lang="en-PH" sz="2400" dirty="0" smtClean="0"/>
              <a:t>    -   Initiate</a:t>
            </a:r>
            <a:r>
              <a:rPr lang="en-PH" sz="2400" dirty="0"/>
              <a:t>, plan and manage outgoing and incoming investment </a:t>
            </a:r>
            <a:r>
              <a:rPr lang="en-PH" sz="2400" dirty="0" smtClean="0"/>
              <a:t>missions;</a:t>
            </a:r>
          </a:p>
          <a:p>
            <a:endParaRPr lang="en-PH" sz="2400" dirty="0"/>
          </a:p>
          <a:p>
            <a:pPr marL="285750" indent="-285750">
              <a:buFont typeface="Arial"/>
              <a:buChar char="•"/>
            </a:pPr>
            <a:r>
              <a:rPr lang="en-PH" sz="2400" dirty="0"/>
              <a:t>Initiate, plan and manage trade attendance to investment exhibitions, conferences </a:t>
            </a:r>
            <a:r>
              <a:rPr lang="en-PH" sz="2400" dirty="0" smtClean="0"/>
              <a:t>and congresses</a:t>
            </a:r>
            <a:r>
              <a:rPr lang="en-PH" sz="2400" dirty="0"/>
              <a:t>, locally and </a:t>
            </a:r>
            <a:r>
              <a:rPr lang="en-PH" sz="2400" dirty="0" smtClean="0"/>
              <a:t>internationally</a:t>
            </a:r>
            <a:r>
              <a:rPr lang="en-PH" sz="2400" dirty="0"/>
              <a:t>.</a:t>
            </a:r>
            <a:endParaRPr lang="en-PH" sz="2400" dirty="0" smtClean="0"/>
          </a:p>
          <a:p>
            <a:endParaRPr lang="en-PH" sz="2400" dirty="0"/>
          </a:p>
          <a:p>
            <a:endParaRPr lang="en-PH" sz="2400" dirty="0" smtClean="0"/>
          </a:p>
          <a:p>
            <a:pPr marL="285750" lvl="0" indent="-285750">
              <a:buFont typeface="Arial"/>
              <a:buChar char="•"/>
            </a:pPr>
            <a:endParaRPr lang="en-PH" sz="2400" dirty="0" smtClean="0"/>
          </a:p>
          <a:p>
            <a:pPr marL="285750" lvl="0" indent="-285750">
              <a:buFont typeface="Arial"/>
              <a:buChar char="•"/>
            </a:pPr>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a:p>
        </p:txBody>
      </p:sp>
    </p:spTree>
    <p:extLst>
      <p:ext uri="{BB962C8B-B14F-4D97-AF65-F5344CB8AC3E}">
        <p14:creationId xmlns:p14="http://schemas.microsoft.com/office/powerpoint/2010/main" val="104516099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8200" y="228600"/>
            <a:ext cx="7461250" cy="6863417"/>
          </a:xfrm>
          <a:prstGeom prst="rect">
            <a:avLst/>
          </a:prstGeom>
        </p:spPr>
        <p:txBody>
          <a:bodyPr wrap="square">
            <a:spAutoFit/>
          </a:bodyPr>
          <a:lstStyle/>
          <a:p>
            <a:r>
              <a:rPr lang="en-PH" sz="2000" b="1" dirty="0"/>
              <a:t>B.  DOMESTIC PROMOTIONS DEPARTMENT</a:t>
            </a:r>
            <a:endParaRPr lang="en-PH" sz="2000" dirty="0"/>
          </a:p>
          <a:p>
            <a:endParaRPr lang="en-PH" sz="2000" dirty="0" smtClean="0"/>
          </a:p>
          <a:p>
            <a:pPr marL="539750" indent="-268288">
              <a:buFont typeface="Arial"/>
              <a:buChar char="•"/>
            </a:pPr>
            <a:r>
              <a:rPr lang="en-PH" sz="2000" dirty="0" smtClean="0"/>
              <a:t>Direct</a:t>
            </a:r>
            <a:r>
              <a:rPr lang="en-PH" sz="2000" dirty="0"/>
              <a:t>, initiate, oversee, and sustain the development and implementation of </a:t>
            </a:r>
            <a:r>
              <a:rPr lang="en-PH" sz="2000" dirty="0" smtClean="0"/>
              <a:t>marketing programs </a:t>
            </a:r>
            <a:r>
              <a:rPr lang="en-PH" sz="2000" dirty="0"/>
              <a:t>and activities to encourage Filipinos to travel </a:t>
            </a:r>
            <a:r>
              <a:rPr lang="en-PH" sz="2000" dirty="0" smtClean="0"/>
              <a:t>domestically and manage </a:t>
            </a:r>
            <a:r>
              <a:rPr lang="en-PH" sz="2000" dirty="0"/>
              <a:t>and maintain the linkage of TPB with its members and all industry stakeholders; </a:t>
            </a:r>
          </a:p>
          <a:p>
            <a:pPr marL="539750" indent="-268288">
              <a:buFont typeface="Arial"/>
              <a:buChar char="•"/>
            </a:pPr>
            <a:endParaRPr lang="en-PH" sz="2000" dirty="0" smtClean="0"/>
          </a:p>
          <a:p>
            <a:pPr marL="271462"/>
            <a:endParaRPr lang="en-PH" sz="2000" dirty="0"/>
          </a:p>
          <a:p>
            <a:pPr marL="285750" lvl="0" indent="-285750">
              <a:buFont typeface="Arial"/>
              <a:buChar char="•"/>
            </a:pPr>
            <a:endParaRPr lang="en-PH" sz="2000" dirty="0" smtClean="0"/>
          </a:p>
          <a:p>
            <a:pPr lvl="0"/>
            <a:r>
              <a:rPr lang="en-PH" sz="2000" dirty="0" smtClean="0"/>
              <a:t>2 Divisions:</a:t>
            </a:r>
          </a:p>
          <a:p>
            <a:pPr lvl="0"/>
            <a:endParaRPr lang="en-PH" sz="2000" dirty="0"/>
          </a:p>
          <a:p>
            <a:r>
              <a:rPr lang="en-PH" sz="2000" b="1" dirty="0"/>
              <a:t>1.  SALES DIVISION</a:t>
            </a:r>
            <a:endParaRPr lang="en-PH" sz="2000" dirty="0"/>
          </a:p>
          <a:p>
            <a:pPr lvl="0"/>
            <a:endParaRPr lang="en-PH" sz="2000" dirty="0" smtClean="0"/>
          </a:p>
          <a:p>
            <a:pPr marL="541338" indent="-269875">
              <a:buFont typeface="Arial"/>
              <a:buChar char="•"/>
            </a:pPr>
            <a:r>
              <a:rPr lang="en-PH" sz="2000" dirty="0"/>
              <a:t>Develop and implement aggressive marketing strategies with the main objective of attracting, encouraging, increasing and sustaining domestic travel businesses nationwide in strategic partnership with local industry </a:t>
            </a:r>
            <a:r>
              <a:rPr lang="en-PH" sz="2000" dirty="0" smtClean="0"/>
              <a:t>suppliers and</a:t>
            </a:r>
            <a:endParaRPr lang="en-PH" sz="2000" dirty="0"/>
          </a:p>
          <a:p>
            <a:pPr lvl="0"/>
            <a:endParaRPr lang="en-PH" sz="2000" dirty="0" smtClean="0"/>
          </a:p>
          <a:p>
            <a:pPr lvl="0"/>
            <a:endParaRPr lang="en-PH" sz="2000" dirty="0"/>
          </a:p>
          <a:p>
            <a:pPr lvl="0"/>
            <a:endParaRPr lang="en-PH" sz="2000" dirty="0"/>
          </a:p>
        </p:txBody>
      </p:sp>
    </p:spTree>
    <p:extLst>
      <p:ext uri="{BB962C8B-B14F-4D97-AF65-F5344CB8AC3E}">
        <p14:creationId xmlns:p14="http://schemas.microsoft.com/office/powerpoint/2010/main" val="56084279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9000" y="397934"/>
            <a:ext cx="7461250" cy="8556189"/>
          </a:xfrm>
          <a:prstGeom prst="rect">
            <a:avLst/>
          </a:prstGeom>
        </p:spPr>
        <p:txBody>
          <a:bodyPr wrap="square">
            <a:spAutoFit/>
          </a:bodyPr>
          <a:lstStyle/>
          <a:p>
            <a:pPr marL="557213" indent="-285750">
              <a:buFont typeface="Arial"/>
              <a:buChar char="•"/>
            </a:pPr>
            <a:r>
              <a:rPr lang="en-PH" sz="2200" dirty="0" smtClean="0"/>
              <a:t>Initiate </a:t>
            </a:r>
            <a:r>
              <a:rPr lang="en-PH" sz="2200" dirty="0"/>
              <a:t>programs that encourage and support the aggressive participation of local government units / destinations in domestic and international marketing activities participated / organized by the </a:t>
            </a:r>
            <a:r>
              <a:rPr lang="en-PH" sz="2200" dirty="0" smtClean="0"/>
              <a:t>corporation.</a:t>
            </a:r>
            <a:endParaRPr lang="en-PH" sz="2200" dirty="0"/>
          </a:p>
          <a:p>
            <a:pPr marL="539750" indent="-268288">
              <a:buFont typeface="Arial"/>
              <a:buChar char="•"/>
            </a:pPr>
            <a:endParaRPr lang="en-PH" sz="2200" dirty="0"/>
          </a:p>
          <a:p>
            <a:pPr marL="342900" indent="-342900">
              <a:buAutoNum type="arabicPeriod" startAt="2"/>
            </a:pPr>
            <a:r>
              <a:rPr lang="en-PH" sz="2200" b="1" dirty="0" smtClean="0"/>
              <a:t>INDUSTRY </a:t>
            </a:r>
            <a:r>
              <a:rPr lang="en-PH" sz="2200" b="1" dirty="0"/>
              <a:t>RELATIONS AND SERVICES DIVISION</a:t>
            </a:r>
            <a:endParaRPr lang="en-PH" sz="2200" dirty="0"/>
          </a:p>
          <a:p>
            <a:pPr lvl="0"/>
            <a:endParaRPr lang="en-PH" sz="2200" dirty="0" smtClean="0"/>
          </a:p>
          <a:p>
            <a:pPr marL="541338" indent="-269875">
              <a:buFont typeface="Arial"/>
              <a:buChar char="•"/>
            </a:pPr>
            <a:r>
              <a:rPr lang="en-PH" sz="2200" dirty="0"/>
              <a:t>Provide assistance   to local   events/festivals that are   deemed to have </a:t>
            </a:r>
            <a:r>
              <a:rPr lang="en-PH" sz="2200" dirty="0" smtClean="0"/>
              <a:t>major international significance, initiate </a:t>
            </a:r>
            <a:r>
              <a:rPr lang="en-PH" sz="2200" dirty="0"/>
              <a:t>and coordinate LGU-wide adoption and implementation of  domestic  tourism advocacy </a:t>
            </a:r>
            <a:r>
              <a:rPr lang="en-PH" sz="2200" dirty="0" smtClean="0"/>
              <a:t>campaigns and  undertake </a:t>
            </a:r>
            <a:r>
              <a:rPr lang="en-PH" sz="2200" dirty="0"/>
              <a:t>an aggressive campaign to encourage industry-wide participation in </a:t>
            </a:r>
            <a:r>
              <a:rPr lang="en-PH" sz="2200" dirty="0" smtClean="0"/>
              <a:t>and support </a:t>
            </a:r>
            <a:r>
              <a:rPr lang="en-PH" sz="2200" dirty="0"/>
              <a:t>of TPB’s marketing </a:t>
            </a:r>
            <a:r>
              <a:rPr lang="en-PH" sz="2200" dirty="0" smtClean="0"/>
              <a:t>programs.</a:t>
            </a:r>
            <a:endParaRPr lang="en-PH" sz="2200" dirty="0"/>
          </a:p>
          <a:p>
            <a:endParaRPr lang="en-PH" sz="2200" dirty="0"/>
          </a:p>
          <a:p>
            <a:pPr lvl="0"/>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a:p>
        </p:txBody>
      </p:sp>
    </p:spTree>
    <p:extLst>
      <p:ext uri="{BB962C8B-B14F-4D97-AF65-F5344CB8AC3E}">
        <p14:creationId xmlns:p14="http://schemas.microsoft.com/office/powerpoint/2010/main" val="181704344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9000" y="397934"/>
            <a:ext cx="7461250" cy="5909311"/>
          </a:xfrm>
          <a:prstGeom prst="rect">
            <a:avLst/>
          </a:prstGeom>
        </p:spPr>
        <p:txBody>
          <a:bodyPr wrap="square">
            <a:spAutoFit/>
          </a:bodyPr>
          <a:lstStyle/>
          <a:p>
            <a:pPr lvl="0"/>
            <a:r>
              <a:rPr lang="en-PH" b="1" dirty="0" smtClean="0"/>
              <a:t>C.  MEETINGS</a:t>
            </a:r>
            <a:r>
              <a:rPr lang="en-PH" b="1" dirty="0"/>
              <a:t>, INCENTIVES, CONVENTIONS, EVENTS (M.I.C.E.) DEPARTMENT</a:t>
            </a:r>
            <a:endParaRPr lang="en-PH" dirty="0"/>
          </a:p>
          <a:p>
            <a:pPr marL="271462"/>
            <a:endParaRPr lang="en-PH" dirty="0"/>
          </a:p>
          <a:p>
            <a:pPr marL="627063" indent="-355600">
              <a:buFont typeface="Arial"/>
              <a:buChar char="•"/>
            </a:pPr>
            <a:r>
              <a:rPr lang="en-PH" dirty="0"/>
              <a:t>Plan, direct and implement a sales and promotions program that will strengthen </a:t>
            </a:r>
            <a:r>
              <a:rPr lang="en-PH" dirty="0" smtClean="0"/>
              <a:t>the Philippines</a:t>
            </a:r>
            <a:r>
              <a:rPr lang="en-PH" dirty="0"/>
              <a:t>’ position as an ideal destination for international meetings, incentives, conventions and exhibitions / events (M.I.C.E) by providing bidding and liaison services; participating in M.I.C.E. related domestic and international trade fairs and sales missions; organizing industry development programs and establishing linkages with </a:t>
            </a:r>
            <a:r>
              <a:rPr lang="en-PH" dirty="0" smtClean="0"/>
              <a:t>international associations</a:t>
            </a:r>
            <a:r>
              <a:rPr lang="en-PH" dirty="0"/>
              <a:t> </a:t>
            </a:r>
            <a:r>
              <a:rPr lang="en-PH" dirty="0" smtClean="0"/>
              <a:t>and liaise </a:t>
            </a:r>
            <a:r>
              <a:rPr lang="en-PH" dirty="0"/>
              <a:t>with associations and corporate executives, incentive travel planners and organizers,convention, exhibition and event organizers, and destination management </a:t>
            </a:r>
            <a:r>
              <a:rPr lang="en-PH" dirty="0" smtClean="0"/>
              <a:t>companies.</a:t>
            </a:r>
            <a:endParaRPr lang="en-PH" dirty="0"/>
          </a:p>
          <a:p>
            <a:pPr lvl="0"/>
            <a:endParaRPr lang="en-PH" dirty="0" smtClean="0"/>
          </a:p>
          <a:p>
            <a:pPr lvl="0"/>
            <a:endParaRPr lang="en-PH" dirty="0"/>
          </a:p>
          <a:p>
            <a:pPr lvl="0"/>
            <a:endParaRPr lang="en-PH" dirty="0" smtClean="0"/>
          </a:p>
          <a:p>
            <a:pPr lvl="0"/>
            <a:endParaRPr lang="en-PH" dirty="0"/>
          </a:p>
          <a:p>
            <a:pPr lvl="0"/>
            <a:endParaRPr lang="en-PH" dirty="0" smtClean="0"/>
          </a:p>
          <a:p>
            <a:pPr lvl="0"/>
            <a:endParaRPr lang="en-PH" dirty="0"/>
          </a:p>
          <a:p>
            <a:pPr lvl="0"/>
            <a:endParaRPr lang="en-PH" dirty="0"/>
          </a:p>
        </p:txBody>
      </p:sp>
    </p:spTree>
    <p:extLst>
      <p:ext uri="{BB962C8B-B14F-4D97-AF65-F5344CB8AC3E}">
        <p14:creationId xmlns:p14="http://schemas.microsoft.com/office/powerpoint/2010/main" val="271629714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08206"/>
            <a:ext cx="8763000" cy="5509199"/>
          </a:xfrm>
          <a:prstGeom prst="rect">
            <a:avLst/>
          </a:prstGeom>
        </p:spPr>
        <p:txBody>
          <a:bodyPr wrap="square">
            <a:spAutoFit/>
          </a:bodyPr>
          <a:lstStyle/>
          <a:p>
            <a:r>
              <a:rPr lang="en-PH" sz="2400" dirty="0"/>
              <a:t>2 </a:t>
            </a:r>
            <a:r>
              <a:rPr lang="en-PH" sz="2400" dirty="0" smtClean="0"/>
              <a:t>Divisions  of MICE Department:</a:t>
            </a:r>
            <a:endParaRPr lang="en-PH" sz="2400" dirty="0"/>
          </a:p>
          <a:p>
            <a:pPr lvl="0"/>
            <a:endParaRPr lang="en-PH" sz="2200" dirty="0"/>
          </a:p>
          <a:p>
            <a:r>
              <a:rPr lang="en-PH" sz="2200" b="1" dirty="0"/>
              <a:t>1.  SALES AND ACCOUNTS MANAGEMENT DIVISION</a:t>
            </a:r>
            <a:endParaRPr lang="en-PH" sz="2200" dirty="0"/>
          </a:p>
          <a:p>
            <a:r>
              <a:rPr lang="en-PH" sz="2200" dirty="0"/>
              <a:t> </a:t>
            </a:r>
          </a:p>
          <a:p>
            <a:pPr marL="627063" indent="-355600">
              <a:buFont typeface="Arial"/>
              <a:buChar char="•"/>
            </a:pPr>
            <a:r>
              <a:rPr lang="en-PH" sz="2200" dirty="0"/>
              <a:t>Create and implement sales and promotional schemes and activities aimed at attracting M.I.C.E. business from around the world</a:t>
            </a:r>
            <a:r>
              <a:rPr lang="en-PH" sz="2200" dirty="0" smtClean="0"/>
              <a:t>,</a:t>
            </a:r>
          </a:p>
          <a:p>
            <a:pPr marL="627063" indent="-355600">
              <a:buFont typeface="Arial"/>
              <a:buChar char="•"/>
            </a:pPr>
            <a:endParaRPr lang="en-PH" sz="2200" dirty="0"/>
          </a:p>
          <a:p>
            <a:pPr marL="627063" indent="-355600">
              <a:buFont typeface="Arial"/>
              <a:buChar char="•"/>
            </a:pPr>
            <a:endParaRPr lang="en-PH" sz="2200" dirty="0" smtClean="0"/>
          </a:p>
          <a:p>
            <a:pPr marL="627063" indent="-355600">
              <a:buFont typeface="Arial"/>
              <a:buChar char="•"/>
            </a:pPr>
            <a:r>
              <a:rPr lang="en-PH" sz="2200" dirty="0"/>
              <a:t>Attract, promote and facilitate the hosting of international, regional and national events, conferences, exhibitions, and other special events in selected destinations within the country and coordinate with, encourage, and assist local associations, organizations and corporations to bid for international meetings, conventions, exhibitions and large-scale events</a:t>
            </a:r>
          </a:p>
        </p:txBody>
      </p:sp>
    </p:spTree>
    <p:extLst>
      <p:ext uri="{BB962C8B-B14F-4D97-AF65-F5344CB8AC3E}">
        <p14:creationId xmlns:p14="http://schemas.microsoft.com/office/powerpoint/2010/main" val="14320217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46125" y="207434"/>
            <a:ext cx="7810499" cy="10064291"/>
          </a:xfrm>
          <a:prstGeom prst="rect">
            <a:avLst/>
          </a:prstGeom>
        </p:spPr>
        <p:txBody>
          <a:bodyPr wrap="square">
            <a:spAutoFit/>
          </a:bodyPr>
          <a:lstStyle/>
          <a:p>
            <a:pPr marL="271462"/>
            <a:endParaRPr lang="en-PH" sz="2400" dirty="0"/>
          </a:p>
          <a:p>
            <a:r>
              <a:rPr lang="en-PH" sz="2400" b="1" dirty="0"/>
              <a:t>2.  EVENTS MARKETING AND SERVICES DIVISION</a:t>
            </a:r>
            <a:endParaRPr lang="en-PH" sz="2400" dirty="0"/>
          </a:p>
          <a:p>
            <a:pPr lvl="0"/>
            <a:endParaRPr lang="en-PH" sz="2400" dirty="0" smtClean="0"/>
          </a:p>
          <a:p>
            <a:pPr marL="539750" indent="-269875">
              <a:buFont typeface="Arial"/>
              <a:buChar char="•"/>
            </a:pPr>
            <a:r>
              <a:rPr lang="en-PH" sz="2400" dirty="0"/>
              <a:t>Create, implement and support new, high-impact conferences, exhibitions and events, both local and international, that project the Philippines as a destination for M.I.C.E </a:t>
            </a:r>
            <a:r>
              <a:rPr lang="en-PH" sz="2400" dirty="0" smtClean="0"/>
              <a:t>activities and provide </a:t>
            </a:r>
            <a:r>
              <a:rPr lang="en-PH" sz="2400" dirty="0"/>
              <a:t>technical assistance to international and local organizers of booked conventions, congresses, meetings, incentive travel programs and all other events in planning, programming, budgeting, attendance promotions, event management </a:t>
            </a:r>
            <a:r>
              <a:rPr lang="en-PH" sz="2400" dirty="0" smtClean="0"/>
              <a:t>and implementation</a:t>
            </a:r>
            <a:r>
              <a:rPr lang="en-PH" sz="2400" dirty="0"/>
              <a:t>.</a:t>
            </a:r>
          </a:p>
          <a:p>
            <a:pPr lvl="0"/>
            <a:endParaRPr lang="en-PH" sz="2400" dirty="0" smtClean="0"/>
          </a:p>
          <a:p>
            <a:pPr lvl="0"/>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smtClean="0"/>
          </a:p>
          <a:p>
            <a:pPr lvl="0"/>
            <a:endParaRPr lang="en-PH" sz="2400" dirty="0"/>
          </a:p>
          <a:p>
            <a:pPr lvl="0"/>
            <a:endParaRPr lang="en-PH" sz="2400" dirty="0"/>
          </a:p>
        </p:txBody>
      </p:sp>
    </p:spTree>
    <p:extLst>
      <p:ext uri="{BB962C8B-B14F-4D97-AF65-F5344CB8AC3E}">
        <p14:creationId xmlns:p14="http://schemas.microsoft.com/office/powerpoint/2010/main" val="37576187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46125" y="207434"/>
            <a:ext cx="7810499" cy="10587517"/>
          </a:xfrm>
          <a:prstGeom prst="rect">
            <a:avLst/>
          </a:prstGeom>
        </p:spPr>
        <p:txBody>
          <a:bodyPr wrap="square">
            <a:spAutoFit/>
          </a:bodyPr>
          <a:lstStyle/>
          <a:p>
            <a:pPr lvl="0"/>
            <a:r>
              <a:rPr lang="en-PH" sz="2200" b="1" dirty="0" smtClean="0"/>
              <a:t>D.   MARKETING </a:t>
            </a:r>
            <a:r>
              <a:rPr lang="en-PH" sz="2200" b="1" dirty="0"/>
              <a:t>COMMUNICATIONS DEPARTMENT</a:t>
            </a:r>
            <a:endParaRPr lang="en-PH" sz="2200" dirty="0"/>
          </a:p>
          <a:p>
            <a:pPr marL="271462"/>
            <a:endParaRPr lang="en-PH" sz="2200" dirty="0"/>
          </a:p>
          <a:p>
            <a:pPr marL="714375" indent="-444500">
              <a:buFont typeface="Arial"/>
              <a:buChar char="•"/>
            </a:pPr>
            <a:r>
              <a:rPr lang="en-PH" sz="2200" dirty="0" smtClean="0"/>
              <a:t>Create </a:t>
            </a:r>
            <a:r>
              <a:rPr lang="en-PH" sz="2200" dirty="0"/>
              <a:t>a comprehensive short-, medium-, and long-term marketing communication strategy and tactics for the Philippines as a destination for travel, M.I.C.E, business and </a:t>
            </a:r>
            <a:r>
              <a:rPr lang="en-PH" sz="2200" dirty="0" smtClean="0"/>
              <a:t>tourism investments</a:t>
            </a:r>
            <a:r>
              <a:rPr lang="en-PH" sz="2200" dirty="0"/>
              <a:t> </a:t>
            </a:r>
            <a:r>
              <a:rPr lang="en-PH" sz="2200" dirty="0" smtClean="0"/>
              <a:t>and develop </a:t>
            </a:r>
            <a:r>
              <a:rPr lang="en-PH" sz="2200" dirty="0"/>
              <a:t>marketing campaigns and produce marketing and sales materials, e-marketing, </a:t>
            </a:r>
            <a:r>
              <a:rPr lang="en-PH" sz="2200" dirty="0" smtClean="0"/>
              <a:t>andother </a:t>
            </a:r>
            <a:r>
              <a:rPr lang="en-PH" sz="2200" dirty="0"/>
              <a:t>related marketing support </a:t>
            </a:r>
            <a:r>
              <a:rPr lang="en-PH" sz="2200" dirty="0" smtClean="0"/>
              <a:t>services. </a:t>
            </a:r>
            <a:endParaRPr lang="en-PH" sz="2200" dirty="0"/>
          </a:p>
          <a:p>
            <a:pPr lvl="0"/>
            <a:endParaRPr lang="en-PH" sz="2200" dirty="0" smtClean="0"/>
          </a:p>
          <a:p>
            <a:pPr indent="269875"/>
            <a:r>
              <a:rPr lang="en-PH" sz="2200" b="1" dirty="0"/>
              <a:t>1.  BRAND MANAGEMENT AND ADVERTISING DIVISION</a:t>
            </a:r>
            <a:endParaRPr lang="en-PH" sz="2200" dirty="0"/>
          </a:p>
          <a:p>
            <a:r>
              <a:rPr lang="en-PH" sz="2200" dirty="0"/>
              <a:t> </a:t>
            </a:r>
          </a:p>
          <a:p>
            <a:pPr marL="904875" indent="-365125">
              <a:buFont typeface="Arial"/>
              <a:buChar char="•"/>
            </a:pPr>
            <a:r>
              <a:rPr lang="en-PH" sz="2200" dirty="0"/>
              <a:t>Conceptualize and  develop  the country’s  brand  identity for tourism highlighting </a:t>
            </a:r>
            <a:r>
              <a:rPr lang="en-PH" sz="2200" dirty="0" smtClean="0"/>
              <a:t>its unique </a:t>
            </a:r>
            <a:r>
              <a:rPr lang="en-PH" sz="2200" dirty="0"/>
              <a:t>features–natural scenic attractions, people and </a:t>
            </a:r>
            <a:r>
              <a:rPr lang="en-PH" sz="2200" dirty="0" smtClean="0"/>
              <a:t>culture and provide  </a:t>
            </a:r>
            <a:r>
              <a:rPr lang="en-PH" sz="2200" dirty="0"/>
              <a:t>creative designs  and  concepts for marketing tools such as exhibit </a:t>
            </a:r>
            <a:r>
              <a:rPr lang="en-PH" sz="2200" dirty="0" smtClean="0"/>
              <a:t>booths, collateral </a:t>
            </a:r>
            <a:r>
              <a:rPr lang="en-PH" sz="2200" dirty="0"/>
              <a:t>and promotional </a:t>
            </a:r>
            <a:r>
              <a:rPr lang="en-PH" sz="2200" dirty="0" smtClean="0"/>
              <a:t>materials.</a:t>
            </a:r>
            <a:endParaRPr lang="en-PH" sz="2200" dirty="0"/>
          </a:p>
          <a:p>
            <a:pPr marL="904875" indent="-365125">
              <a:buFont typeface="Arial"/>
              <a:buChar char="•"/>
            </a:pPr>
            <a:endParaRPr lang="en-PH" sz="2200" dirty="0" smtClean="0"/>
          </a:p>
          <a:p>
            <a:pPr lvl="0"/>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a:p>
        </p:txBody>
      </p:sp>
    </p:spTree>
    <p:extLst>
      <p:ext uri="{BB962C8B-B14F-4D97-AF65-F5344CB8AC3E}">
        <p14:creationId xmlns:p14="http://schemas.microsoft.com/office/powerpoint/2010/main" val="3355521863"/>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04875" y="366184"/>
            <a:ext cx="7461250" cy="7879080"/>
          </a:xfrm>
          <a:prstGeom prst="rect">
            <a:avLst/>
          </a:prstGeom>
        </p:spPr>
        <p:txBody>
          <a:bodyPr wrap="square">
            <a:spAutoFit/>
          </a:bodyPr>
          <a:lstStyle/>
          <a:p>
            <a:pPr lvl="0"/>
            <a:endParaRPr lang="en-PH" sz="2200" dirty="0" smtClean="0"/>
          </a:p>
          <a:p>
            <a:pPr lvl="0"/>
            <a:endParaRPr lang="en-PH" sz="2200" dirty="0" smtClean="0"/>
          </a:p>
          <a:p>
            <a:r>
              <a:rPr lang="en-PH" sz="2200" b="1" dirty="0"/>
              <a:t>2.  MEDIA RELATIONS AND COMMUNICATIONS DIVISION</a:t>
            </a:r>
            <a:endParaRPr lang="en-PH" sz="2200" dirty="0"/>
          </a:p>
          <a:p>
            <a:r>
              <a:rPr lang="en-PH" sz="2200" dirty="0"/>
              <a:t> </a:t>
            </a:r>
          </a:p>
          <a:p>
            <a:pPr marL="635000" indent="-365125">
              <a:buFont typeface="Arial"/>
              <a:buChar char="•"/>
            </a:pPr>
            <a:r>
              <a:rPr lang="en-PH" sz="2200" dirty="0"/>
              <a:t>Generate local and international publicity that capitalizes on the country’s unique products, service offerings, sales promotions, events and exhibitions, and </a:t>
            </a:r>
            <a:r>
              <a:rPr lang="en-PH" sz="2200" dirty="0" smtClean="0"/>
              <a:t>accomplishments, conduct </a:t>
            </a:r>
            <a:r>
              <a:rPr lang="en-PH" sz="2200" dirty="0"/>
              <a:t>press conferences and press blitzes and initiate media invitational </a:t>
            </a:r>
            <a:r>
              <a:rPr lang="en-PH" sz="2200" dirty="0" smtClean="0"/>
              <a:t>programs</a:t>
            </a:r>
            <a:r>
              <a:rPr lang="en-PH" sz="2200" dirty="0"/>
              <a:t> </a:t>
            </a:r>
            <a:r>
              <a:rPr lang="en-PH" sz="2200" dirty="0" smtClean="0"/>
              <a:t>and provide </a:t>
            </a:r>
            <a:r>
              <a:rPr lang="en-PH" sz="2200" dirty="0"/>
              <a:t>documentation and coverage of major and special projects of the Corporation; Integrate advocacy and CSR programs into the overall publicity campaign of the </a:t>
            </a:r>
            <a:r>
              <a:rPr lang="en-PH" sz="2200" dirty="0" smtClean="0"/>
              <a:t>Corporation.</a:t>
            </a:r>
            <a:endParaRPr lang="en-PH" sz="2200" dirty="0"/>
          </a:p>
          <a:p>
            <a:pPr lvl="0"/>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a:p>
        </p:txBody>
      </p:sp>
    </p:spTree>
    <p:extLst>
      <p:ext uri="{BB962C8B-B14F-4D97-AF65-F5344CB8AC3E}">
        <p14:creationId xmlns:p14="http://schemas.microsoft.com/office/powerpoint/2010/main" val="352182971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3125" y="318559"/>
            <a:ext cx="7461250" cy="8556189"/>
          </a:xfrm>
          <a:prstGeom prst="rect">
            <a:avLst/>
          </a:prstGeom>
        </p:spPr>
        <p:txBody>
          <a:bodyPr wrap="square">
            <a:spAutoFit/>
          </a:bodyPr>
          <a:lstStyle/>
          <a:p>
            <a:pPr marL="444500" indent="-444500"/>
            <a:r>
              <a:rPr lang="en-PH" sz="2200" b="1" dirty="0"/>
              <a:t>IV.</a:t>
            </a:r>
            <a:r>
              <a:rPr lang="en-PH" sz="2200" dirty="0"/>
              <a:t>	</a:t>
            </a:r>
            <a:r>
              <a:rPr lang="en-PH" sz="2200" b="1" dirty="0"/>
              <a:t>OFFICE OF THE DEPUTY CHIEF OPERATING OFFICER FOR CORPORATE AFFAIRS</a:t>
            </a:r>
            <a:endParaRPr lang="en-PH" sz="2200" dirty="0"/>
          </a:p>
          <a:p>
            <a:pPr marL="269875"/>
            <a:endParaRPr lang="en-PH" sz="2200" dirty="0"/>
          </a:p>
          <a:p>
            <a:pPr marL="714375" indent="-349250">
              <a:buFont typeface="Arial"/>
              <a:buChar char="•"/>
            </a:pPr>
            <a:r>
              <a:rPr lang="en-PH" sz="2200" dirty="0"/>
              <a:t>Develop a system that adheres to international standards on transparency, accountability and efficiency in the delivery of </a:t>
            </a:r>
            <a:r>
              <a:rPr lang="en-PH" sz="2200" dirty="0" smtClean="0"/>
              <a:t>services</a:t>
            </a:r>
            <a:r>
              <a:rPr lang="en-PH" sz="2200" dirty="0"/>
              <a:t> </a:t>
            </a:r>
            <a:r>
              <a:rPr lang="en-PH" sz="2200" dirty="0" smtClean="0"/>
              <a:t>and assist </a:t>
            </a:r>
            <a:r>
              <a:rPr lang="en-PH" sz="2200" dirty="0"/>
              <a:t>the COO in the implementation and execution of policies, rules and regulations approved and adopted by the </a:t>
            </a:r>
            <a:r>
              <a:rPr lang="en-PH" sz="2200" dirty="0" smtClean="0"/>
              <a:t>Board.</a:t>
            </a:r>
            <a:endParaRPr lang="en-PH" sz="2200" dirty="0"/>
          </a:p>
          <a:p>
            <a:pPr lvl="0"/>
            <a:endParaRPr lang="en-PH" sz="2200" dirty="0" smtClean="0"/>
          </a:p>
          <a:p>
            <a:pPr marL="714375" indent="-444500">
              <a:buAutoNum type="alphaUcPeriod"/>
            </a:pPr>
            <a:r>
              <a:rPr lang="en-PH" sz="2200" b="1" dirty="0" smtClean="0"/>
              <a:t>FINANCE </a:t>
            </a:r>
            <a:r>
              <a:rPr lang="en-PH" sz="2200" b="1" dirty="0"/>
              <a:t>DEPARTMENT</a:t>
            </a:r>
            <a:endParaRPr lang="en-PH" sz="2200" dirty="0"/>
          </a:p>
          <a:p>
            <a:endParaRPr lang="en-PH" sz="2200" dirty="0"/>
          </a:p>
          <a:p>
            <a:pPr marL="984250" indent="-349250">
              <a:buFont typeface="Arial"/>
              <a:buChar char="•"/>
            </a:pPr>
            <a:r>
              <a:rPr lang="en-PH" sz="2200" dirty="0" smtClean="0"/>
              <a:t>Ensure </a:t>
            </a:r>
            <a:r>
              <a:rPr lang="en-PH" sz="2200" dirty="0"/>
              <a:t>the maximum utilization of Corporate </a:t>
            </a:r>
            <a:r>
              <a:rPr lang="en-PH" sz="2200" dirty="0" smtClean="0"/>
              <a:t>funds and ensure  </a:t>
            </a:r>
            <a:r>
              <a:rPr lang="en-PH" sz="2200" dirty="0"/>
              <a:t>sufficient funding support of the Corporation’s activities in consonance </a:t>
            </a:r>
            <a:r>
              <a:rPr lang="en-PH" sz="2200" dirty="0" smtClean="0"/>
              <a:t>with established </a:t>
            </a:r>
            <a:r>
              <a:rPr lang="en-PH" sz="2200" dirty="0"/>
              <a:t>priorities based on the approved work program by the Board;</a:t>
            </a:r>
          </a:p>
          <a:p>
            <a:pPr lvl="0"/>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smtClean="0"/>
          </a:p>
          <a:p>
            <a:pPr lvl="0"/>
            <a:endParaRPr lang="en-PH" sz="2200" dirty="0"/>
          </a:p>
          <a:p>
            <a:pPr lvl="0"/>
            <a:endParaRPr lang="en-PH" sz="2200" dirty="0"/>
          </a:p>
        </p:txBody>
      </p:sp>
    </p:spTree>
    <p:extLst>
      <p:ext uri="{BB962C8B-B14F-4D97-AF65-F5344CB8AC3E}">
        <p14:creationId xmlns:p14="http://schemas.microsoft.com/office/powerpoint/2010/main" val="149058698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1"/>
            <a:ext cx="8991600" cy="7786747"/>
          </a:xfrm>
          <a:prstGeom prst="rect">
            <a:avLst/>
          </a:prstGeom>
        </p:spPr>
        <p:txBody>
          <a:bodyPr wrap="square">
            <a:spAutoFit/>
          </a:bodyPr>
          <a:lstStyle/>
          <a:p>
            <a:pPr marL="714375" indent="-444500"/>
            <a:r>
              <a:rPr lang="en-PH" sz="2000" b="1" dirty="0"/>
              <a:t>1. </a:t>
            </a:r>
            <a:r>
              <a:rPr lang="en-PH" sz="2000" b="1" dirty="0" smtClean="0"/>
              <a:t>   ACCOUNTING </a:t>
            </a:r>
            <a:r>
              <a:rPr lang="en-PH" sz="2000" b="1" dirty="0"/>
              <a:t>DIVISION</a:t>
            </a:r>
            <a:endParaRPr lang="en-PH" sz="2000" dirty="0"/>
          </a:p>
          <a:p>
            <a:pPr marL="269875"/>
            <a:endParaRPr lang="en-PH" sz="2000" dirty="0"/>
          </a:p>
          <a:p>
            <a:pPr marL="984250" indent="-349250">
              <a:buFont typeface="Arial"/>
              <a:buChar char="•"/>
            </a:pPr>
            <a:r>
              <a:rPr lang="en-PH" sz="2000" dirty="0"/>
              <a:t>Provide  technical  expertise and assistance to management relative to the  proper disbursement of </a:t>
            </a:r>
            <a:r>
              <a:rPr lang="en-PH" sz="2000" dirty="0" smtClean="0"/>
              <a:t>funds, ensure </a:t>
            </a:r>
            <a:r>
              <a:rPr lang="en-PH" sz="2000" dirty="0"/>
              <a:t>that all accounting records, books of accounts, financial statements and reports for all types of funds and transactions reflect accurate financial information required in compliance with accounting and auditing rules and </a:t>
            </a:r>
            <a:r>
              <a:rPr lang="en-PH" sz="2000" dirty="0" smtClean="0"/>
              <a:t>regulations and process  </a:t>
            </a:r>
            <a:r>
              <a:rPr lang="en-PH" sz="2000" dirty="0"/>
              <a:t>claims for  payments  and  ensure  such claims comply  with  </a:t>
            </a:r>
            <a:r>
              <a:rPr lang="en-PH" sz="2000" dirty="0" smtClean="0"/>
              <a:t>appropriate government </a:t>
            </a:r>
            <a:r>
              <a:rPr lang="en-PH" sz="2000" dirty="0"/>
              <a:t>rules and  </a:t>
            </a:r>
            <a:r>
              <a:rPr lang="en-PH" sz="2000" dirty="0" smtClean="0"/>
              <a:t>regulations.</a:t>
            </a:r>
            <a:endParaRPr lang="en-PH" sz="2000" dirty="0"/>
          </a:p>
          <a:p>
            <a:pPr marL="1079500" lvl="0" indent="-444500"/>
            <a:endParaRPr lang="en-PH" sz="2000" dirty="0" smtClean="0"/>
          </a:p>
          <a:p>
            <a:pPr marL="635000" indent="-365125"/>
            <a:r>
              <a:rPr lang="en-PH" sz="2000" b="1" dirty="0"/>
              <a:t>2.  </a:t>
            </a:r>
            <a:r>
              <a:rPr lang="en-PH" sz="2000" b="1" dirty="0" smtClean="0"/>
              <a:t>   BUDGET </a:t>
            </a:r>
            <a:r>
              <a:rPr lang="en-PH" sz="2000" b="1" dirty="0"/>
              <a:t>DIVISION</a:t>
            </a:r>
            <a:endParaRPr lang="en-PH" sz="2000" dirty="0"/>
          </a:p>
          <a:p>
            <a:pPr marL="984250" indent="-349250">
              <a:buFont typeface="Arial"/>
              <a:buChar char="•"/>
            </a:pPr>
            <a:r>
              <a:rPr lang="en-PH" sz="2000" dirty="0"/>
              <a:t>Allocate sufficient financial  resources in support of approved programs and projects of the </a:t>
            </a:r>
            <a:r>
              <a:rPr lang="en-PH" sz="2000" dirty="0" smtClean="0"/>
              <a:t>Corporation, review </a:t>
            </a:r>
            <a:r>
              <a:rPr lang="en-PH" sz="2000" dirty="0"/>
              <a:t>and prepare the Corporation’s Annual Work and Financial Plan to </a:t>
            </a:r>
            <a:r>
              <a:rPr lang="en-PH" sz="2000" dirty="0" smtClean="0"/>
              <a:t>ensure efficient </a:t>
            </a:r>
            <a:r>
              <a:rPr lang="en-PH" sz="2000" dirty="0"/>
              <a:t>programming and utilization of </a:t>
            </a:r>
            <a:r>
              <a:rPr lang="en-PH" sz="2000" dirty="0" smtClean="0"/>
              <a:t>funds</a:t>
            </a:r>
            <a:r>
              <a:rPr lang="en-PH" sz="2000" dirty="0"/>
              <a:t> </a:t>
            </a:r>
            <a:r>
              <a:rPr lang="en-PH" sz="2000" dirty="0" smtClean="0"/>
              <a:t>and monitor </a:t>
            </a:r>
            <a:r>
              <a:rPr lang="en-PH" sz="2000" dirty="0"/>
              <a:t>the utilization of funds and implementation of planned programs, projects and activities in coordination with the Office of Internal </a:t>
            </a:r>
            <a:r>
              <a:rPr lang="en-PH" sz="2000" dirty="0" smtClean="0"/>
              <a:t>Audit.</a:t>
            </a:r>
            <a:endParaRPr lang="en-PH" sz="2000" dirty="0"/>
          </a:p>
          <a:p>
            <a:pPr marL="269875"/>
            <a:endParaRPr lang="en-PH" sz="2000" dirty="0"/>
          </a:p>
          <a:p>
            <a:pPr lvl="0"/>
            <a:endParaRPr lang="en-PH" sz="2000" dirty="0" smtClean="0"/>
          </a:p>
          <a:p>
            <a:pPr lvl="0"/>
            <a:endParaRPr lang="en-PH" sz="2000" dirty="0"/>
          </a:p>
          <a:p>
            <a:pPr lvl="0"/>
            <a:endParaRPr lang="en-PH" sz="2000" dirty="0" smtClean="0"/>
          </a:p>
          <a:p>
            <a:pPr lvl="0"/>
            <a:endParaRPr lang="en-PH" sz="2000" dirty="0"/>
          </a:p>
          <a:p>
            <a:pPr lvl="0"/>
            <a:endParaRPr lang="en-PH" sz="2000" dirty="0"/>
          </a:p>
        </p:txBody>
      </p:sp>
    </p:spTree>
    <p:extLst>
      <p:ext uri="{BB962C8B-B14F-4D97-AF65-F5344CB8AC3E}">
        <p14:creationId xmlns:p14="http://schemas.microsoft.com/office/powerpoint/2010/main" val="238811232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7786747"/>
          </a:xfrm>
          <a:prstGeom prst="rect">
            <a:avLst/>
          </a:prstGeom>
        </p:spPr>
        <p:txBody>
          <a:bodyPr wrap="square">
            <a:spAutoFit/>
          </a:bodyPr>
          <a:lstStyle/>
          <a:p>
            <a:pPr lvl="0"/>
            <a:r>
              <a:rPr lang="en-PH" sz="2000" b="1" dirty="0" smtClean="0"/>
              <a:t>B.  ADMINISTRATIVE </a:t>
            </a:r>
            <a:r>
              <a:rPr lang="en-PH" sz="2000" b="1" dirty="0"/>
              <a:t>DEPARTMENT</a:t>
            </a:r>
            <a:endParaRPr lang="en-PH" sz="2000" dirty="0"/>
          </a:p>
          <a:p>
            <a:pPr marL="269875"/>
            <a:endParaRPr lang="en-PH" sz="2000" dirty="0"/>
          </a:p>
          <a:p>
            <a:pPr marL="635000" indent="-365125">
              <a:buFont typeface="Arial"/>
              <a:buChar char="•"/>
            </a:pPr>
            <a:r>
              <a:rPr lang="en-PH" sz="2000" dirty="0"/>
              <a:t>Provide quality business environment and administrative support services for the efficient operations of the </a:t>
            </a:r>
            <a:r>
              <a:rPr lang="en-PH" sz="2000" dirty="0" smtClean="0"/>
              <a:t>Corporation and provide </a:t>
            </a:r>
            <a:r>
              <a:rPr lang="en-PH" sz="2000" dirty="0"/>
              <a:t>the Corporation with services relating to personnel and human capital management, supplies and equipment procurement, maintenance services and other related administrative functions.</a:t>
            </a:r>
          </a:p>
          <a:p>
            <a:endParaRPr lang="en-PH" sz="2000" dirty="0"/>
          </a:p>
          <a:p>
            <a:pPr marL="635000" indent="-365125"/>
            <a:r>
              <a:rPr lang="en-PH" sz="2000" b="1" dirty="0"/>
              <a:t>1.  PERSONNEL AND HUMAN RESOURCES DEVELOPMENT DIVISION</a:t>
            </a:r>
            <a:endParaRPr lang="en-PH" sz="2000" dirty="0"/>
          </a:p>
          <a:p>
            <a:endParaRPr lang="en-PH" sz="2000" dirty="0"/>
          </a:p>
          <a:p>
            <a:pPr marL="635000" indent="-365125">
              <a:buFont typeface="Arial"/>
              <a:buChar char="•"/>
            </a:pPr>
            <a:r>
              <a:rPr lang="en-PH" sz="2000" dirty="0"/>
              <a:t>Assist and advise Management on policies relative to personnel and human resources </a:t>
            </a:r>
            <a:r>
              <a:rPr lang="en-PH" sz="2000" dirty="0" smtClean="0"/>
              <a:t>development, develop </a:t>
            </a:r>
            <a:r>
              <a:rPr lang="en-PH" sz="2000" dirty="0"/>
              <a:t>and administer a personnel program which shall include recruitment, selection and placement, compensation and benefits, attendance and leave administration, and other personnel services and </a:t>
            </a:r>
            <a:r>
              <a:rPr lang="en-PH" sz="2000" dirty="0" smtClean="0"/>
              <a:t>development and monitor </a:t>
            </a:r>
            <a:r>
              <a:rPr lang="en-PH" sz="2000" dirty="0"/>
              <a:t>and act on all matters concerning appointments, promotions, transfers, reassignment, and other personnel actions/transactions, in accordance with existing CSC, DBM, GCG and COA rules and regulations and other </a:t>
            </a:r>
            <a:r>
              <a:rPr lang="en-PH" sz="2000" dirty="0" smtClean="0"/>
              <a:t>issuances.</a:t>
            </a:r>
            <a:endParaRPr lang="en-PH" sz="2000" dirty="0"/>
          </a:p>
          <a:p>
            <a:pPr marL="612775" indent="-342900">
              <a:buAutoNum type="arabicPeriod" startAt="2"/>
            </a:pPr>
            <a:endParaRPr lang="en-PH" sz="2000" dirty="0"/>
          </a:p>
          <a:p>
            <a:pPr lvl="0"/>
            <a:endParaRPr lang="en-PH" sz="2000" dirty="0" smtClean="0"/>
          </a:p>
          <a:p>
            <a:pPr lvl="0"/>
            <a:endParaRPr lang="en-PH" sz="2000" dirty="0"/>
          </a:p>
          <a:p>
            <a:pPr lvl="0"/>
            <a:endParaRPr lang="en-PH" sz="2000" dirty="0" smtClean="0"/>
          </a:p>
          <a:p>
            <a:pPr lvl="0"/>
            <a:endParaRPr lang="en-PH" sz="2000" dirty="0"/>
          </a:p>
          <a:p>
            <a:pPr lvl="0"/>
            <a:endParaRPr lang="en-PH" sz="2000" dirty="0"/>
          </a:p>
        </p:txBody>
      </p:sp>
    </p:spTree>
    <p:extLst>
      <p:ext uri="{BB962C8B-B14F-4D97-AF65-F5344CB8AC3E}">
        <p14:creationId xmlns:p14="http://schemas.microsoft.com/office/powerpoint/2010/main" val="182713414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0" y="152400"/>
            <a:ext cx="7461250" cy="8217635"/>
          </a:xfrm>
          <a:prstGeom prst="rect">
            <a:avLst/>
          </a:prstGeom>
        </p:spPr>
        <p:txBody>
          <a:bodyPr wrap="square">
            <a:spAutoFit/>
          </a:bodyPr>
          <a:lstStyle/>
          <a:p>
            <a:pPr marL="635000" indent="-365125">
              <a:buAutoNum type="arabicPeriod" startAt="2"/>
            </a:pPr>
            <a:r>
              <a:rPr lang="en-PH" sz="2200" b="1" dirty="0" smtClean="0"/>
              <a:t>PROCUREMENT </a:t>
            </a:r>
            <a:r>
              <a:rPr lang="en-PH" sz="2200" b="1" dirty="0"/>
              <a:t>AND GENERAL SERVICES </a:t>
            </a:r>
            <a:r>
              <a:rPr lang="en-PH" sz="2200" b="1" dirty="0" smtClean="0"/>
              <a:t>DIVISION</a:t>
            </a:r>
          </a:p>
          <a:p>
            <a:pPr marL="269875"/>
            <a:endParaRPr lang="en-PH" sz="2200" dirty="0"/>
          </a:p>
          <a:p>
            <a:pPr marL="904875" indent="-365125">
              <a:buFont typeface="Arial"/>
              <a:buChar char="•"/>
            </a:pPr>
            <a:r>
              <a:rPr lang="en-PH" sz="2200" dirty="0"/>
              <a:t>Prepare the Annual Procurement Plan based on the requirements of the </a:t>
            </a:r>
            <a:r>
              <a:rPr lang="en-PH" sz="2200" dirty="0" smtClean="0"/>
              <a:t>Corporation, develop </a:t>
            </a:r>
            <a:r>
              <a:rPr lang="en-PH" sz="2200" dirty="0"/>
              <a:t>and administer an efficient, economical and effective property and supply management program in accordance with government prescribed standards, rules and </a:t>
            </a:r>
            <a:r>
              <a:rPr lang="en-PH" sz="2200" dirty="0" smtClean="0"/>
              <a:t>regulations, ensure </a:t>
            </a:r>
            <a:r>
              <a:rPr lang="en-PH" sz="2200" dirty="0"/>
              <a:t>transparent procurement of office equipment, supplies and materials, spare parts, and the like in collaboration with the Bids and Awards Committee (BAC) as governed by R. A. 9184, otherwise known as the “Government Procurement Reform Act</a:t>
            </a:r>
            <a:r>
              <a:rPr lang="en-PH" sz="2200" dirty="0" smtClean="0"/>
              <a:t>” and maintain </a:t>
            </a:r>
            <a:r>
              <a:rPr lang="en-PH" sz="2200" dirty="0"/>
              <a:t>a centralized inventory of promotional materials and giveaways that </a:t>
            </a:r>
            <a:r>
              <a:rPr lang="en-PH" sz="2200" dirty="0" smtClean="0"/>
              <a:t>are produced </a:t>
            </a:r>
            <a:r>
              <a:rPr lang="en-PH" sz="2200" dirty="0"/>
              <a:t>by the </a:t>
            </a:r>
            <a:r>
              <a:rPr lang="en-PH" sz="2200" dirty="0" err="1" smtClean="0"/>
              <a:t>Corporation.Perform</a:t>
            </a:r>
            <a:r>
              <a:rPr lang="en-PH" sz="2200" dirty="0" smtClean="0"/>
              <a:t> </a:t>
            </a:r>
            <a:r>
              <a:rPr lang="en-PH" sz="2200" dirty="0"/>
              <a:t>the cashiering functions of the </a:t>
            </a:r>
            <a:r>
              <a:rPr lang="en-PH" sz="2200" dirty="0" smtClean="0"/>
              <a:t>Corporation.</a:t>
            </a:r>
            <a:endParaRPr lang="en-PH" sz="2200" dirty="0"/>
          </a:p>
          <a:p>
            <a:r>
              <a:rPr lang="en-PH" sz="2200" dirty="0"/>
              <a:t> </a:t>
            </a:r>
          </a:p>
          <a:p>
            <a:pPr lvl="0"/>
            <a:endParaRPr lang="en-PH" sz="2200" dirty="0" smtClean="0"/>
          </a:p>
          <a:p>
            <a:pPr lvl="0"/>
            <a:endParaRPr lang="en-PH" sz="2200" dirty="0"/>
          </a:p>
          <a:p>
            <a:pPr lvl="0"/>
            <a:endParaRPr lang="en-PH" sz="2200" dirty="0" smtClean="0"/>
          </a:p>
          <a:p>
            <a:pPr lvl="0"/>
            <a:endParaRPr lang="en-PH" sz="2200" dirty="0"/>
          </a:p>
          <a:p>
            <a:pPr lvl="0"/>
            <a:endParaRPr lang="en-PH" sz="2200" dirty="0"/>
          </a:p>
        </p:txBody>
      </p:sp>
    </p:spTree>
    <p:extLst>
      <p:ext uri="{BB962C8B-B14F-4D97-AF65-F5344CB8AC3E}">
        <p14:creationId xmlns:p14="http://schemas.microsoft.com/office/powerpoint/2010/main" val="66569869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p:cNvSpPr>
            <a:spLocks noChangeArrowheads="1"/>
          </p:cNvSpPr>
          <p:nvPr/>
        </p:nvSpPr>
        <p:spPr bwMode="auto">
          <a:xfrm>
            <a:off x="0" y="-31953"/>
            <a:ext cx="9144000" cy="1092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PH" sz="11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PH" sz="12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TOURISM</a:t>
            </a:r>
            <a:r>
              <a:rPr kumimoji="0" lang="en-PH" sz="1200" b="1" i="0" u="none" strike="noStrike" cap="none" normalizeH="0" dirty="0" smtClean="0">
                <a:ln>
                  <a:noFill/>
                </a:ln>
                <a:solidFill>
                  <a:schemeClr val="tx1"/>
                </a:solidFill>
                <a:effectLst/>
                <a:latin typeface="Bookman Old Style" pitchFamily="18" charset="0"/>
                <a:ea typeface="Calibri" pitchFamily="34" charset="0"/>
                <a:cs typeface="Times New Roman" pitchFamily="18" charset="0"/>
              </a:rPr>
              <a:t> PROMOTIONS BOARD</a:t>
            </a:r>
            <a:endParaRPr kumimoji="0" lang="en-PH" sz="12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PH" sz="1200" b="1"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PERSONNEL AND HUMAN RESOURCES DEVELOPMENT DIVISION</a:t>
            </a:r>
            <a:endParaRPr kumimoji="0" lang="en-PH" sz="1200" b="0" i="1" u="none" strike="noStrike" cap="none" normalizeH="0" baseline="0" dirty="0" smtClean="0">
              <a:ln>
                <a:noFill/>
              </a:ln>
              <a:solidFill>
                <a:schemeClr val="tx1"/>
              </a:solidFill>
              <a:effectLst/>
              <a:latin typeface="Bookman Old Style"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PH" sz="12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RECRUITMENT,</a:t>
            </a:r>
            <a:r>
              <a:rPr kumimoji="0" lang="en-PH" sz="1200" b="1" i="0" u="none" strike="noStrike" cap="none" normalizeH="0" dirty="0" smtClean="0">
                <a:ln>
                  <a:noFill/>
                </a:ln>
                <a:solidFill>
                  <a:schemeClr val="tx1"/>
                </a:solidFill>
                <a:effectLst/>
                <a:latin typeface="Bookman Old Style" pitchFamily="18" charset="0"/>
                <a:ea typeface="Calibri" pitchFamily="34" charset="0"/>
                <a:cs typeface="Times New Roman" pitchFamily="18" charset="0"/>
              </a:rPr>
              <a:t> SELECTION AND PROMOTION </a:t>
            </a:r>
            <a:r>
              <a:rPr kumimoji="0" lang="en-PH" sz="12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PROCEDURE</a:t>
            </a:r>
            <a:endParaRPr kumimoji="0" lang="en-PH" sz="1200" b="0" i="0" u="none" strike="noStrike" cap="none" normalizeH="0" baseline="0" dirty="0" smtClean="0">
              <a:ln>
                <a:noFill/>
              </a:ln>
              <a:solidFill>
                <a:schemeClr val="tx1"/>
              </a:solidFill>
              <a:effectLst/>
              <a:latin typeface="Bookman Old Style"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PH"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35"/>
          <p:cNvSpPr>
            <a:spLocks noChangeArrowheads="1"/>
          </p:cNvSpPr>
          <p:nvPr/>
        </p:nvSpPr>
        <p:spPr bwMode="auto">
          <a:xfrm>
            <a:off x="0" y="3296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TextBox 3"/>
          <p:cNvSpPr txBox="1"/>
          <p:nvPr/>
        </p:nvSpPr>
        <p:spPr>
          <a:xfrm>
            <a:off x="1450554" y="869638"/>
            <a:ext cx="1978446" cy="1015663"/>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Receive approved Request to open vacant positions and/or Personnel Requisition Form </a:t>
            </a:r>
            <a:endParaRPr lang="en-PH" sz="1200" dirty="0"/>
          </a:p>
        </p:txBody>
      </p:sp>
      <p:grpSp>
        <p:nvGrpSpPr>
          <p:cNvPr id="5" name="Group 4"/>
          <p:cNvGrpSpPr/>
          <p:nvPr/>
        </p:nvGrpSpPr>
        <p:grpSpPr>
          <a:xfrm>
            <a:off x="184731" y="1108110"/>
            <a:ext cx="932863" cy="286510"/>
            <a:chOff x="184731" y="1108110"/>
            <a:chExt cx="1267690" cy="286510"/>
          </a:xfrm>
        </p:grpSpPr>
        <p:sp>
          <p:nvSpPr>
            <p:cNvPr id="6" name="Flowchart: Terminator 5"/>
            <p:cNvSpPr/>
            <p:nvPr/>
          </p:nvSpPr>
          <p:spPr>
            <a:xfrm>
              <a:off x="184731" y="1108110"/>
              <a:ext cx="1267690" cy="281296"/>
            </a:xfrm>
            <a:prstGeom prst="flowChartTerminator">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PH"/>
            </a:p>
          </p:txBody>
        </p:sp>
        <p:sp>
          <p:nvSpPr>
            <p:cNvPr id="7" name="TextBox 6"/>
            <p:cNvSpPr txBox="1"/>
            <p:nvPr/>
          </p:nvSpPr>
          <p:spPr>
            <a:xfrm>
              <a:off x="339821" y="1117621"/>
              <a:ext cx="989407" cy="276999"/>
            </a:xfrm>
            <a:prstGeom prst="rect">
              <a:avLst/>
            </a:prstGeom>
            <a:noFill/>
            <a:ln>
              <a:noFill/>
            </a:ln>
          </p:spPr>
          <p:txBody>
            <a:bodyPr wrap="square" rtlCol="0">
              <a:spAutoFit/>
            </a:bodyPr>
            <a:lstStyle/>
            <a:p>
              <a:pPr algn="ctr"/>
              <a:r>
                <a:rPr lang="en-PH" sz="1200" dirty="0" smtClean="0"/>
                <a:t>START</a:t>
              </a:r>
              <a:endParaRPr lang="en-PH" sz="1200" dirty="0"/>
            </a:p>
          </p:txBody>
        </p:sp>
      </p:grpSp>
      <p:sp>
        <p:nvSpPr>
          <p:cNvPr id="8" name="TextBox 7"/>
          <p:cNvSpPr txBox="1"/>
          <p:nvPr/>
        </p:nvSpPr>
        <p:spPr>
          <a:xfrm>
            <a:off x="3558828" y="969414"/>
            <a:ext cx="1676400" cy="646331"/>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Determine Qualifications per position</a:t>
            </a:r>
            <a:endParaRPr lang="en-PH" sz="1200" dirty="0"/>
          </a:p>
        </p:txBody>
      </p:sp>
      <p:sp>
        <p:nvSpPr>
          <p:cNvPr id="9" name="TextBox 8"/>
          <p:cNvSpPr txBox="1"/>
          <p:nvPr/>
        </p:nvSpPr>
        <p:spPr>
          <a:xfrm>
            <a:off x="5483627" y="838200"/>
            <a:ext cx="3507973" cy="646331"/>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a:t>Source-out Candidates (publish Notice of Vacancy at 3 conspicuous places and CSC Bulletin)</a:t>
            </a:r>
          </a:p>
        </p:txBody>
      </p:sp>
      <p:sp>
        <p:nvSpPr>
          <p:cNvPr id="10" name="TextBox 9"/>
          <p:cNvSpPr txBox="1"/>
          <p:nvPr/>
        </p:nvSpPr>
        <p:spPr>
          <a:xfrm>
            <a:off x="5515516" y="1521939"/>
            <a:ext cx="3244079" cy="400110"/>
          </a:xfrm>
          <a:prstGeom prst="rect">
            <a:avLst/>
          </a:prstGeom>
          <a:noFill/>
          <a:ln>
            <a:solidFill>
              <a:schemeClr val="tx1"/>
            </a:solidFill>
            <a:prstDash val="sysDot"/>
          </a:ln>
        </p:spPr>
        <p:txBody>
          <a:bodyPr wrap="square" rtlCol="0">
            <a:spAutoFit/>
          </a:bodyPr>
          <a:lstStyle/>
          <a:p>
            <a:r>
              <a:rPr lang="en-PH" sz="1000" dirty="0" smtClean="0"/>
              <a:t>Publication of vacant position shall be valid until filled but not to extend beyond (6) months.</a:t>
            </a:r>
            <a:endParaRPr lang="en-PH" sz="1000" dirty="0"/>
          </a:p>
        </p:txBody>
      </p:sp>
      <p:sp>
        <p:nvSpPr>
          <p:cNvPr id="11" name="TextBox 10"/>
          <p:cNvSpPr txBox="1"/>
          <p:nvPr/>
        </p:nvSpPr>
        <p:spPr>
          <a:xfrm>
            <a:off x="1676400" y="1905000"/>
            <a:ext cx="1465833" cy="246221"/>
          </a:xfrm>
          <a:prstGeom prst="rect">
            <a:avLst/>
          </a:prstGeom>
          <a:noFill/>
          <a:ln>
            <a:noFill/>
            <a:prstDash val="sysDot"/>
          </a:ln>
        </p:spPr>
        <p:txBody>
          <a:bodyPr wrap="square" rtlCol="0">
            <a:spAutoFit/>
          </a:bodyPr>
          <a:lstStyle/>
          <a:p>
            <a:pPr algn="ctr"/>
            <a:r>
              <a:rPr lang="en-PH" sz="1000" dirty="0" smtClean="0"/>
              <a:t>1 working day</a:t>
            </a:r>
            <a:endParaRPr lang="en-PH" sz="1000" dirty="0"/>
          </a:p>
        </p:txBody>
      </p:sp>
      <p:sp>
        <p:nvSpPr>
          <p:cNvPr id="12" name="TextBox 11"/>
          <p:cNvSpPr txBox="1"/>
          <p:nvPr/>
        </p:nvSpPr>
        <p:spPr>
          <a:xfrm>
            <a:off x="3664112" y="1737762"/>
            <a:ext cx="1465833" cy="246221"/>
          </a:xfrm>
          <a:prstGeom prst="rect">
            <a:avLst/>
          </a:prstGeom>
          <a:noFill/>
          <a:ln>
            <a:noFill/>
            <a:prstDash val="sysDot"/>
          </a:ln>
        </p:spPr>
        <p:txBody>
          <a:bodyPr wrap="square" rtlCol="0">
            <a:spAutoFit/>
          </a:bodyPr>
          <a:lstStyle/>
          <a:p>
            <a:pPr algn="ctr"/>
            <a:r>
              <a:rPr lang="en-PH" sz="1000" dirty="0" smtClean="0"/>
              <a:t>1 working day</a:t>
            </a:r>
            <a:endParaRPr lang="en-PH" sz="1000" dirty="0"/>
          </a:p>
        </p:txBody>
      </p:sp>
      <p:sp>
        <p:nvSpPr>
          <p:cNvPr id="13" name="TextBox 12"/>
          <p:cNvSpPr txBox="1"/>
          <p:nvPr/>
        </p:nvSpPr>
        <p:spPr>
          <a:xfrm>
            <a:off x="7988170" y="1983983"/>
            <a:ext cx="960048" cy="923330"/>
          </a:xfrm>
          <a:prstGeom prst="rect">
            <a:avLst/>
          </a:prstGeom>
          <a:noFill/>
          <a:ln>
            <a:noFill/>
            <a:prstDash val="sysDot"/>
          </a:ln>
        </p:spPr>
        <p:txBody>
          <a:bodyPr wrap="square" rtlCol="0">
            <a:spAutoFit/>
          </a:bodyPr>
          <a:lstStyle/>
          <a:p>
            <a:pPr algn="ctr"/>
            <a:r>
              <a:rPr lang="en-PH" sz="900" dirty="0" smtClean="0"/>
              <a:t>15 calendar days from date of posting or issuance of memorandum to all employees</a:t>
            </a:r>
            <a:endParaRPr lang="en-PH" sz="900" dirty="0"/>
          </a:p>
        </p:txBody>
      </p:sp>
      <p:grpSp>
        <p:nvGrpSpPr>
          <p:cNvPr id="14" name="Group 13"/>
          <p:cNvGrpSpPr/>
          <p:nvPr/>
        </p:nvGrpSpPr>
        <p:grpSpPr>
          <a:xfrm>
            <a:off x="6959470" y="2963602"/>
            <a:ext cx="2057400" cy="733213"/>
            <a:chOff x="6954154" y="2709059"/>
            <a:chExt cx="2057400" cy="733213"/>
          </a:xfrm>
        </p:grpSpPr>
        <p:sp>
          <p:nvSpPr>
            <p:cNvPr id="15" name="TextBox 14"/>
            <p:cNvSpPr txBox="1"/>
            <p:nvPr/>
          </p:nvSpPr>
          <p:spPr>
            <a:xfrm>
              <a:off x="7126933" y="2709059"/>
              <a:ext cx="1676400" cy="461665"/>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Receive and screen application</a:t>
              </a:r>
              <a:endParaRPr lang="en-PH" sz="1200" dirty="0"/>
            </a:p>
          </p:txBody>
        </p:sp>
        <p:sp>
          <p:nvSpPr>
            <p:cNvPr id="16" name="TextBox 15"/>
            <p:cNvSpPr txBox="1"/>
            <p:nvPr/>
          </p:nvSpPr>
          <p:spPr>
            <a:xfrm>
              <a:off x="6954154" y="3196051"/>
              <a:ext cx="2057400" cy="246221"/>
            </a:xfrm>
            <a:prstGeom prst="rect">
              <a:avLst/>
            </a:prstGeom>
            <a:noFill/>
            <a:ln>
              <a:noFill/>
              <a:prstDash val="sysDot"/>
            </a:ln>
          </p:spPr>
          <p:txBody>
            <a:bodyPr wrap="square" rtlCol="0">
              <a:spAutoFit/>
            </a:bodyPr>
            <a:lstStyle/>
            <a:p>
              <a:pPr algn="ctr"/>
              <a:r>
                <a:rPr lang="en-PH" sz="1000" dirty="0" smtClean="0"/>
                <a:t>5 applications per position per day</a:t>
              </a:r>
              <a:endParaRPr lang="en-PH" sz="1000" dirty="0"/>
            </a:p>
          </p:txBody>
        </p:sp>
      </p:grpSp>
      <p:grpSp>
        <p:nvGrpSpPr>
          <p:cNvPr id="17" name="Group 16"/>
          <p:cNvGrpSpPr/>
          <p:nvPr/>
        </p:nvGrpSpPr>
        <p:grpSpPr>
          <a:xfrm>
            <a:off x="4905981" y="3356271"/>
            <a:ext cx="1676400" cy="967546"/>
            <a:chOff x="4758375" y="2206078"/>
            <a:chExt cx="1676400" cy="967546"/>
          </a:xfrm>
        </p:grpSpPr>
        <p:sp>
          <p:nvSpPr>
            <p:cNvPr id="18" name="TextBox 17"/>
            <p:cNvSpPr txBox="1"/>
            <p:nvPr/>
          </p:nvSpPr>
          <p:spPr>
            <a:xfrm>
              <a:off x="5134106" y="2206078"/>
              <a:ext cx="935554" cy="261610"/>
            </a:xfrm>
            <a:prstGeom prst="rect">
              <a:avLst/>
            </a:prstGeom>
            <a:noFill/>
            <a:ln>
              <a:noFill/>
              <a:prstDash val="sysDot"/>
            </a:ln>
          </p:spPr>
          <p:txBody>
            <a:bodyPr wrap="square" rtlCol="0">
              <a:spAutoFit/>
            </a:bodyPr>
            <a:lstStyle/>
            <a:p>
              <a:pPr algn="ctr"/>
              <a:r>
                <a:rPr lang="en-PH" sz="1100" b="1" dirty="0" smtClean="0"/>
                <a:t>If qualified</a:t>
              </a:r>
              <a:endParaRPr lang="en-PH" sz="1100" b="1" dirty="0"/>
            </a:p>
          </p:txBody>
        </p:sp>
        <p:sp>
          <p:nvSpPr>
            <p:cNvPr id="19" name="TextBox 18"/>
            <p:cNvSpPr txBox="1"/>
            <p:nvPr/>
          </p:nvSpPr>
          <p:spPr>
            <a:xfrm>
              <a:off x="4758375" y="2452300"/>
              <a:ext cx="1676400" cy="461665"/>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Conduct initial interview by PHRDD</a:t>
              </a:r>
              <a:endParaRPr lang="en-PH" sz="1200" dirty="0"/>
            </a:p>
          </p:txBody>
        </p:sp>
        <p:sp>
          <p:nvSpPr>
            <p:cNvPr id="20" name="TextBox 19"/>
            <p:cNvSpPr txBox="1"/>
            <p:nvPr/>
          </p:nvSpPr>
          <p:spPr>
            <a:xfrm>
              <a:off x="4863658" y="2927403"/>
              <a:ext cx="1465833" cy="246221"/>
            </a:xfrm>
            <a:prstGeom prst="rect">
              <a:avLst/>
            </a:prstGeom>
            <a:noFill/>
            <a:ln>
              <a:noFill/>
              <a:prstDash val="sysDot"/>
            </a:ln>
          </p:spPr>
          <p:txBody>
            <a:bodyPr wrap="square" rtlCol="0">
              <a:spAutoFit/>
            </a:bodyPr>
            <a:lstStyle/>
            <a:p>
              <a:pPr algn="ctr"/>
              <a:r>
                <a:rPr lang="en-PH" sz="1000" dirty="0"/>
                <a:t>Within 3  working days</a:t>
              </a:r>
            </a:p>
          </p:txBody>
        </p:sp>
      </p:grpSp>
      <p:grpSp>
        <p:nvGrpSpPr>
          <p:cNvPr id="21" name="Group 20"/>
          <p:cNvGrpSpPr/>
          <p:nvPr/>
        </p:nvGrpSpPr>
        <p:grpSpPr>
          <a:xfrm>
            <a:off x="4911288" y="2263723"/>
            <a:ext cx="1870511" cy="787661"/>
            <a:chOff x="4758374" y="3340071"/>
            <a:chExt cx="1870511" cy="787661"/>
          </a:xfrm>
        </p:grpSpPr>
        <p:sp>
          <p:nvSpPr>
            <p:cNvPr id="22" name="TextBox 21"/>
            <p:cNvSpPr txBox="1"/>
            <p:nvPr/>
          </p:nvSpPr>
          <p:spPr>
            <a:xfrm>
              <a:off x="5105911" y="3340071"/>
              <a:ext cx="1130007" cy="261610"/>
            </a:xfrm>
            <a:prstGeom prst="rect">
              <a:avLst/>
            </a:prstGeom>
            <a:noFill/>
            <a:ln>
              <a:noFill/>
              <a:prstDash val="sysDot"/>
            </a:ln>
          </p:spPr>
          <p:txBody>
            <a:bodyPr wrap="square" rtlCol="0">
              <a:spAutoFit/>
            </a:bodyPr>
            <a:lstStyle/>
            <a:p>
              <a:r>
                <a:rPr lang="en-PH" sz="1100" b="1" dirty="0" smtClean="0"/>
                <a:t>If not qualified</a:t>
              </a:r>
              <a:endParaRPr lang="en-PH" sz="1100" b="1" dirty="0"/>
            </a:p>
          </p:txBody>
        </p:sp>
        <p:sp>
          <p:nvSpPr>
            <p:cNvPr id="23" name="TextBox 22"/>
            <p:cNvSpPr txBox="1"/>
            <p:nvPr/>
          </p:nvSpPr>
          <p:spPr>
            <a:xfrm>
              <a:off x="4758374" y="3604512"/>
              <a:ext cx="1870511" cy="276999"/>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Send Letter of Regret</a:t>
              </a:r>
              <a:endParaRPr lang="en-PH" sz="1200" dirty="0"/>
            </a:p>
          </p:txBody>
        </p:sp>
        <p:sp>
          <p:nvSpPr>
            <p:cNvPr id="24" name="TextBox 23"/>
            <p:cNvSpPr txBox="1"/>
            <p:nvPr/>
          </p:nvSpPr>
          <p:spPr>
            <a:xfrm>
              <a:off x="4868967" y="3881511"/>
              <a:ext cx="1465833" cy="246221"/>
            </a:xfrm>
            <a:prstGeom prst="rect">
              <a:avLst/>
            </a:prstGeom>
            <a:noFill/>
            <a:ln>
              <a:noFill/>
              <a:prstDash val="sysDot"/>
            </a:ln>
          </p:spPr>
          <p:txBody>
            <a:bodyPr wrap="square" rtlCol="0">
              <a:spAutoFit/>
            </a:bodyPr>
            <a:lstStyle/>
            <a:p>
              <a:pPr algn="ctr"/>
              <a:r>
                <a:rPr lang="en-PH" sz="1000" dirty="0" smtClean="0"/>
                <a:t>Within 3  working days</a:t>
              </a:r>
              <a:endParaRPr lang="en-PH" sz="1000" dirty="0"/>
            </a:p>
          </p:txBody>
        </p:sp>
      </p:grpSp>
      <p:grpSp>
        <p:nvGrpSpPr>
          <p:cNvPr id="25" name="Group 24"/>
          <p:cNvGrpSpPr/>
          <p:nvPr/>
        </p:nvGrpSpPr>
        <p:grpSpPr>
          <a:xfrm>
            <a:off x="2683887" y="3980934"/>
            <a:ext cx="1676400" cy="967546"/>
            <a:chOff x="4758375" y="2206078"/>
            <a:chExt cx="1676400" cy="967546"/>
          </a:xfrm>
        </p:grpSpPr>
        <p:sp>
          <p:nvSpPr>
            <p:cNvPr id="26" name="TextBox 25"/>
            <p:cNvSpPr txBox="1"/>
            <p:nvPr/>
          </p:nvSpPr>
          <p:spPr>
            <a:xfrm>
              <a:off x="5134106" y="2206078"/>
              <a:ext cx="935554" cy="261610"/>
            </a:xfrm>
            <a:prstGeom prst="rect">
              <a:avLst/>
            </a:prstGeom>
            <a:noFill/>
            <a:ln>
              <a:noFill/>
              <a:prstDash val="sysDot"/>
            </a:ln>
          </p:spPr>
          <p:txBody>
            <a:bodyPr wrap="square" rtlCol="0">
              <a:spAutoFit/>
            </a:bodyPr>
            <a:lstStyle/>
            <a:p>
              <a:pPr algn="ctr"/>
              <a:r>
                <a:rPr lang="en-PH" sz="1100" b="1" dirty="0" smtClean="0"/>
                <a:t>If pass</a:t>
              </a:r>
              <a:endParaRPr lang="en-PH" sz="1100" b="1" dirty="0"/>
            </a:p>
          </p:txBody>
        </p:sp>
        <p:sp>
          <p:nvSpPr>
            <p:cNvPr id="27" name="TextBox 26"/>
            <p:cNvSpPr txBox="1"/>
            <p:nvPr/>
          </p:nvSpPr>
          <p:spPr>
            <a:xfrm>
              <a:off x="4758375" y="2452300"/>
              <a:ext cx="1676400" cy="461665"/>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Administer written examinations</a:t>
              </a:r>
              <a:endParaRPr lang="en-PH" sz="1200" dirty="0"/>
            </a:p>
          </p:txBody>
        </p:sp>
        <p:sp>
          <p:nvSpPr>
            <p:cNvPr id="28" name="TextBox 27"/>
            <p:cNvSpPr txBox="1"/>
            <p:nvPr/>
          </p:nvSpPr>
          <p:spPr>
            <a:xfrm>
              <a:off x="4863658" y="2927403"/>
              <a:ext cx="1465833" cy="246221"/>
            </a:xfrm>
            <a:prstGeom prst="rect">
              <a:avLst/>
            </a:prstGeom>
            <a:noFill/>
            <a:ln>
              <a:noFill/>
              <a:prstDash val="sysDot"/>
            </a:ln>
          </p:spPr>
          <p:txBody>
            <a:bodyPr wrap="square" rtlCol="0">
              <a:spAutoFit/>
            </a:bodyPr>
            <a:lstStyle/>
            <a:p>
              <a:pPr algn="ctr"/>
              <a:r>
                <a:rPr lang="en-PH" sz="1000" dirty="0"/>
                <a:t>Within 3  working days</a:t>
              </a:r>
            </a:p>
          </p:txBody>
        </p:sp>
      </p:grpSp>
      <p:grpSp>
        <p:nvGrpSpPr>
          <p:cNvPr id="29" name="Group 28"/>
          <p:cNvGrpSpPr/>
          <p:nvPr/>
        </p:nvGrpSpPr>
        <p:grpSpPr>
          <a:xfrm>
            <a:off x="2438400" y="2897700"/>
            <a:ext cx="1916579" cy="787661"/>
            <a:chOff x="4518196" y="3340071"/>
            <a:chExt cx="1916579" cy="787661"/>
          </a:xfrm>
        </p:grpSpPr>
        <p:sp>
          <p:nvSpPr>
            <p:cNvPr id="30" name="TextBox 29"/>
            <p:cNvSpPr txBox="1"/>
            <p:nvPr/>
          </p:nvSpPr>
          <p:spPr>
            <a:xfrm>
              <a:off x="5036880" y="3340071"/>
              <a:ext cx="1130007" cy="261610"/>
            </a:xfrm>
            <a:prstGeom prst="rect">
              <a:avLst/>
            </a:prstGeom>
            <a:noFill/>
            <a:ln>
              <a:noFill/>
              <a:prstDash val="sysDot"/>
            </a:ln>
          </p:spPr>
          <p:txBody>
            <a:bodyPr wrap="square" rtlCol="0">
              <a:spAutoFit/>
            </a:bodyPr>
            <a:lstStyle/>
            <a:p>
              <a:pPr algn="ctr"/>
              <a:r>
                <a:rPr lang="en-PH" sz="1100" b="1" dirty="0" smtClean="0"/>
                <a:t>If did not pass</a:t>
              </a:r>
              <a:endParaRPr lang="en-PH" sz="1100" b="1" dirty="0"/>
            </a:p>
          </p:txBody>
        </p:sp>
        <p:sp>
          <p:nvSpPr>
            <p:cNvPr id="31" name="TextBox 30"/>
            <p:cNvSpPr txBox="1"/>
            <p:nvPr/>
          </p:nvSpPr>
          <p:spPr>
            <a:xfrm>
              <a:off x="4518196" y="3642771"/>
              <a:ext cx="1916579" cy="276999"/>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Send Letter of Regret</a:t>
              </a:r>
              <a:endParaRPr lang="en-PH" sz="1200" dirty="0"/>
            </a:p>
          </p:txBody>
        </p:sp>
        <p:sp>
          <p:nvSpPr>
            <p:cNvPr id="32" name="TextBox 31"/>
            <p:cNvSpPr txBox="1"/>
            <p:nvPr/>
          </p:nvSpPr>
          <p:spPr>
            <a:xfrm>
              <a:off x="4868967" y="3881511"/>
              <a:ext cx="1465833" cy="246221"/>
            </a:xfrm>
            <a:prstGeom prst="rect">
              <a:avLst/>
            </a:prstGeom>
            <a:noFill/>
            <a:ln>
              <a:noFill/>
              <a:prstDash val="sysDot"/>
            </a:ln>
          </p:spPr>
          <p:txBody>
            <a:bodyPr wrap="square" rtlCol="0">
              <a:spAutoFit/>
            </a:bodyPr>
            <a:lstStyle/>
            <a:p>
              <a:pPr algn="ctr"/>
              <a:r>
                <a:rPr lang="en-PH" sz="1000" dirty="0"/>
                <a:t>Within 3  working days</a:t>
              </a:r>
            </a:p>
          </p:txBody>
        </p:sp>
      </p:grpSp>
      <p:grpSp>
        <p:nvGrpSpPr>
          <p:cNvPr id="33" name="Group 32"/>
          <p:cNvGrpSpPr/>
          <p:nvPr/>
        </p:nvGrpSpPr>
        <p:grpSpPr>
          <a:xfrm>
            <a:off x="152400" y="3429000"/>
            <a:ext cx="1976310" cy="902067"/>
            <a:chOff x="4758375" y="3340071"/>
            <a:chExt cx="1676400" cy="787661"/>
          </a:xfrm>
        </p:grpSpPr>
        <p:sp>
          <p:nvSpPr>
            <p:cNvPr id="34" name="TextBox 33"/>
            <p:cNvSpPr txBox="1"/>
            <p:nvPr/>
          </p:nvSpPr>
          <p:spPr>
            <a:xfrm>
              <a:off x="4758375" y="3340071"/>
              <a:ext cx="1676400" cy="261610"/>
            </a:xfrm>
            <a:prstGeom prst="rect">
              <a:avLst/>
            </a:prstGeom>
            <a:noFill/>
            <a:ln>
              <a:noFill/>
              <a:prstDash val="sysDot"/>
            </a:ln>
          </p:spPr>
          <p:txBody>
            <a:bodyPr wrap="square" rtlCol="0">
              <a:spAutoFit/>
            </a:bodyPr>
            <a:lstStyle/>
            <a:p>
              <a:pPr algn="ctr"/>
              <a:r>
                <a:rPr lang="en-PH" sz="1100" b="1" dirty="0" smtClean="0"/>
                <a:t>If not recommended</a:t>
              </a:r>
              <a:endParaRPr lang="en-PH" sz="1100" b="1" dirty="0"/>
            </a:p>
          </p:txBody>
        </p:sp>
        <p:sp>
          <p:nvSpPr>
            <p:cNvPr id="35" name="TextBox 34"/>
            <p:cNvSpPr txBox="1"/>
            <p:nvPr/>
          </p:nvSpPr>
          <p:spPr>
            <a:xfrm>
              <a:off x="4758375" y="3604512"/>
              <a:ext cx="1676400" cy="276999"/>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Send Letter of Regret</a:t>
              </a:r>
              <a:endParaRPr lang="en-PH" sz="1200" dirty="0"/>
            </a:p>
          </p:txBody>
        </p:sp>
        <p:sp>
          <p:nvSpPr>
            <p:cNvPr id="36" name="TextBox 35"/>
            <p:cNvSpPr txBox="1"/>
            <p:nvPr/>
          </p:nvSpPr>
          <p:spPr>
            <a:xfrm>
              <a:off x="4868967" y="3881511"/>
              <a:ext cx="1465833" cy="246221"/>
            </a:xfrm>
            <a:prstGeom prst="rect">
              <a:avLst/>
            </a:prstGeom>
            <a:noFill/>
            <a:ln>
              <a:noFill/>
              <a:prstDash val="sysDot"/>
            </a:ln>
          </p:spPr>
          <p:txBody>
            <a:bodyPr wrap="square" rtlCol="0">
              <a:spAutoFit/>
            </a:bodyPr>
            <a:lstStyle/>
            <a:p>
              <a:pPr algn="ctr"/>
              <a:r>
                <a:rPr lang="en-PH" sz="1000" dirty="0"/>
                <a:t>Within 3  working days</a:t>
              </a:r>
            </a:p>
          </p:txBody>
        </p:sp>
      </p:grpSp>
      <p:grpSp>
        <p:nvGrpSpPr>
          <p:cNvPr id="37" name="Group 36"/>
          <p:cNvGrpSpPr/>
          <p:nvPr/>
        </p:nvGrpSpPr>
        <p:grpSpPr>
          <a:xfrm>
            <a:off x="0" y="4445272"/>
            <a:ext cx="2139868" cy="1955528"/>
            <a:chOff x="4294908" y="2206078"/>
            <a:chExt cx="2139868" cy="1955528"/>
          </a:xfrm>
        </p:grpSpPr>
        <p:sp>
          <p:nvSpPr>
            <p:cNvPr id="38" name="TextBox 37"/>
            <p:cNvSpPr txBox="1"/>
            <p:nvPr/>
          </p:nvSpPr>
          <p:spPr>
            <a:xfrm>
              <a:off x="4758375" y="2206078"/>
              <a:ext cx="1676400" cy="261610"/>
            </a:xfrm>
            <a:prstGeom prst="rect">
              <a:avLst/>
            </a:prstGeom>
            <a:noFill/>
            <a:ln>
              <a:noFill/>
              <a:prstDash val="sysDot"/>
            </a:ln>
          </p:spPr>
          <p:txBody>
            <a:bodyPr wrap="square" rtlCol="0">
              <a:spAutoFit/>
            </a:bodyPr>
            <a:lstStyle/>
            <a:p>
              <a:pPr algn="ctr"/>
              <a:r>
                <a:rPr lang="en-PH" sz="1100" b="1" dirty="0" smtClean="0"/>
                <a:t>If recommended</a:t>
              </a:r>
              <a:endParaRPr lang="en-PH" sz="1100" b="1" dirty="0"/>
            </a:p>
          </p:txBody>
        </p:sp>
        <p:sp>
          <p:nvSpPr>
            <p:cNvPr id="39" name="TextBox 38"/>
            <p:cNvSpPr txBox="1"/>
            <p:nvPr/>
          </p:nvSpPr>
          <p:spPr>
            <a:xfrm>
              <a:off x="4294908" y="2409006"/>
              <a:ext cx="2139867" cy="1015663"/>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Conduct series of interviews (Admin DM, DC or DM where the vacancy exists and the DCOO concerned)</a:t>
              </a:r>
              <a:endParaRPr lang="en-PH" sz="1200" dirty="0"/>
            </a:p>
          </p:txBody>
        </p:sp>
        <p:sp>
          <p:nvSpPr>
            <p:cNvPr id="40" name="TextBox 39"/>
            <p:cNvSpPr txBox="1"/>
            <p:nvPr/>
          </p:nvSpPr>
          <p:spPr>
            <a:xfrm>
              <a:off x="4523508" y="3607608"/>
              <a:ext cx="1911268" cy="553998"/>
            </a:xfrm>
            <a:prstGeom prst="rect">
              <a:avLst/>
            </a:prstGeom>
            <a:noFill/>
            <a:ln>
              <a:noFill/>
              <a:prstDash val="sysDot"/>
            </a:ln>
          </p:spPr>
          <p:txBody>
            <a:bodyPr wrap="square" rtlCol="0">
              <a:spAutoFit/>
            </a:bodyPr>
            <a:lstStyle/>
            <a:p>
              <a:pPr algn="ctr"/>
              <a:r>
                <a:rPr lang="en-PH" sz="1000" dirty="0"/>
                <a:t>Within 3  working days</a:t>
              </a:r>
            </a:p>
            <a:p>
              <a:pPr algn="ctr"/>
              <a:r>
                <a:rPr lang="en-PH" sz="1000" dirty="0" smtClean="0"/>
                <a:t>/ subject to availability of interviewer</a:t>
              </a:r>
              <a:endParaRPr lang="en-PH" sz="1000" dirty="0"/>
            </a:p>
          </p:txBody>
        </p:sp>
      </p:grpSp>
      <p:cxnSp>
        <p:nvCxnSpPr>
          <p:cNvPr id="41" name="Straight Arrow Connector 40"/>
          <p:cNvCxnSpPr/>
          <p:nvPr/>
        </p:nvCxnSpPr>
        <p:spPr>
          <a:xfrm>
            <a:off x="1128227" y="1248758"/>
            <a:ext cx="27432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3303105" y="1246418"/>
            <a:ext cx="27432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5235228" y="1264413"/>
            <a:ext cx="27432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7961090" y="1943315"/>
            <a:ext cx="0" cy="97961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6587689" y="2666665"/>
            <a:ext cx="549868" cy="1166660"/>
            <a:chOff x="6587689" y="2666665"/>
            <a:chExt cx="549868" cy="1166660"/>
          </a:xfrm>
        </p:grpSpPr>
        <p:cxnSp>
          <p:nvCxnSpPr>
            <p:cNvPr id="46" name="Elbow Connector 45"/>
            <p:cNvCxnSpPr>
              <a:stCxn id="15" idx="1"/>
              <a:endCxn id="23" idx="3"/>
            </p:cNvCxnSpPr>
            <p:nvPr/>
          </p:nvCxnSpPr>
          <p:spPr>
            <a:xfrm rot="10800000">
              <a:off x="6781799" y="2666665"/>
              <a:ext cx="350450" cy="527771"/>
            </a:xfrm>
            <a:prstGeom prst="bentConnector3">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7" name="Elbow Connector 46"/>
            <p:cNvCxnSpPr/>
            <p:nvPr/>
          </p:nvCxnSpPr>
          <p:spPr>
            <a:xfrm rot="10800000" flipV="1">
              <a:off x="6587689" y="3194434"/>
              <a:ext cx="549868" cy="638891"/>
            </a:xfrm>
            <a:prstGeom prst="bentConnector3">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8" name="Group 47"/>
          <p:cNvGrpSpPr/>
          <p:nvPr/>
        </p:nvGrpSpPr>
        <p:grpSpPr>
          <a:xfrm>
            <a:off x="4356113" y="3324608"/>
            <a:ext cx="549868" cy="1166660"/>
            <a:chOff x="6587689" y="2666665"/>
            <a:chExt cx="549868" cy="1166660"/>
          </a:xfrm>
        </p:grpSpPr>
        <p:cxnSp>
          <p:nvCxnSpPr>
            <p:cNvPr id="49" name="Elbow Connector 48"/>
            <p:cNvCxnSpPr/>
            <p:nvPr/>
          </p:nvCxnSpPr>
          <p:spPr>
            <a:xfrm rot="10800000">
              <a:off x="6587689" y="2666665"/>
              <a:ext cx="544560" cy="527771"/>
            </a:xfrm>
            <a:prstGeom prst="bentConnector3">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 name="Elbow Connector 49"/>
            <p:cNvCxnSpPr/>
            <p:nvPr/>
          </p:nvCxnSpPr>
          <p:spPr>
            <a:xfrm rot="10800000" flipV="1">
              <a:off x="6587689" y="3194434"/>
              <a:ext cx="549868" cy="638891"/>
            </a:xfrm>
            <a:prstGeom prst="bentConnector3">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51" name="Group 50"/>
          <p:cNvGrpSpPr/>
          <p:nvPr/>
        </p:nvGrpSpPr>
        <p:grpSpPr>
          <a:xfrm>
            <a:off x="2128711" y="3943743"/>
            <a:ext cx="549868" cy="1166660"/>
            <a:chOff x="6587689" y="2666665"/>
            <a:chExt cx="549868" cy="1166660"/>
          </a:xfrm>
        </p:grpSpPr>
        <p:cxnSp>
          <p:nvCxnSpPr>
            <p:cNvPr id="52" name="Elbow Connector 51"/>
            <p:cNvCxnSpPr/>
            <p:nvPr/>
          </p:nvCxnSpPr>
          <p:spPr>
            <a:xfrm rot="10800000">
              <a:off x="6587689" y="2666665"/>
              <a:ext cx="544560" cy="527771"/>
            </a:xfrm>
            <a:prstGeom prst="bentConnector3">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Elbow Connector 52"/>
            <p:cNvCxnSpPr/>
            <p:nvPr/>
          </p:nvCxnSpPr>
          <p:spPr>
            <a:xfrm rot="10800000" flipV="1">
              <a:off x="6587689" y="3194434"/>
              <a:ext cx="549868" cy="638891"/>
            </a:xfrm>
            <a:prstGeom prst="bentConnector3">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54" name="Flowchart: Off-page Connector 53"/>
          <p:cNvSpPr/>
          <p:nvPr/>
        </p:nvSpPr>
        <p:spPr>
          <a:xfrm>
            <a:off x="2608048" y="6150206"/>
            <a:ext cx="297867" cy="381000"/>
          </a:xfrm>
          <a:prstGeom prst="flowChartOffpage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5" name="TextBox 54"/>
          <p:cNvSpPr txBox="1"/>
          <p:nvPr/>
        </p:nvSpPr>
        <p:spPr>
          <a:xfrm>
            <a:off x="2624604" y="6150206"/>
            <a:ext cx="264757" cy="369332"/>
          </a:xfrm>
          <a:prstGeom prst="rect">
            <a:avLst/>
          </a:prstGeom>
          <a:noFill/>
        </p:spPr>
        <p:txBody>
          <a:bodyPr wrap="square" rtlCol="0">
            <a:spAutoFit/>
          </a:bodyPr>
          <a:lstStyle/>
          <a:p>
            <a:pPr algn="ctr"/>
            <a:r>
              <a:rPr lang="en-PH" dirty="0" smtClean="0"/>
              <a:t>A</a:t>
            </a:r>
            <a:endParaRPr lang="en-PH" dirty="0"/>
          </a:p>
        </p:txBody>
      </p:sp>
      <p:cxnSp>
        <p:nvCxnSpPr>
          <p:cNvPr id="56" name="Elbow Connector 55"/>
          <p:cNvCxnSpPr>
            <a:stCxn id="40" idx="2"/>
            <a:endCxn id="54" idx="1"/>
          </p:cNvCxnSpPr>
          <p:nvPr/>
        </p:nvCxnSpPr>
        <p:spPr>
          <a:xfrm rot="5400000" flipH="1" flipV="1">
            <a:off x="1866094" y="5658846"/>
            <a:ext cx="60094" cy="1423814"/>
          </a:xfrm>
          <a:prstGeom prst="bentConnector4">
            <a:avLst>
              <a:gd name="adj1" fmla="val -380404"/>
              <a:gd name="adj2" fmla="val 83559"/>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7583606" y="383232"/>
            <a:ext cx="1447800" cy="230832"/>
          </a:xfrm>
          <a:prstGeom prst="rect">
            <a:avLst/>
          </a:prstGeom>
          <a:noFill/>
        </p:spPr>
        <p:txBody>
          <a:bodyPr wrap="square" rtlCol="0">
            <a:spAutoFit/>
          </a:bodyPr>
          <a:lstStyle/>
          <a:p>
            <a:pPr algn="ctr"/>
            <a:r>
              <a:rPr lang="en-PH" sz="900" i="1" dirty="0"/>
              <a:t>a</a:t>
            </a:r>
            <a:r>
              <a:rPr lang="en-PH" sz="900" i="1" dirty="0" smtClean="0"/>
              <a:t>s of 25 August 2015</a:t>
            </a:r>
            <a:endParaRPr lang="en-PH" sz="900" i="1" dirty="0"/>
          </a:p>
        </p:txBody>
      </p:sp>
    </p:spTree>
    <p:extLst>
      <p:ext uri="{BB962C8B-B14F-4D97-AF65-F5344CB8AC3E}">
        <p14:creationId xmlns:p14="http://schemas.microsoft.com/office/powerpoint/2010/main" val="23736014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p:cNvSpPr>
            <a:spLocks noChangeArrowheads="1"/>
          </p:cNvSpPr>
          <p:nvPr/>
        </p:nvSpPr>
        <p:spPr bwMode="auto">
          <a:xfrm>
            <a:off x="0" y="-31953"/>
            <a:ext cx="9144000" cy="1092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PH" sz="11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PH" sz="12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TOURISM</a:t>
            </a:r>
            <a:r>
              <a:rPr kumimoji="0" lang="en-PH" sz="1200" b="1" i="0" u="none" strike="noStrike" cap="none" normalizeH="0" dirty="0" smtClean="0">
                <a:ln>
                  <a:noFill/>
                </a:ln>
                <a:solidFill>
                  <a:schemeClr val="tx1"/>
                </a:solidFill>
                <a:effectLst/>
                <a:latin typeface="Bookman Old Style" pitchFamily="18" charset="0"/>
                <a:ea typeface="Calibri" pitchFamily="34" charset="0"/>
                <a:cs typeface="Times New Roman" pitchFamily="18" charset="0"/>
              </a:rPr>
              <a:t> PROMOTIONS BOARD</a:t>
            </a:r>
            <a:endParaRPr kumimoji="0" lang="en-PH" sz="12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PH" sz="1200" b="1"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PERSONNEL AND HUMAN RESOURCES DEVELOPMENT DIVISION</a:t>
            </a:r>
            <a:endParaRPr kumimoji="0" lang="en-PH" sz="1200" b="0" i="1" u="none" strike="noStrike" cap="none" normalizeH="0" baseline="0" dirty="0" smtClean="0">
              <a:ln>
                <a:noFill/>
              </a:ln>
              <a:solidFill>
                <a:schemeClr val="tx1"/>
              </a:solidFill>
              <a:effectLst/>
              <a:latin typeface="Bookman Old Style"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PH" sz="12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RECRUITMENT,</a:t>
            </a:r>
            <a:r>
              <a:rPr kumimoji="0" lang="en-PH" sz="1200" b="1" i="0" u="none" strike="noStrike" cap="none" normalizeH="0" dirty="0" smtClean="0">
                <a:ln>
                  <a:noFill/>
                </a:ln>
                <a:solidFill>
                  <a:schemeClr val="tx1"/>
                </a:solidFill>
                <a:effectLst/>
                <a:latin typeface="Bookman Old Style" pitchFamily="18" charset="0"/>
                <a:ea typeface="Calibri" pitchFamily="34" charset="0"/>
                <a:cs typeface="Times New Roman" pitchFamily="18" charset="0"/>
              </a:rPr>
              <a:t> SELECTION AND PROMOTION </a:t>
            </a:r>
            <a:r>
              <a:rPr kumimoji="0" lang="en-PH" sz="12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PROCEDURE</a:t>
            </a:r>
            <a:endParaRPr kumimoji="0" lang="en-PH" sz="1200" b="0" i="0" u="none" strike="noStrike" cap="none" normalizeH="0" baseline="0" dirty="0" smtClean="0">
              <a:ln>
                <a:noFill/>
              </a:ln>
              <a:solidFill>
                <a:schemeClr val="tx1"/>
              </a:solidFill>
              <a:effectLst/>
              <a:latin typeface="Bookman Old Style"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PH"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TextBox 2"/>
          <p:cNvSpPr txBox="1"/>
          <p:nvPr/>
        </p:nvSpPr>
        <p:spPr>
          <a:xfrm>
            <a:off x="309683" y="1710244"/>
            <a:ext cx="430910" cy="369332"/>
          </a:xfrm>
          <a:prstGeom prst="rect">
            <a:avLst/>
          </a:prstGeom>
          <a:noFill/>
        </p:spPr>
        <p:txBody>
          <a:bodyPr wrap="square" rtlCol="0">
            <a:spAutoFit/>
          </a:bodyPr>
          <a:lstStyle/>
          <a:p>
            <a:pPr algn="ctr"/>
            <a:r>
              <a:rPr lang="en-PH" dirty="0" smtClean="0"/>
              <a:t>A</a:t>
            </a:r>
            <a:endParaRPr lang="en-PH" dirty="0"/>
          </a:p>
        </p:txBody>
      </p:sp>
      <p:sp>
        <p:nvSpPr>
          <p:cNvPr id="4" name="Flowchart: Off-page Connector 3"/>
          <p:cNvSpPr/>
          <p:nvPr/>
        </p:nvSpPr>
        <p:spPr>
          <a:xfrm>
            <a:off x="371321" y="1712326"/>
            <a:ext cx="297867" cy="381000"/>
          </a:xfrm>
          <a:prstGeom prst="flowChartOffpage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grpSp>
        <p:nvGrpSpPr>
          <p:cNvPr id="5" name="Group 4"/>
          <p:cNvGrpSpPr/>
          <p:nvPr/>
        </p:nvGrpSpPr>
        <p:grpSpPr>
          <a:xfrm>
            <a:off x="838200" y="921948"/>
            <a:ext cx="2667000" cy="798294"/>
            <a:chOff x="4529775" y="3329438"/>
            <a:chExt cx="2190476" cy="798294"/>
          </a:xfrm>
        </p:grpSpPr>
        <p:sp>
          <p:nvSpPr>
            <p:cNvPr id="6" name="TextBox 5"/>
            <p:cNvSpPr txBox="1"/>
            <p:nvPr/>
          </p:nvSpPr>
          <p:spPr>
            <a:xfrm>
              <a:off x="4529775" y="3329438"/>
              <a:ext cx="2190476" cy="261610"/>
            </a:xfrm>
            <a:prstGeom prst="rect">
              <a:avLst/>
            </a:prstGeom>
            <a:noFill/>
            <a:ln>
              <a:noFill/>
              <a:prstDash val="sysDot"/>
            </a:ln>
          </p:spPr>
          <p:txBody>
            <a:bodyPr wrap="square" rtlCol="0">
              <a:spAutoFit/>
            </a:bodyPr>
            <a:lstStyle/>
            <a:p>
              <a:pPr algn="ctr"/>
              <a:r>
                <a:rPr lang="en-PH" sz="1100" b="1" dirty="0" smtClean="0"/>
                <a:t>For not recommended candidates</a:t>
              </a:r>
              <a:endParaRPr lang="en-PH" sz="1100" b="1" dirty="0"/>
            </a:p>
          </p:txBody>
        </p:sp>
        <p:sp>
          <p:nvSpPr>
            <p:cNvPr id="7" name="TextBox 6"/>
            <p:cNvSpPr txBox="1"/>
            <p:nvPr/>
          </p:nvSpPr>
          <p:spPr>
            <a:xfrm>
              <a:off x="4758374" y="3604512"/>
              <a:ext cx="1687557" cy="276999"/>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Send Letter of Regret</a:t>
              </a:r>
              <a:endParaRPr lang="en-PH" sz="1200" dirty="0"/>
            </a:p>
          </p:txBody>
        </p:sp>
        <p:sp>
          <p:nvSpPr>
            <p:cNvPr id="8" name="TextBox 7"/>
            <p:cNvSpPr txBox="1"/>
            <p:nvPr/>
          </p:nvSpPr>
          <p:spPr>
            <a:xfrm>
              <a:off x="4868967" y="3881511"/>
              <a:ext cx="1465833" cy="246221"/>
            </a:xfrm>
            <a:prstGeom prst="rect">
              <a:avLst/>
            </a:prstGeom>
            <a:noFill/>
            <a:ln>
              <a:noFill/>
              <a:prstDash val="sysDot"/>
            </a:ln>
          </p:spPr>
          <p:txBody>
            <a:bodyPr wrap="square" rtlCol="0">
              <a:spAutoFit/>
            </a:bodyPr>
            <a:lstStyle/>
            <a:p>
              <a:pPr algn="ctr"/>
              <a:r>
                <a:rPr lang="en-PH" sz="1000" dirty="0"/>
                <a:t>Within 3  working days</a:t>
              </a:r>
            </a:p>
          </p:txBody>
        </p:sp>
      </p:grpSp>
      <p:grpSp>
        <p:nvGrpSpPr>
          <p:cNvPr id="9" name="Group 8"/>
          <p:cNvGrpSpPr/>
          <p:nvPr/>
        </p:nvGrpSpPr>
        <p:grpSpPr>
          <a:xfrm>
            <a:off x="953387" y="1802548"/>
            <a:ext cx="1981199" cy="1540005"/>
            <a:chOff x="4594818" y="2174179"/>
            <a:chExt cx="1981199" cy="1540005"/>
          </a:xfrm>
        </p:grpSpPr>
        <p:sp>
          <p:nvSpPr>
            <p:cNvPr id="10" name="TextBox 9"/>
            <p:cNvSpPr txBox="1"/>
            <p:nvPr/>
          </p:nvSpPr>
          <p:spPr>
            <a:xfrm>
              <a:off x="4594818" y="2174179"/>
              <a:ext cx="1981199" cy="261610"/>
            </a:xfrm>
            <a:prstGeom prst="rect">
              <a:avLst/>
            </a:prstGeom>
            <a:noFill/>
            <a:ln>
              <a:noFill/>
              <a:prstDash val="sysDot"/>
            </a:ln>
          </p:spPr>
          <p:txBody>
            <a:bodyPr wrap="square" rtlCol="0">
              <a:spAutoFit/>
            </a:bodyPr>
            <a:lstStyle/>
            <a:p>
              <a:pPr algn="ctr"/>
              <a:r>
                <a:rPr lang="en-PH" sz="1100" b="1" dirty="0" smtClean="0"/>
                <a:t>For recommended candidates</a:t>
              </a:r>
              <a:endParaRPr lang="en-PH" sz="1100" b="1" dirty="0"/>
            </a:p>
          </p:txBody>
        </p:sp>
        <p:sp>
          <p:nvSpPr>
            <p:cNvPr id="11" name="TextBox 10"/>
            <p:cNvSpPr txBox="1"/>
            <p:nvPr/>
          </p:nvSpPr>
          <p:spPr>
            <a:xfrm>
              <a:off x="4716459" y="2452300"/>
              <a:ext cx="1670559" cy="1015663"/>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Prepare and post selection line-up at 3 conspicuous places  in TPB and endorse to TPB PSB</a:t>
              </a:r>
              <a:endParaRPr lang="en-PH" sz="1200" dirty="0"/>
            </a:p>
          </p:txBody>
        </p:sp>
        <p:sp>
          <p:nvSpPr>
            <p:cNvPr id="12" name="TextBox 11"/>
            <p:cNvSpPr txBox="1"/>
            <p:nvPr/>
          </p:nvSpPr>
          <p:spPr>
            <a:xfrm>
              <a:off x="4710618" y="3467963"/>
              <a:ext cx="1676400" cy="246221"/>
            </a:xfrm>
            <a:prstGeom prst="rect">
              <a:avLst/>
            </a:prstGeom>
            <a:noFill/>
            <a:ln>
              <a:noFill/>
              <a:prstDash val="sysDot"/>
            </a:ln>
          </p:spPr>
          <p:txBody>
            <a:bodyPr wrap="square" rtlCol="0">
              <a:spAutoFit/>
            </a:bodyPr>
            <a:lstStyle/>
            <a:p>
              <a:pPr algn="ctr"/>
              <a:r>
                <a:rPr lang="en-PH" sz="1000" dirty="0" smtClean="0"/>
                <a:t>15 working days</a:t>
              </a:r>
              <a:endParaRPr lang="en-PH" sz="1000" dirty="0"/>
            </a:p>
          </p:txBody>
        </p:sp>
      </p:grpSp>
      <p:cxnSp>
        <p:nvCxnSpPr>
          <p:cNvPr id="13" name="Elbow Connector 12"/>
          <p:cNvCxnSpPr/>
          <p:nvPr/>
        </p:nvCxnSpPr>
        <p:spPr>
          <a:xfrm rot="10800000" flipH="1">
            <a:off x="677458" y="1335521"/>
            <a:ext cx="397567" cy="527771"/>
          </a:xfrm>
          <a:prstGeom prst="bentConnector3">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Elbow Connector 13"/>
          <p:cNvCxnSpPr/>
          <p:nvPr/>
        </p:nvCxnSpPr>
        <p:spPr>
          <a:xfrm>
            <a:off x="677458" y="1863293"/>
            <a:ext cx="405840" cy="501009"/>
          </a:xfrm>
          <a:prstGeom prst="bentConnector3">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a:off x="3042159" y="2113797"/>
            <a:ext cx="1676400" cy="1252990"/>
            <a:chOff x="3048000" y="2173001"/>
            <a:chExt cx="1676400" cy="1252990"/>
          </a:xfrm>
        </p:grpSpPr>
        <p:sp>
          <p:nvSpPr>
            <p:cNvPr id="16" name="TextBox 15"/>
            <p:cNvSpPr txBox="1"/>
            <p:nvPr/>
          </p:nvSpPr>
          <p:spPr>
            <a:xfrm>
              <a:off x="3048000" y="2173001"/>
              <a:ext cx="1670559" cy="1015663"/>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Conduct TPB PSB Panel Interview and deliberation for endorsement to the Appointing Authority</a:t>
              </a:r>
              <a:endParaRPr lang="en-PH" sz="1200" dirty="0"/>
            </a:p>
          </p:txBody>
        </p:sp>
        <p:sp>
          <p:nvSpPr>
            <p:cNvPr id="17" name="TextBox 16"/>
            <p:cNvSpPr txBox="1"/>
            <p:nvPr/>
          </p:nvSpPr>
          <p:spPr>
            <a:xfrm>
              <a:off x="3048000" y="3179770"/>
              <a:ext cx="1676400" cy="246221"/>
            </a:xfrm>
            <a:prstGeom prst="rect">
              <a:avLst/>
            </a:prstGeom>
            <a:noFill/>
            <a:ln>
              <a:noFill/>
              <a:prstDash val="sysDot"/>
            </a:ln>
          </p:spPr>
          <p:txBody>
            <a:bodyPr wrap="square" rtlCol="0">
              <a:spAutoFit/>
            </a:bodyPr>
            <a:lstStyle/>
            <a:p>
              <a:pPr algn="ctr"/>
              <a:r>
                <a:rPr lang="en-PH" sz="1000" dirty="0" smtClean="0"/>
                <a:t>3 working days</a:t>
              </a:r>
              <a:endParaRPr lang="en-PH" sz="1000" dirty="0"/>
            </a:p>
          </p:txBody>
        </p:sp>
      </p:grpSp>
      <p:grpSp>
        <p:nvGrpSpPr>
          <p:cNvPr id="18" name="Group 17"/>
          <p:cNvGrpSpPr/>
          <p:nvPr/>
        </p:nvGrpSpPr>
        <p:grpSpPr>
          <a:xfrm>
            <a:off x="5029201" y="2057401"/>
            <a:ext cx="1828799" cy="929960"/>
            <a:chOff x="3048001" y="2270819"/>
            <a:chExt cx="1679943" cy="774338"/>
          </a:xfrm>
        </p:grpSpPr>
        <p:sp>
          <p:nvSpPr>
            <p:cNvPr id="19" name="TextBox 18"/>
            <p:cNvSpPr txBox="1"/>
            <p:nvPr/>
          </p:nvSpPr>
          <p:spPr>
            <a:xfrm>
              <a:off x="3048001" y="2270819"/>
              <a:ext cx="1329955" cy="538173"/>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Approve/ Disapprove PSB recommendation</a:t>
              </a:r>
              <a:endParaRPr lang="en-PH" sz="1200" dirty="0"/>
            </a:p>
          </p:txBody>
        </p:sp>
        <p:sp>
          <p:nvSpPr>
            <p:cNvPr id="20" name="TextBox 19"/>
            <p:cNvSpPr txBox="1"/>
            <p:nvPr/>
          </p:nvSpPr>
          <p:spPr>
            <a:xfrm>
              <a:off x="3051544" y="2798936"/>
              <a:ext cx="1676400" cy="246221"/>
            </a:xfrm>
            <a:prstGeom prst="rect">
              <a:avLst/>
            </a:prstGeom>
            <a:noFill/>
            <a:ln>
              <a:noFill/>
              <a:prstDash val="sysDot"/>
            </a:ln>
          </p:spPr>
          <p:txBody>
            <a:bodyPr wrap="square" rtlCol="0">
              <a:spAutoFit/>
            </a:bodyPr>
            <a:lstStyle/>
            <a:p>
              <a:pPr algn="ctr"/>
              <a:r>
                <a:rPr lang="en-PH" sz="1000" dirty="0" smtClean="0"/>
                <a:t>10  </a:t>
              </a:r>
              <a:r>
                <a:rPr lang="en-PH" sz="1000" dirty="0"/>
                <a:t>working days</a:t>
              </a:r>
            </a:p>
          </p:txBody>
        </p:sp>
      </p:grpSp>
      <p:grpSp>
        <p:nvGrpSpPr>
          <p:cNvPr id="21" name="Group 20"/>
          <p:cNvGrpSpPr/>
          <p:nvPr/>
        </p:nvGrpSpPr>
        <p:grpSpPr>
          <a:xfrm>
            <a:off x="5638800" y="3352801"/>
            <a:ext cx="1524000" cy="2448492"/>
            <a:chOff x="5638800" y="4280482"/>
            <a:chExt cx="1371600" cy="1914531"/>
          </a:xfrm>
        </p:grpSpPr>
        <p:sp>
          <p:nvSpPr>
            <p:cNvPr id="22" name="TextBox 21"/>
            <p:cNvSpPr txBox="1"/>
            <p:nvPr/>
          </p:nvSpPr>
          <p:spPr>
            <a:xfrm>
              <a:off x="5638800" y="4280482"/>
              <a:ext cx="1232592" cy="261610"/>
            </a:xfrm>
            <a:prstGeom prst="rect">
              <a:avLst/>
            </a:prstGeom>
            <a:noFill/>
            <a:ln>
              <a:noFill/>
              <a:prstDash val="sysDot"/>
            </a:ln>
          </p:spPr>
          <p:txBody>
            <a:bodyPr wrap="square" rtlCol="0">
              <a:spAutoFit/>
            </a:bodyPr>
            <a:lstStyle/>
            <a:p>
              <a:pPr algn="ctr"/>
              <a:r>
                <a:rPr lang="en-PH" sz="1100" b="1" dirty="0" smtClean="0"/>
                <a:t>If no Protest</a:t>
              </a:r>
              <a:endParaRPr lang="en-PH" sz="1100" b="1" dirty="0"/>
            </a:p>
          </p:txBody>
        </p:sp>
        <p:sp>
          <p:nvSpPr>
            <p:cNvPr id="23" name="TextBox 22"/>
            <p:cNvSpPr txBox="1"/>
            <p:nvPr/>
          </p:nvSpPr>
          <p:spPr>
            <a:xfrm>
              <a:off x="5638800" y="4489088"/>
              <a:ext cx="1371600" cy="1384995"/>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a:t>Receive requirements and prepare CSC </a:t>
              </a:r>
              <a:r>
                <a:rPr lang="en-PH" sz="1200" dirty="0" smtClean="0"/>
                <a:t>Appointment/JO Contract </a:t>
              </a:r>
              <a:r>
                <a:rPr lang="en-PH" sz="1200" dirty="0"/>
                <a:t>for </a:t>
              </a:r>
              <a:r>
                <a:rPr lang="en-PH" sz="1200" dirty="0" smtClean="0"/>
                <a:t>signature</a:t>
              </a:r>
              <a:endParaRPr lang="en-PH" sz="1200" dirty="0"/>
            </a:p>
          </p:txBody>
        </p:sp>
        <p:sp>
          <p:nvSpPr>
            <p:cNvPr id="24" name="TextBox 23"/>
            <p:cNvSpPr txBox="1"/>
            <p:nvPr/>
          </p:nvSpPr>
          <p:spPr>
            <a:xfrm>
              <a:off x="5638800" y="5948792"/>
              <a:ext cx="1225503" cy="246221"/>
            </a:xfrm>
            <a:prstGeom prst="rect">
              <a:avLst/>
            </a:prstGeom>
            <a:noFill/>
            <a:ln>
              <a:noFill/>
              <a:prstDash val="sysDot"/>
            </a:ln>
          </p:spPr>
          <p:txBody>
            <a:bodyPr wrap="square" rtlCol="0">
              <a:spAutoFit/>
            </a:bodyPr>
            <a:lstStyle/>
            <a:p>
              <a:pPr algn="ctr"/>
              <a:r>
                <a:rPr lang="en-PH" sz="1000" dirty="0" smtClean="0"/>
                <a:t>1 working day</a:t>
              </a:r>
              <a:endParaRPr lang="en-PH" sz="1000" dirty="0"/>
            </a:p>
          </p:txBody>
        </p:sp>
      </p:grpSp>
      <p:sp>
        <p:nvSpPr>
          <p:cNvPr id="25" name="TextBox 24"/>
          <p:cNvSpPr txBox="1"/>
          <p:nvPr/>
        </p:nvSpPr>
        <p:spPr>
          <a:xfrm>
            <a:off x="4199178" y="3962401"/>
            <a:ext cx="1211021" cy="1200329"/>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a:t>Sign </a:t>
            </a:r>
            <a:r>
              <a:rPr lang="en-PH" sz="1200" dirty="0" smtClean="0"/>
              <a:t>Appointment</a:t>
            </a:r>
          </a:p>
          <a:p>
            <a:pPr algn="ctr"/>
            <a:r>
              <a:rPr lang="en-PH" sz="1200" dirty="0" smtClean="0"/>
              <a:t> Paper/ JO Contract </a:t>
            </a:r>
            <a:r>
              <a:rPr lang="en-PH" sz="1200" dirty="0"/>
              <a:t>by </a:t>
            </a:r>
            <a:r>
              <a:rPr lang="en-PH" sz="1200" dirty="0" smtClean="0"/>
              <a:t>Authorized Signatories</a:t>
            </a:r>
            <a:endParaRPr lang="en-PH" sz="1200" dirty="0"/>
          </a:p>
        </p:txBody>
      </p:sp>
      <p:sp>
        <p:nvSpPr>
          <p:cNvPr id="26" name="TextBox 25"/>
          <p:cNvSpPr txBox="1"/>
          <p:nvPr/>
        </p:nvSpPr>
        <p:spPr>
          <a:xfrm>
            <a:off x="4206728" y="5291024"/>
            <a:ext cx="1173480" cy="251399"/>
          </a:xfrm>
          <a:prstGeom prst="rect">
            <a:avLst/>
          </a:prstGeom>
          <a:noFill/>
          <a:ln>
            <a:noFill/>
            <a:prstDash val="sysDot"/>
          </a:ln>
        </p:spPr>
        <p:txBody>
          <a:bodyPr wrap="square" rtlCol="0">
            <a:spAutoFit/>
          </a:bodyPr>
          <a:lstStyle/>
          <a:p>
            <a:pPr algn="ctr"/>
            <a:r>
              <a:rPr lang="en-PH" sz="1000" dirty="0" smtClean="0"/>
              <a:t>10 calendar days</a:t>
            </a:r>
            <a:endParaRPr lang="en-PH" sz="1000" dirty="0"/>
          </a:p>
        </p:txBody>
      </p:sp>
      <p:grpSp>
        <p:nvGrpSpPr>
          <p:cNvPr id="27" name="Group 26"/>
          <p:cNvGrpSpPr/>
          <p:nvPr/>
        </p:nvGrpSpPr>
        <p:grpSpPr>
          <a:xfrm>
            <a:off x="2666936" y="3886201"/>
            <a:ext cx="1295463" cy="1461123"/>
            <a:chOff x="3048000" y="2008821"/>
            <a:chExt cx="1683794" cy="1461123"/>
          </a:xfrm>
        </p:grpSpPr>
        <p:sp>
          <p:nvSpPr>
            <p:cNvPr id="28" name="TextBox 27"/>
            <p:cNvSpPr txBox="1"/>
            <p:nvPr/>
          </p:nvSpPr>
          <p:spPr>
            <a:xfrm>
              <a:off x="3048000" y="2008821"/>
              <a:ext cx="1683794" cy="1237760"/>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a:t>Submit signed Appointment Paper to </a:t>
              </a:r>
              <a:r>
                <a:rPr lang="en-PH" sz="1200" dirty="0" smtClean="0"/>
                <a:t>CSC/ Issue JO Contract of Service</a:t>
              </a:r>
              <a:endParaRPr lang="en-PH" sz="1200" dirty="0"/>
            </a:p>
          </p:txBody>
        </p:sp>
        <p:sp>
          <p:nvSpPr>
            <p:cNvPr id="29" name="TextBox 28"/>
            <p:cNvSpPr txBox="1"/>
            <p:nvPr/>
          </p:nvSpPr>
          <p:spPr>
            <a:xfrm>
              <a:off x="3051671" y="3223723"/>
              <a:ext cx="1676400" cy="246221"/>
            </a:xfrm>
            <a:prstGeom prst="rect">
              <a:avLst/>
            </a:prstGeom>
            <a:noFill/>
            <a:ln>
              <a:noFill/>
              <a:prstDash val="sysDot"/>
            </a:ln>
          </p:spPr>
          <p:txBody>
            <a:bodyPr wrap="square" rtlCol="0">
              <a:spAutoFit/>
            </a:bodyPr>
            <a:lstStyle/>
            <a:p>
              <a:pPr algn="ctr"/>
              <a:r>
                <a:rPr lang="en-PH" sz="1000" dirty="0" smtClean="0"/>
                <a:t>1 working  day</a:t>
              </a:r>
              <a:endParaRPr lang="en-PH" sz="1000" dirty="0"/>
            </a:p>
          </p:txBody>
        </p:sp>
      </p:grpSp>
      <p:grpSp>
        <p:nvGrpSpPr>
          <p:cNvPr id="30" name="Group 29"/>
          <p:cNvGrpSpPr/>
          <p:nvPr/>
        </p:nvGrpSpPr>
        <p:grpSpPr>
          <a:xfrm>
            <a:off x="2546010" y="6424148"/>
            <a:ext cx="932863" cy="286510"/>
            <a:chOff x="184731" y="1108110"/>
            <a:chExt cx="1267690" cy="286510"/>
          </a:xfrm>
        </p:grpSpPr>
        <p:sp>
          <p:nvSpPr>
            <p:cNvPr id="31" name="Flowchart: Terminator 30"/>
            <p:cNvSpPr/>
            <p:nvPr/>
          </p:nvSpPr>
          <p:spPr>
            <a:xfrm>
              <a:off x="184731" y="1108110"/>
              <a:ext cx="1267690" cy="281296"/>
            </a:xfrm>
            <a:prstGeom prst="flowChartTerminator">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PH"/>
            </a:p>
          </p:txBody>
        </p:sp>
        <p:sp>
          <p:nvSpPr>
            <p:cNvPr id="32" name="TextBox 31"/>
            <p:cNvSpPr txBox="1"/>
            <p:nvPr/>
          </p:nvSpPr>
          <p:spPr>
            <a:xfrm>
              <a:off x="339821" y="1117621"/>
              <a:ext cx="989407" cy="276999"/>
            </a:xfrm>
            <a:prstGeom prst="rect">
              <a:avLst/>
            </a:prstGeom>
            <a:noFill/>
            <a:ln>
              <a:noFill/>
            </a:ln>
          </p:spPr>
          <p:txBody>
            <a:bodyPr wrap="square" rtlCol="0">
              <a:spAutoFit/>
            </a:bodyPr>
            <a:lstStyle/>
            <a:p>
              <a:pPr algn="ctr"/>
              <a:r>
                <a:rPr lang="en-PH" sz="1200" dirty="0" smtClean="0"/>
                <a:t>END</a:t>
              </a:r>
              <a:endParaRPr lang="en-PH" sz="1200" dirty="0"/>
            </a:p>
          </p:txBody>
        </p:sp>
      </p:grpSp>
      <p:cxnSp>
        <p:nvCxnSpPr>
          <p:cNvPr id="33" name="Straight Arrow Connector 32"/>
          <p:cNvCxnSpPr/>
          <p:nvPr/>
        </p:nvCxnSpPr>
        <p:spPr>
          <a:xfrm>
            <a:off x="2754356" y="2529295"/>
            <a:ext cx="27432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718559" y="2529295"/>
            <a:ext cx="27432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5364480" y="5957818"/>
            <a:ext cx="27432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3920769" y="4677482"/>
            <a:ext cx="27432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7" name="Group 36"/>
          <p:cNvGrpSpPr/>
          <p:nvPr/>
        </p:nvGrpSpPr>
        <p:grpSpPr>
          <a:xfrm>
            <a:off x="6912064" y="914400"/>
            <a:ext cx="2384336" cy="1133436"/>
            <a:chOff x="4529775" y="3329438"/>
            <a:chExt cx="2190476" cy="798294"/>
          </a:xfrm>
        </p:grpSpPr>
        <p:sp>
          <p:nvSpPr>
            <p:cNvPr id="38" name="TextBox 37"/>
            <p:cNvSpPr txBox="1"/>
            <p:nvPr/>
          </p:nvSpPr>
          <p:spPr>
            <a:xfrm>
              <a:off x="4529775" y="3329438"/>
              <a:ext cx="2190476" cy="261610"/>
            </a:xfrm>
            <a:prstGeom prst="rect">
              <a:avLst/>
            </a:prstGeom>
            <a:noFill/>
            <a:ln>
              <a:noFill/>
              <a:prstDash val="sysDot"/>
            </a:ln>
          </p:spPr>
          <p:txBody>
            <a:bodyPr wrap="square" rtlCol="0">
              <a:spAutoFit/>
            </a:bodyPr>
            <a:lstStyle/>
            <a:p>
              <a:pPr algn="ctr"/>
              <a:r>
                <a:rPr lang="en-PH" sz="1100" b="1" dirty="0" smtClean="0"/>
                <a:t>For non-successful candidates</a:t>
              </a:r>
              <a:endParaRPr lang="en-PH" sz="1100" b="1" dirty="0"/>
            </a:p>
          </p:txBody>
        </p:sp>
        <p:sp>
          <p:nvSpPr>
            <p:cNvPr id="39" name="TextBox 38"/>
            <p:cNvSpPr txBox="1"/>
            <p:nvPr/>
          </p:nvSpPr>
          <p:spPr>
            <a:xfrm>
              <a:off x="4758374" y="3604512"/>
              <a:ext cx="1687557" cy="276999"/>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Send Letter of Regret</a:t>
              </a:r>
              <a:endParaRPr lang="en-PH" sz="1200" dirty="0"/>
            </a:p>
          </p:txBody>
        </p:sp>
        <p:sp>
          <p:nvSpPr>
            <p:cNvPr id="40" name="TextBox 39"/>
            <p:cNvSpPr txBox="1"/>
            <p:nvPr/>
          </p:nvSpPr>
          <p:spPr>
            <a:xfrm>
              <a:off x="4868967" y="3881511"/>
              <a:ext cx="1465833" cy="246221"/>
            </a:xfrm>
            <a:prstGeom prst="rect">
              <a:avLst/>
            </a:prstGeom>
            <a:noFill/>
            <a:ln>
              <a:noFill/>
              <a:prstDash val="sysDot"/>
            </a:ln>
          </p:spPr>
          <p:txBody>
            <a:bodyPr wrap="square" rtlCol="0">
              <a:spAutoFit/>
            </a:bodyPr>
            <a:lstStyle/>
            <a:p>
              <a:pPr algn="ctr"/>
              <a:r>
                <a:rPr lang="en-PH" sz="1000" dirty="0"/>
                <a:t>Within 3  working days</a:t>
              </a:r>
            </a:p>
          </p:txBody>
        </p:sp>
      </p:grpSp>
      <p:cxnSp>
        <p:nvCxnSpPr>
          <p:cNvPr id="41" name="Elbow Connector 40"/>
          <p:cNvCxnSpPr/>
          <p:nvPr/>
        </p:nvCxnSpPr>
        <p:spPr>
          <a:xfrm rot="5400000" flipH="1" flipV="1">
            <a:off x="6583273" y="1967715"/>
            <a:ext cx="850636" cy="241439"/>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7004297" y="2371701"/>
            <a:ext cx="1981199" cy="2675120"/>
            <a:chOff x="4594818" y="2174179"/>
            <a:chExt cx="1981199" cy="2675120"/>
          </a:xfrm>
        </p:grpSpPr>
        <p:sp>
          <p:nvSpPr>
            <p:cNvPr id="43" name="TextBox 42"/>
            <p:cNvSpPr txBox="1"/>
            <p:nvPr/>
          </p:nvSpPr>
          <p:spPr>
            <a:xfrm>
              <a:off x="4594818" y="2174179"/>
              <a:ext cx="1981199" cy="261610"/>
            </a:xfrm>
            <a:prstGeom prst="rect">
              <a:avLst/>
            </a:prstGeom>
            <a:noFill/>
            <a:ln>
              <a:noFill/>
              <a:prstDash val="sysDot"/>
            </a:ln>
          </p:spPr>
          <p:txBody>
            <a:bodyPr wrap="square" rtlCol="0">
              <a:spAutoFit/>
            </a:bodyPr>
            <a:lstStyle/>
            <a:p>
              <a:pPr algn="ctr"/>
              <a:r>
                <a:rPr lang="en-PH" sz="1100" b="1" dirty="0" smtClean="0"/>
                <a:t>For successful candidates</a:t>
              </a:r>
              <a:endParaRPr lang="en-PH" sz="1100" b="1" dirty="0"/>
            </a:p>
          </p:txBody>
        </p:sp>
        <p:sp>
          <p:nvSpPr>
            <p:cNvPr id="44" name="TextBox 43"/>
            <p:cNvSpPr txBox="1"/>
            <p:nvPr/>
          </p:nvSpPr>
          <p:spPr>
            <a:xfrm>
              <a:off x="4716459" y="2452300"/>
              <a:ext cx="1713262" cy="2123658"/>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Issue Notice of Promotion/ Movement or Acceptance with the Checklist of Requirements and Post Notice of Appointment/ Protest at 3 conspicuous places in TPB </a:t>
              </a:r>
              <a:endParaRPr lang="en-PH" sz="1200" dirty="0"/>
            </a:p>
          </p:txBody>
        </p:sp>
        <p:sp>
          <p:nvSpPr>
            <p:cNvPr id="45" name="TextBox 44"/>
            <p:cNvSpPr txBox="1"/>
            <p:nvPr/>
          </p:nvSpPr>
          <p:spPr>
            <a:xfrm>
              <a:off x="4753321" y="4603078"/>
              <a:ext cx="1676400" cy="246221"/>
            </a:xfrm>
            <a:prstGeom prst="rect">
              <a:avLst/>
            </a:prstGeom>
            <a:noFill/>
            <a:ln>
              <a:noFill/>
              <a:prstDash val="sysDot"/>
            </a:ln>
          </p:spPr>
          <p:txBody>
            <a:bodyPr wrap="square" rtlCol="0">
              <a:spAutoFit/>
            </a:bodyPr>
            <a:lstStyle/>
            <a:p>
              <a:pPr algn="ctr"/>
              <a:r>
                <a:rPr lang="en-PH" sz="1000" dirty="0"/>
                <a:t>3</a:t>
              </a:r>
              <a:r>
                <a:rPr lang="en-PH" sz="1000" dirty="0" smtClean="0"/>
                <a:t> working days</a:t>
              </a:r>
              <a:endParaRPr lang="en-PH" sz="1000" dirty="0"/>
            </a:p>
          </p:txBody>
        </p:sp>
      </p:grpSp>
      <p:cxnSp>
        <p:nvCxnSpPr>
          <p:cNvPr id="46" name="Straight Connector 45"/>
          <p:cNvCxnSpPr>
            <a:stCxn id="19" idx="3"/>
          </p:cNvCxnSpPr>
          <p:nvPr/>
        </p:nvCxnSpPr>
        <p:spPr>
          <a:xfrm flipV="1">
            <a:off x="6477000" y="2362200"/>
            <a:ext cx="457200" cy="18367"/>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cxnSp>
        <p:nvCxnSpPr>
          <p:cNvPr id="47" name="Elbow Connector 46"/>
          <p:cNvCxnSpPr/>
          <p:nvPr/>
        </p:nvCxnSpPr>
        <p:spPr>
          <a:xfrm rot="16200000" flipH="1">
            <a:off x="6527766" y="2872807"/>
            <a:ext cx="974311" cy="243299"/>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8686800" y="4800600"/>
            <a:ext cx="0" cy="5486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Elbow Connector 48"/>
          <p:cNvCxnSpPr/>
          <p:nvPr/>
        </p:nvCxnSpPr>
        <p:spPr>
          <a:xfrm rot="10800000">
            <a:off x="7162800" y="4724400"/>
            <a:ext cx="1524002" cy="609600"/>
          </a:xfrm>
          <a:prstGeom prst="bentConnector3">
            <a:avLst>
              <a:gd name="adj1" fmla="val 84913"/>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3668587" y="5713094"/>
            <a:ext cx="1687557" cy="461665"/>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Create Appeals Committee</a:t>
            </a:r>
            <a:endParaRPr lang="en-PH" sz="1200" dirty="0"/>
          </a:p>
        </p:txBody>
      </p:sp>
      <p:sp>
        <p:nvSpPr>
          <p:cNvPr id="51" name="TextBox 50"/>
          <p:cNvSpPr txBox="1"/>
          <p:nvPr/>
        </p:nvSpPr>
        <p:spPr>
          <a:xfrm>
            <a:off x="5715000" y="5029200"/>
            <a:ext cx="1342346" cy="246221"/>
          </a:xfrm>
          <a:prstGeom prst="rect">
            <a:avLst/>
          </a:prstGeom>
          <a:noFill/>
          <a:ln>
            <a:noFill/>
            <a:prstDash val="sysDot"/>
          </a:ln>
        </p:spPr>
        <p:txBody>
          <a:bodyPr wrap="square" rtlCol="0">
            <a:spAutoFit/>
          </a:bodyPr>
          <a:lstStyle/>
          <a:p>
            <a:pPr algn="ctr"/>
            <a:r>
              <a:rPr lang="en-PH" sz="1000" dirty="0" smtClean="0"/>
              <a:t>15    working   days</a:t>
            </a:r>
            <a:endParaRPr lang="en-PH" sz="1000" dirty="0"/>
          </a:p>
        </p:txBody>
      </p:sp>
      <p:cxnSp>
        <p:nvCxnSpPr>
          <p:cNvPr id="52" name="Straight Arrow Connector 51"/>
          <p:cNvCxnSpPr/>
          <p:nvPr/>
        </p:nvCxnSpPr>
        <p:spPr>
          <a:xfrm flipH="1">
            <a:off x="5364480" y="4694600"/>
            <a:ext cx="27432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53" name="Group 52"/>
          <p:cNvGrpSpPr/>
          <p:nvPr/>
        </p:nvGrpSpPr>
        <p:grpSpPr>
          <a:xfrm>
            <a:off x="5645888" y="5540986"/>
            <a:ext cx="1229485" cy="541440"/>
            <a:chOff x="5645888" y="5540986"/>
            <a:chExt cx="1229485" cy="541440"/>
          </a:xfrm>
        </p:grpSpPr>
        <p:sp>
          <p:nvSpPr>
            <p:cNvPr id="54" name="TextBox 53"/>
            <p:cNvSpPr txBox="1"/>
            <p:nvPr/>
          </p:nvSpPr>
          <p:spPr>
            <a:xfrm>
              <a:off x="5645888" y="5540986"/>
              <a:ext cx="1225503" cy="261610"/>
            </a:xfrm>
            <a:prstGeom prst="rect">
              <a:avLst/>
            </a:prstGeom>
            <a:noFill/>
            <a:ln>
              <a:noFill/>
              <a:prstDash val="sysDot"/>
            </a:ln>
          </p:spPr>
          <p:txBody>
            <a:bodyPr wrap="square" rtlCol="0">
              <a:spAutoFit/>
            </a:bodyPr>
            <a:lstStyle/>
            <a:p>
              <a:pPr algn="ctr"/>
              <a:r>
                <a:rPr lang="en-PH" sz="1100" b="1" dirty="0" smtClean="0"/>
                <a:t>If with Protest</a:t>
              </a:r>
              <a:endParaRPr lang="en-PH" sz="1100" b="1" dirty="0"/>
            </a:p>
          </p:txBody>
        </p:sp>
        <p:sp>
          <p:nvSpPr>
            <p:cNvPr id="55" name="TextBox 54"/>
            <p:cNvSpPr txBox="1"/>
            <p:nvPr/>
          </p:nvSpPr>
          <p:spPr>
            <a:xfrm>
              <a:off x="5645888" y="5805427"/>
              <a:ext cx="1229485" cy="276999"/>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Resolve Protest</a:t>
              </a:r>
              <a:endParaRPr lang="en-PH" sz="1200" dirty="0"/>
            </a:p>
          </p:txBody>
        </p:sp>
      </p:grpSp>
      <p:cxnSp>
        <p:nvCxnSpPr>
          <p:cNvPr id="56" name="Elbow Connector 55"/>
          <p:cNvCxnSpPr/>
          <p:nvPr/>
        </p:nvCxnSpPr>
        <p:spPr>
          <a:xfrm rot="5400000">
            <a:off x="6791285" y="5308052"/>
            <a:ext cx="717805" cy="538542"/>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57" name="Group 56"/>
          <p:cNvGrpSpPr/>
          <p:nvPr/>
        </p:nvGrpSpPr>
        <p:grpSpPr>
          <a:xfrm>
            <a:off x="1028057" y="4228524"/>
            <a:ext cx="1372272" cy="1094463"/>
            <a:chOff x="3048000" y="2063088"/>
            <a:chExt cx="1687328" cy="1094463"/>
          </a:xfrm>
        </p:grpSpPr>
        <p:sp>
          <p:nvSpPr>
            <p:cNvPr id="58" name="TextBox 57"/>
            <p:cNvSpPr txBox="1"/>
            <p:nvPr/>
          </p:nvSpPr>
          <p:spPr>
            <a:xfrm>
              <a:off x="3048000" y="2063088"/>
              <a:ext cx="1670559" cy="830997"/>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Conduct TPB Orientation prior to date of reporting</a:t>
              </a:r>
              <a:endParaRPr lang="en-PH" sz="1200" dirty="0"/>
            </a:p>
          </p:txBody>
        </p:sp>
        <p:sp>
          <p:nvSpPr>
            <p:cNvPr id="59" name="TextBox 58"/>
            <p:cNvSpPr txBox="1"/>
            <p:nvPr/>
          </p:nvSpPr>
          <p:spPr>
            <a:xfrm>
              <a:off x="3058928" y="2911330"/>
              <a:ext cx="1676400" cy="246221"/>
            </a:xfrm>
            <a:prstGeom prst="rect">
              <a:avLst/>
            </a:prstGeom>
            <a:noFill/>
            <a:ln>
              <a:noFill/>
              <a:prstDash val="sysDot"/>
            </a:ln>
          </p:spPr>
          <p:txBody>
            <a:bodyPr wrap="square" rtlCol="0">
              <a:spAutoFit/>
            </a:bodyPr>
            <a:lstStyle/>
            <a:p>
              <a:pPr algn="ctr"/>
              <a:r>
                <a:rPr lang="en-PH" sz="1000" dirty="0" smtClean="0"/>
                <a:t>1 working day</a:t>
              </a:r>
              <a:endParaRPr lang="en-PH" sz="1000" dirty="0"/>
            </a:p>
          </p:txBody>
        </p:sp>
      </p:grpSp>
      <p:cxnSp>
        <p:nvCxnSpPr>
          <p:cNvPr id="60" name="Straight Arrow Connector 59"/>
          <p:cNvCxnSpPr/>
          <p:nvPr/>
        </p:nvCxnSpPr>
        <p:spPr>
          <a:xfrm flipH="1">
            <a:off x="2368905" y="4677482"/>
            <a:ext cx="27432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1" name="Elbow Connector 60"/>
          <p:cNvCxnSpPr>
            <a:stCxn id="58" idx="1"/>
            <a:endCxn id="62" idx="1"/>
          </p:cNvCxnSpPr>
          <p:nvPr/>
        </p:nvCxnSpPr>
        <p:spPr>
          <a:xfrm rot="10800000" flipV="1">
            <a:off x="925027" y="4644022"/>
            <a:ext cx="103030" cy="1164133"/>
          </a:xfrm>
          <a:prstGeom prst="bentConnector3">
            <a:avLst>
              <a:gd name="adj1" fmla="val 321877"/>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925027" y="5577323"/>
            <a:ext cx="1687557" cy="461665"/>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PH" sz="1200" dirty="0" smtClean="0"/>
              <a:t>Deploy hired/ promoted personnel</a:t>
            </a:r>
            <a:endParaRPr lang="en-PH" sz="1200" dirty="0"/>
          </a:p>
        </p:txBody>
      </p:sp>
      <p:sp>
        <p:nvSpPr>
          <p:cNvPr id="63" name="TextBox 62"/>
          <p:cNvSpPr txBox="1"/>
          <p:nvPr/>
        </p:nvSpPr>
        <p:spPr>
          <a:xfrm>
            <a:off x="1115186" y="6026817"/>
            <a:ext cx="1289775" cy="246221"/>
          </a:xfrm>
          <a:prstGeom prst="rect">
            <a:avLst/>
          </a:prstGeom>
          <a:noFill/>
          <a:ln>
            <a:noFill/>
            <a:prstDash val="sysDot"/>
          </a:ln>
        </p:spPr>
        <p:txBody>
          <a:bodyPr wrap="square" rtlCol="0">
            <a:spAutoFit/>
          </a:bodyPr>
          <a:lstStyle/>
          <a:p>
            <a:pPr algn="ctr"/>
            <a:r>
              <a:rPr lang="en-PH" sz="1000" dirty="0" smtClean="0"/>
              <a:t>1 working  day</a:t>
            </a:r>
            <a:endParaRPr lang="en-PH" sz="1000" dirty="0"/>
          </a:p>
        </p:txBody>
      </p:sp>
      <p:cxnSp>
        <p:nvCxnSpPr>
          <p:cNvPr id="64" name="Elbow Connector 63"/>
          <p:cNvCxnSpPr>
            <a:stCxn id="62" idx="3"/>
            <a:endCxn id="31" idx="0"/>
          </p:cNvCxnSpPr>
          <p:nvPr/>
        </p:nvCxnSpPr>
        <p:spPr>
          <a:xfrm>
            <a:off x="2612584" y="5808156"/>
            <a:ext cx="399858" cy="615992"/>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7583606" y="383232"/>
            <a:ext cx="1447800" cy="230832"/>
          </a:xfrm>
          <a:prstGeom prst="rect">
            <a:avLst/>
          </a:prstGeom>
          <a:noFill/>
        </p:spPr>
        <p:txBody>
          <a:bodyPr wrap="square" rtlCol="0">
            <a:spAutoFit/>
          </a:bodyPr>
          <a:lstStyle/>
          <a:p>
            <a:pPr algn="ctr"/>
            <a:r>
              <a:rPr lang="en-PH" sz="900" i="1" dirty="0"/>
              <a:t>a</a:t>
            </a:r>
            <a:r>
              <a:rPr lang="en-PH" sz="900" i="1" dirty="0" smtClean="0"/>
              <a:t>s of 25 August 2015</a:t>
            </a:r>
            <a:endParaRPr lang="en-PH" sz="900" i="1" dirty="0"/>
          </a:p>
        </p:txBody>
      </p:sp>
    </p:spTree>
    <p:extLst>
      <p:ext uri="{BB962C8B-B14F-4D97-AF65-F5344CB8AC3E}">
        <p14:creationId xmlns:p14="http://schemas.microsoft.com/office/powerpoint/2010/main" val="19247745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
            <a:ext cx="9144000" cy="8125299"/>
          </a:xfrm>
          <a:prstGeom prst="rect">
            <a:avLst/>
          </a:prstGeom>
        </p:spPr>
        <p:txBody>
          <a:bodyPr wrap="square">
            <a:spAutoFit/>
          </a:bodyPr>
          <a:lstStyle/>
          <a:p>
            <a:pPr algn="ctr"/>
            <a:r>
              <a:rPr lang="en-US" sz="3600" dirty="0"/>
              <a:t>PHRDD ISO </a:t>
            </a:r>
            <a:r>
              <a:rPr lang="en-US" sz="3600" dirty="0" smtClean="0"/>
              <a:t>PROCESSES</a:t>
            </a:r>
            <a:endParaRPr lang="en-PH" sz="3600" dirty="0"/>
          </a:p>
          <a:p>
            <a:r>
              <a:rPr lang="en-US" dirty="0"/>
              <a:t> </a:t>
            </a:r>
            <a:endParaRPr lang="en-PH" sz="2000" dirty="0"/>
          </a:p>
          <a:p>
            <a:pPr lvl="0"/>
            <a:r>
              <a:rPr lang="en-US" sz="2000" dirty="0" smtClean="0"/>
              <a:t>1.	</a:t>
            </a:r>
            <a:r>
              <a:rPr lang="en-US" sz="2000" b="1" dirty="0" smtClean="0"/>
              <a:t>Learning </a:t>
            </a:r>
            <a:r>
              <a:rPr lang="en-US" sz="2000" b="1" dirty="0"/>
              <a:t>and Development Procedure</a:t>
            </a:r>
            <a:endParaRPr lang="en-PH" sz="2000" b="1" dirty="0"/>
          </a:p>
          <a:p>
            <a:r>
              <a:rPr lang="en-US" sz="2000" dirty="0"/>
              <a:t> </a:t>
            </a:r>
            <a:r>
              <a:rPr lang="en-PH" sz="2000" dirty="0"/>
              <a:t> </a:t>
            </a:r>
            <a:r>
              <a:rPr lang="en-PH" sz="2000" dirty="0" smtClean="0"/>
              <a:t>          </a:t>
            </a:r>
            <a:r>
              <a:rPr lang="en-US" sz="2000" dirty="0" smtClean="0"/>
              <a:t>This </a:t>
            </a:r>
            <a:r>
              <a:rPr lang="en-US" sz="2000" dirty="0"/>
              <a:t>procedure defines the process for learning and development to achieve the necessary competence of all TPB personnel.</a:t>
            </a:r>
            <a:endParaRPr lang="en-PH" sz="2000" dirty="0"/>
          </a:p>
          <a:p>
            <a:r>
              <a:rPr lang="en-US" sz="2000" dirty="0"/>
              <a:t> </a:t>
            </a:r>
            <a:r>
              <a:rPr lang="en-PH" sz="2000" dirty="0"/>
              <a:t/>
            </a:r>
            <a:br>
              <a:rPr lang="en-PH" sz="2000" dirty="0"/>
            </a:br>
            <a:r>
              <a:rPr lang="en-US" sz="2000" dirty="0" smtClean="0"/>
              <a:t>2.	</a:t>
            </a:r>
            <a:r>
              <a:rPr lang="en-US" sz="2000" b="1" dirty="0" smtClean="0"/>
              <a:t>Performance </a:t>
            </a:r>
            <a:r>
              <a:rPr lang="en-US" sz="2000" b="1" dirty="0"/>
              <a:t>Evaluation </a:t>
            </a:r>
            <a:r>
              <a:rPr lang="en-US" sz="2000" b="1" dirty="0" smtClean="0"/>
              <a:t>Procedure</a:t>
            </a:r>
            <a:r>
              <a:rPr lang="en-US" sz="2000" dirty="0" smtClean="0"/>
              <a:t/>
            </a:r>
            <a:br>
              <a:rPr lang="en-US" sz="2000" dirty="0" smtClean="0"/>
            </a:br>
            <a:r>
              <a:rPr lang="en-PH" sz="2000" dirty="0"/>
              <a:t> </a:t>
            </a:r>
            <a:r>
              <a:rPr lang="en-PH" sz="2000" dirty="0" smtClean="0"/>
              <a:t>      </a:t>
            </a:r>
            <a:r>
              <a:rPr lang="en-US" sz="2000" dirty="0" smtClean="0"/>
              <a:t>To </a:t>
            </a:r>
            <a:r>
              <a:rPr lang="en-US" sz="2000" dirty="0"/>
              <a:t>link individual accomplishments and performance with TPB targets </a:t>
            </a:r>
            <a:r>
              <a:rPr lang="en-US" sz="2000" dirty="0" smtClean="0"/>
              <a:t>and </a:t>
            </a:r>
            <a:r>
              <a:rPr lang="en-US" sz="2000" dirty="0" smtClean="0"/>
              <a:t>objectives</a:t>
            </a:r>
            <a:r>
              <a:rPr lang="en-US" sz="2000" dirty="0"/>
              <a:t>, rewards and incentives, and learning and development </a:t>
            </a:r>
            <a:r>
              <a:rPr lang="en-US" sz="2000" dirty="0" smtClean="0"/>
              <a:t>programs</a:t>
            </a:r>
            <a:r>
              <a:rPr lang="en-US" sz="2000" dirty="0"/>
              <a:t>.</a:t>
            </a:r>
            <a:endParaRPr lang="en-PH" sz="2000" dirty="0"/>
          </a:p>
          <a:p>
            <a:r>
              <a:rPr lang="en-US" sz="2000" dirty="0"/>
              <a:t> </a:t>
            </a:r>
            <a:endParaRPr lang="en-PH" sz="2000" dirty="0"/>
          </a:p>
          <a:p>
            <a:pPr lvl="0"/>
            <a:r>
              <a:rPr lang="en-US" sz="2000" dirty="0" smtClean="0"/>
              <a:t>3.	</a:t>
            </a:r>
            <a:r>
              <a:rPr lang="en-US" sz="2000" b="1" dirty="0" smtClean="0"/>
              <a:t>Recruitment</a:t>
            </a:r>
            <a:r>
              <a:rPr lang="en-US" sz="2000" b="1" dirty="0"/>
              <a:t>, Selection and Promotion Procedure</a:t>
            </a:r>
            <a:endParaRPr lang="en-PH" sz="2000" b="1" dirty="0"/>
          </a:p>
          <a:p>
            <a:pPr marL="444500"/>
            <a:r>
              <a:rPr lang="en-US" sz="2000" dirty="0"/>
              <a:t> </a:t>
            </a:r>
            <a:r>
              <a:rPr lang="en-US" sz="2000" dirty="0" smtClean="0"/>
              <a:t>This </a:t>
            </a:r>
            <a:r>
              <a:rPr lang="en-US" sz="2000" dirty="0"/>
              <a:t>procedure define the process for recruiting, selecting and promoting the most qualified candidate to meet TPB’s Strategic Objectives on having a highly professional workforce.</a:t>
            </a:r>
            <a:endParaRPr lang="en-PH" sz="2000" dirty="0"/>
          </a:p>
          <a:p>
            <a:r>
              <a:rPr lang="en-US" sz="2000" dirty="0"/>
              <a:t> </a:t>
            </a:r>
            <a:endParaRPr lang="en-PH" sz="2000" dirty="0"/>
          </a:p>
          <a:p>
            <a:pPr marL="444500" lvl="0" indent="-444500">
              <a:buAutoNum type="arabicPeriod" startAt="4"/>
            </a:pPr>
            <a:r>
              <a:rPr lang="en-US" sz="2000" b="1" dirty="0" smtClean="0"/>
              <a:t>Payroll </a:t>
            </a:r>
            <a:r>
              <a:rPr lang="en-US" sz="2000" b="1" dirty="0"/>
              <a:t>Procedure</a:t>
            </a:r>
            <a:endParaRPr lang="en-PH" sz="2000" b="1" dirty="0"/>
          </a:p>
          <a:p>
            <a:pPr marL="444500"/>
            <a:r>
              <a:rPr lang="en-US" sz="2000" dirty="0" smtClean="0"/>
              <a:t>This </a:t>
            </a:r>
            <a:r>
              <a:rPr lang="en-US" sz="2000" dirty="0"/>
              <a:t>procedure defines the process of payroll preparation to liquidation to ensure timely and accurate computation of salary and deductions.</a:t>
            </a:r>
            <a:endParaRPr lang="en-PH" sz="2000" dirty="0"/>
          </a:p>
          <a:p>
            <a:r>
              <a:rPr lang="en-PH" dirty="0"/>
              <a:t> </a:t>
            </a:r>
          </a:p>
          <a:p>
            <a:pPr lvl="0"/>
            <a:endParaRPr lang="en-PH" dirty="0" smtClean="0"/>
          </a:p>
          <a:p>
            <a:pPr lvl="0"/>
            <a:endParaRPr lang="en-PH" dirty="0"/>
          </a:p>
          <a:p>
            <a:pPr lvl="0"/>
            <a:endParaRPr lang="en-PH" dirty="0" smtClean="0"/>
          </a:p>
          <a:p>
            <a:pPr lvl="0"/>
            <a:endParaRPr lang="en-PH" dirty="0"/>
          </a:p>
          <a:p>
            <a:pPr lvl="0"/>
            <a:endParaRPr lang="en-PH" dirty="0"/>
          </a:p>
        </p:txBody>
      </p:sp>
    </p:spTree>
    <p:extLst>
      <p:ext uri="{BB962C8B-B14F-4D97-AF65-F5344CB8AC3E}">
        <p14:creationId xmlns:p14="http://schemas.microsoft.com/office/powerpoint/2010/main" val="1048531290"/>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0"/>
            <a:ext cx="7858125" cy="9479516"/>
          </a:xfrm>
          <a:prstGeom prst="rect">
            <a:avLst/>
          </a:prstGeom>
        </p:spPr>
        <p:txBody>
          <a:bodyPr wrap="square">
            <a:spAutoFit/>
          </a:bodyPr>
          <a:lstStyle/>
          <a:p>
            <a:pPr algn="ctr"/>
            <a:r>
              <a:rPr lang="en-US" sz="3000" b="1" dirty="0">
                <a:latin typeface="+mj-lt"/>
              </a:rPr>
              <a:t>TRAININGS/SEMINARS Conducted </a:t>
            </a:r>
            <a:r>
              <a:rPr lang="en-US" sz="3000" b="1" dirty="0" smtClean="0">
                <a:latin typeface="+mj-lt"/>
              </a:rPr>
              <a:t/>
            </a:r>
            <a:br>
              <a:rPr lang="en-US" sz="3000" b="1" dirty="0" smtClean="0">
                <a:latin typeface="+mj-lt"/>
              </a:rPr>
            </a:br>
            <a:r>
              <a:rPr lang="en-US" sz="3000" b="1" dirty="0" smtClean="0">
                <a:latin typeface="+mj-lt"/>
              </a:rPr>
              <a:t>CY </a:t>
            </a:r>
            <a:r>
              <a:rPr lang="en-US" sz="3000" b="1" dirty="0">
                <a:latin typeface="+mj-lt"/>
              </a:rPr>
              <a:t>2016</a:t>
            </a:r>
            <a:endParaRPr lang="en-PH" sz="3000" dirty="0">
              <a:latin typeface="+mj-lt"/>
            </a:endParaRPr>
          </a:p>
          <a:p>
            <a:r>
              <a:rPr lang="en-US" sz="1000" dirty="0"/>
              <a:t> </a:t>
            </a:r>
            <a:endParaRPr lang="en-PH" sz="1000" dirty="0"/>
          </a:p>
          <a:p>
            <a:r>
              <a:rPr lang="en-US" b="1" dirty="0" smtClean="0"/>
              <a:t>LEARNING </a:t>
            </a:r>
            <a:r>
              <a:rPr lang="en-US" b="1" dirty="0"/>
              <a:t>AND DEVELOPMENT</a:t>
            </a:r>
            <a:endParaRPr lang="en-PH" dirty="0"/>
          </a:p>
          <a:p>
            <a:r>
              <a:rPr lang="en-US" sz="1000" dirty="0"/>
              <a:t> </a:t>
            </a:r>
            <a:endParaRPr lang="en-PH" sz="1000" dirty="0"/>
          </a:p>
          <a:p>
            <a:pPr marL="342900" lvl="0" indent="-342900">
              <a:buAutoNum type="arabicPeriod"/>
            </a:pPr>
            <a:r>
              <a:rPr lang="en-US" dirty="0" smtClean="0"/>
              <a:t>Course </a:t>
            </a:r>
            <a:r>
              <a:rPr lang="en-US" dirty="0" smtClean="0"/>
              <a:t>on </a:t>
            </a:r>
            <a:r>
              <a:rPr lang="en-US" dirty="0"/>
              <a:t>Basic Policy Process			</a:t>
            </a:r>
            <a:r>
              <a:rPr lang="en-US" dirty="0" smtClean="0"/>
              <a:t>	</a:t>
            </a:r>
            <a:endParaRPr lang="en-US" dirty="0"/>
          </a:p>
          <a:p>
            <a:pPr lvl="0"/>
            <a:r>
              <a:rPr lang="en-US" dirty="0" smtClean="0"/>
              <a:t>2.   Course </a:t>
            </a:r>
            <a:r>
              <a:rPr lang="en-US" dirty="0"/>
              <a:t>on Effective Media Relations			</a:t>
            </a:r>
            <a:endParaRPr lang="en-PH" dirty="0"/>
          </a:p>
          <a:p>
            <a:pPr marL="342900" lvl="0" indent="-342900">
              <a:buAutoNum type="arabicPeriod" startAt="3"/>
            </a:pPr>
            <a:r>
              <a:rPr lang="en-US" dirty="0" smtClean="0"/>
              <a:t>Digital </a:t>
            </a:r>
            <a:r>
              <a:rPr lang="en-US" dirty="0"/>
              <a:t>Marketing in a Blink: Delighting and </a:t>
            </a:r>
            <a:r>
              <a:rPr lang="en-US" dirty="0" smtClean="0"/>
              <a:t>Growing </a:t>
            </a:r>
            <a:r>
              <a:rPr lang="en-US" dirty="0"/>
              <a:t>Customers </a:t>
            </a:r>
            <a:r>
              <a:rPr lang="en-US" dirty="0" smtClean="0"/>
              <a:t>Through Digital</a:t>
            </a:r>
            <a:endParaRPr lang="en-US" dirty="0"/>
          </a:p>
          <a:p>
            <a:pPr marL="342900" indent="-342900">
              <a:buAutoNum type="arabicPeriod" startAt="3"/>
            </a:pPr>
            <a:r>
              <a:rPr lang="en-PH" dirty="0" smtClean="0"/>
              <a:t> </a:t>
            </a:r>
            <a:r>
              <a:rPr lang="en-US" dirty="0" smtClean="0"/>
              <a:t>Course </a:t>
            </a:r>
            <a:r>
              <a:rPr lang="en-US" dirty="0"/>
              <a:t>on Basic Monitoring and </a:t>
            </a:r>
            <a:r>
              <a:rPr lang="en-US" dirty="0" smtClean="0"/>
              <a:t>Evaluation</a:t>
            </a:r>
            <a:endParaRPr lang="en-US" dirty="0"/>
          </a:p>
          <a:p>
            <a:pPr marL="342900" indent="-342900">
              <a:buAutoNum type="arabicPeriod" startAt="3"/>
            </a:pPr>
            <a:r>
              <a:rPr lang="en-US" dirty="0"/>
              <a:t> </a:t>
            </a:r>
            <a:r>
              <a:rPr lang="en-US" dirty="0" smtClean="0"/>
              <a:t>Strategic </a:t>
            </a:r>
            <a:r>
              <a:rPr lang="en-US" dirty="0"/>
              <a:t>and Critical </a:t>
            </a:r>
            <a:r>
              <a:rPr lang="en-US" dirty="0" smtClean="0"/>
              <a:t>Thinking</a:t>
            </a:r>
          </a:p>
          <a:p>
            <a:pPr marL="342900" lvl="0" indent="-342900">
              <a:buAutoNum type="arabicPeriod" startAt="6"/>
            </a:pPr>
            <a:r>
              <a:rPr lang="en-US" dirty="0" smtClean="0"/>
              <a:t>Cash </a:t>
            </a:r>
            <a:r>
              <a:rPr lang="en-US" dirty="0"/>
              <a:t>Management and Its Internal Control System</a:t>
            </a:r>
            <a:endParaRPr lang="en-PH" dirty="0"/>
          </a:p>
          <a:p>
            <a:pPr marL="342900" lvl="0" indent="-342900">
              <a:buAutoNum type="arabicPeriod" startAt="6"/>
            </a:pPr>
            <a:r>
              <a:rPr lang="en-US" dirty="0" smtClean="0"/>
              <a:t>Practical </a:t>
            </a:r>
            <a:r>
              <a:rPr lang="en-US" dirty="0"/>
              <a:t>Financial Management</a:t>
            </a:r>
            <a:endParaRPr lang="en-PH" dirty="0"/>
          </a:p>
          <a:p>
            <a:pPr marL="342900" lvl="0" indent="-342900">
              <a:buAutoNum type="arabicPeriod" startAt="8"/>
            </a:pPr>
            <a:r>
              <a:rPr lang="en-US" dirty="0" smtClean="0"/>
              <a:t>Anti</a:t>
            </a:r>
            <a:r>
              <a:rPr lang="en-US" dirty="0"/>
              <a:t>-Money Laundering Act (AMLA) of 2001</a:t>
            </a:r>
            <a:endParaRPr lang="en-PH" dirty="0"/>
          </a:p>
          <a:p>
            <a:pPr marL="342900" lvl="0" indent="-342900">
              <a:buAutoNum type="arabicPeriod" startAt="8"/>
            </a:pPr>
            <a:r>
              <a:rPr lang="en-US" dirty="0" smtClean="0"/>
              <a:t>Accounting </a:t>
            </a:r>
            <a:r>
              <a:rPr lang="en-US" dirty="0"/>
              <a:t>and Auditing Standards</a:t>
            </a:r>
            <a:endParaRPr lang="en-PH" dirty="0"/>
          </a:p>
          <a:p>
            <a:pPr lvl="0"/>
            <a:r>
              <a:rPr lang="en-US" dirty="0" smtClean="0"/>
              <a:t>10. Internal </a:t>
            </a:r>
            <a:r>
              <a:rPr lang="en-US" dirty="0"/>
              <a:t>Control System and for Property and Supply Management</a:t>
            </a:r>
            <a:endParaRPr lang="en-PH" dirty="0"/>
          </a:p>
          <a:p>
            <a:pPr lvl="0"/>
            <a:r>
              <a:rPr lang="en-PH" dirty="0" smtClean="0"/>
              <a:t>11. </a:t>
            </a:r>
            <a:r>
              <a:rPr lang="en-US" dirty="0" smtClean="0"/>
              <a:t>Government </a:t>
            </a:r>
            <a:r>
              <a:rPr lang="en-US" dirty="0"/>
              <a:t>Procurement Reform Act RA 9184 and Its Revised IRR and 	</a:t>
            </a:r>
            <a:r>
              <a:rPr lang="en-US" dirty="0" smtClean="0"/>
              <a:t>Updates</a:t>
            </a:r>
            <a:endParaRPr lang="en-US" dirty="0" smtClean="0"/>
          </a:p>
          <a:p>
            <a:pPr marL="342900" indent="-342900">
              <a:buAutoNum type="arabicPeriod" startAt="12"/>
            </a:pPr>
            <a:r>
              <a:rPr lang="en-US" dirty="0" smtClean="0"/>
              <a:t>CSC </a:t>
            </a:r>
            <a:r>
              <a:rPr lang="en-US" dirty="0"/>
              <a:t>2016 Public Sector HR Symposium</a:t>
            </a:r>
            <a:endParaRPr lang="en-PH" dirty="0"/>
          </a:p>
          <a:p>
            <a:pPr lvl="0"/>
            <a:r>
              <a:rPr lang="en-US" dirty="0" smtClean="0"/>
              <a:t>13. </a:t>
            </a:r>
            <a:r>
              <a:rPr lang="en-US" dirty="0" smtClean="0"/>
              <a:t>Strategic </a:t>
            </a:r>
            <a:r>
              <a:rPr lang="en-US" dirty="0"/>
              <a:t>and PRIME HRM Skills</a:t>
            </a:r>
            <a:endParaRPr lang="en-US" dirty="0" smtClean="0"/>
          </a:p>
          <a:p>
            <a:pPr lvl="0"/>
            <a:endParaRPr lang="en-PH" dirty="0"/>
          </a:p>
          <a:p>
            <a:endParaRPr lang="en-PH" dirty="0"/>
          </a:p>
          <a:p>
            <a:pPr lvl="0"/>
            <a:endParaRPr lang="en-PH" dirty="0"/>
          </a:p>
          <a:p>
            <a:r>
              <a:rPr lang="en-US" dirty="0"/>
              <a:t>	</a:t>
            </a:r>
            <a:r>
              <a:rPr lang="en-US" dirty="0" smtClean="0"/>
              <a:t>	</a:t>
            </a:r>
            <a:endParaRPr lang="en-PH" dirty="0"/>
          </a:p>
          <a:p>
            <a:endParaRPr lang="en-PH" dirty="0"/>
          </a:p>
          <a:p>
            <a:pPr marL="444500"/>
            <a:endParaRPr lang="en-PH" dirty="0"/>
          </a:p>
          <a:p>
            <a:r>
              <a:rPr lang="en-PH" dirty="0"/>
              <a:t> </a:t>
            </a:r>
          </a:p>
          <a:p>
            <a:pPr lvl="0"/>
            <a:endParaRPr lang="en-PH" dirty="0" smtClean="0"/>
          </a:p>
          <a:p>
            <a:pPr lvl="0"/>
            <a:endParaRPr lang="en-PH" dirty="0"/>
          </a:p>
          <a:p>
            <a:pPr lvl="0"/>
            <a:endParaRPr lang="en-PH" dirty="0" smtClean="0"/>
          </a:p>
          <a:p>
            <a:pPr lvl="0"/>
            <a:endParaRPr lang="en-PH" dirty="0"/>
          </a:p>
          <a:p>
            <a:pPr lvl="0"/>
            <a:endParaRPr lang="en-PH" dirty="0"/>
          </a:p>
        </p:txBody>
      </p:sp>
    </p:spTree>
    <p:extLst>
      <p:ext uri="{BB962C8B-B14F-4D97-AF65-F5344CB8AC3E}">
        <p14:creationId xmlns:p14="http://schemas.microsoft.com/office/powerpoint/2010/main" val="3398197758"/>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2624" y="318559"/>
            <a:ext cx="7858125" cy="7263527"/>
          </a:xfrm>
          <a:prstGeom prst="rect">
            <a:avLst/>
          </a:prstGeom>
        </p:spPr>
        <p:txBody>
          <a:bodyPr wrap="square">
            <a:spAutoFit/>
          </a:bodyPr>
          <a:lstStyle/>
          <a:p>
            <a:pPr algn="ctr"/>
            <a:r>
              <a:rPr lang="en-US" sz="3600" b="1" dirty="0">
                <a:latin typeface="+mj-lt"/>
              </a:rPr>
              <a:t>TRAININGS/SEMINARS Conducted </a:t>
            </a:r>
            <a:r>
              <a:rPr lang="en-US" sz="3600" b="1" dirty="0" smtClean="0">
                <a:latin typeface="+mj-lt"/>
              </a:rPr>
              <a:t/>
            </a:r>
            <a:br>
              <a:rPr lang="en-US" sz="3600" b="1" dirty="0" smtClean="0">
                <a:latin typeface="+mj-lt"/>
              </a:rPr>
            </a:br>
            <a:r>
              <a:rPr lang="en-US" sz="3200" b="1" dirty="0" smtClean="0">
                <a:latin typeface="+mj-lt"/>
              </a:rPr>
              <a:t>CY </a:t>
            </a:r>
            <a:r>
              <a:rPr lang="en-US" sz="3200" b="1" dirty="0">
                <a:latin typeface="+mj-lt"/>
              </a:rPr>
              <a:t>2016</a:t>
            </a:r>
            <a:endParaRPr lang="en-PH" sz="3200" dirty="0">
              <a:latin typeface="+mj-lt"/>
            </a:endParaRPr>
          </a:p>
          <a:p>
            <a:r>
              <a:rPr lang="en-US" sz="1000" dirty="0"/>
              <a:t> </a:t>
            </a:r>
            <a:endParaRPr lang="en-PH" sz="1000" dirty="0"/>
          </a:p>
          <a:p>
            <a:r>
              <a:rPr lang="en-US" b="1" dirty="0" smtClean="0"/>
              <a:t>LEARNING </a:t>
            </a:r>
            <a:r>
              <a:rPr lang="en-US" b="1" dirty="0"/>
              <a:t>AND DEVELOPMENT</a:t>
            </a:r>
            <a:endParaRPr lang="en-PH" dirty="0"/>
          </a:p>
          <a:p>
            <a:r>
              <a:rPr lang="en-US" sz="1000" dirty="0"/>
              <a:t> </a:t>
            </a:r>
            <a:endParaRPr lang="en-PH" sz="1000" dirty="0"/>
          </a:p>
          <a:p>
            <a:pPr lvl="0" algn="just"/>
            <a:r>
              <a:rPr lang="en-US" dirty="0" smtClean="0"/>
              <a:t>14. The </a:t>
            </a:r>
            <a:r>
              <a:rPr lang="en-US" dirty="0"/>
              <a:t>Philippine Bidding Documents</a:t>
            </a:r>
            <a:endParaRPr lang="en-PH" dirty="0"/>
          </a:p>
          <a:p>
            <a:pPr marL="342900" indent="-342900" algn="just">
              <a:buAutoNum type="arabicPeriod" startAt="15"/>
            </a:pPr>
            <a:r>
              <a:rPr lang="en-US" dirty="0" smtClean="0"/>
              <a:t>  Risk </a:t>
            </a:r>
            <a:r>
              <a:rPr lang="en-US" dirty="0"/>
              <a:t>Management Training</a:t>
            </a:r>
            <a:endParaRPr lang="en-PH" dirty="0"/>
          </a:p>
          <a:p>
            <a:pPr marL="342900" indent="-342900" algn="just">
              <a:buAutoNum type="arabicPeriod" startAt="15"/>
            </a:pPr>
            <a:r>
              <a:rPr lang="en-US" dirty="0"/>
              <a:t> </a:t>
            </a:r>
            <a:r>
              <a:rPr lang="en-US" dirty="0" smtClean="0"/>
              <a:t>Measuring </a:t>
            </a:r>
            <a:r>
              <a:rPr lang="en-US" dirty="0"/>
              <a:t>Results from Training – Training Course</a:t>
            </a:r>
            <a:endParaRPr lang="en-PH" dirty="0"/>
          </a:p>
          <a:p>
            <a:pPr marL="342900" lvl="0" indent="-342900" algn="just">
              <a:buAutoNum type="arabicPeriod" startAt="17"/>
            </a:pPr>
            <a:r>
              <a:rPr lang="en-US" dirty="0" smtClean="0"/>
              <a:t>Government </a:t>
            </a:r>
            <a:r>
              <a:rPr lang="en-US" dirty="0"/>
              <a:t>Procurement Reform Act RA 9184 and Its Revised IRR and 	</a:t>
            </a:r>
            <a:r>
              <a:rPr lang="en-US" dirty="0" smtClean="0"/>
              <a:t>Updates</a:t>
            </a:r>
            <a:endParaRPr lang="en-US" dirty="0" smtClean="0"/>
          </a:p>
          <a:p>
            <a:pPr marL="342900" indent="-342900" algn="just">
              <a:buAutoNum type="arabicPeriod" startAt="17"/>
            </a:pPr>
            <a:r>
              <a:rPr lang="en-US" dirty="0" smtClean="0"/>
              <a:t>Event </a:t>
            </a:r>
            <a:r>
              <a:rPr lang="en-US" dirty="0"/>
              <a:t>Management 101</a:t>
            </a:r>
            <a:endParaRPr lang="en-PH" dirty="0"/>
          </a:p>
          <a:p>
            <a:pPr lvl="0" algn="just"/>
            <a:r>
              <a:rPr lang="en-PH" dirty="0" smtClean="0"/>
              <a:t>19. GACPA </a:t>
            </a:r>
            <a:r>
              <a:rPr lang="en-PH" dirty="0" smtClean="0"/>
              <a:t>Conference-Seminar</a:t>
            </a:r>
          </a:p>
          <a:p>
            <a:pPr algn="just"/>
            <a:r>
              <a:rPr lang="en-PH" dirty="0"/>
              <a:t> </a:t>
            </a:r>
            <a:r>
              <a:rPr lang="en-PH" dirty="0" smtClean="0"/>
              <a:t>20. </a:t>
            </a:r>
            <a:r>
              <a:rPr lang="en-US" dirty="0" smtClean="0"/>
              <a:t>Strategy </a:t>
            </a:r>
            <a:r>
              <a:rPr lang="en-US" dirty="0"/>
              <a:t>Execution Pathways (</a:t>
            </a:r>
            <a:r>
              <a:rPr lang="en-US" dirty="0" err="1"/>
              <a:t>StEP</a:t>
            </a:r>
            <a:r>
              <a:rPr lang="en-US" dirty="0"/>
              <a:t>) Essential Program</a:t>
            </a:r>
            <a:endParaRPr lang="en-PH" dirty="0"/>
          </a:p>
          <a:p>
            <a:pPr algn="just"/>
            <a:r>
              <a:rPr lang="en-PH" dirty="0"/>
              <a:t> </a:t>
            </a:r>
            <a:r>
              <a:rPr lang="en-PH" dirty="0" smtClean="0"/>
              <a:t>21. Global </a:t>
            </a:r>
            <a:r>
              <a:rPr lang="en-PH" dirty="0"/>
              <a:t>Strategic Marketing Training</a:t>
            </a:r>
          </a:p>
          <a:p>
            <a:pPr lvl="0" algn="just"/>
            <a:r>
              <a:rPr lang="en-PH" dirty="0"/>
              <a:t> </a:t>
            </a:r>
            <a:r>
              <a:rPr lang="en-PH" dirty="0" smtClean="0"/>
              <a:t>22. Inventory </a:t>
            </a:r>
            <a:r>
              <a:rPr lang="en-PH" dirty="0"/>
              <a:t>and Control Management Training</a:t>
            </a:r>
          </a:p>
          <a:p>
            <a:pPr algn="just"/>
            <a:r>
              <a:rPr lang="en-US" dirty="0"/>
              <a:t> </a:t>
            </a:r>
            <a:r>
              <a:rPr lang="en-US" dirty="0" smtClean="0"/>
              <a:t>23. </a:t>
            </a:r>
            <a:r>
              <a:rPr lang="en-PH" dirty="0" smtClean="0"/>
              <a:t>Philippine </a:t>
            </a:r>
            <a:r>
              <a:rPr lang="en-PH" dirty="0"/>
              <a:t>Statistical Association Annual Conference </a:t>
            </a:r>
            <a:endParaRPr lang="en-PH" dirty="0" smtClean="0"/>
          </a:p>
          <a:p>
            <a:pPr algn="just"/>
            <a:r>
              <a:rPr lang="en-PH" dirty="0"/>
              <a:t> </a:t>
            </a:r>
            <a:r>
              <a:rPr lang="en-PH" dirty="0" smtClean="0"/>
              <a:t>24.  </a:t>
            </a:r>
            <a:r>
              <a:rPr lang="en-US" dirty="0" smtClean="0"/>
              <a:t>ISO</a:t>
            </a:r>
            <a:r>
              <a:rPr lang="en-US" dirty="0"/>
              <a:t>-Compliant Records Management Processes Control </a:t>
            </a:r>
            <a:endParaRPr lang="en-PH" dirty="0"/>
          </a:p>
          <a:p>
            <a:pPr lvl="0" algn="just"/>
            <a:r>
              <a:rPr lang="en-PH" dirty="0"/>
              <a:t> </a:t>
            </a:r>
            <a:r>
              <a:rPr lang="en-PH" dirty="0"/>
              <a:t> </a:t>
            </a:r>
            <a:r>
              <a:rPr lang="en-PH" dirty="0" smtClean="0"/>
              <a:t>25. Training </a:t>
            </a:r>
            <a:r>
              <a:rPr lang="en-PH" dirty="0"/>
              <a:t>on Payroll, PDS and Attendance Monitoring</a:t>
            </a:r>
          </a:p>
          <a:p>
            <a:pPr lvl="0" algn="just"/>
            <a:r>
              <a:rPr lang="en-PH" dirty="0"/>
              <a:t> </a:t>
            </a:r>
            <a:r>
              <a:rPr lang="en-PH" dirty="0" smtClean="0"/>
              <a:t> </a:t>
            </a:r>
            <a:r>
              <a:rPr lang="en-PH" dirty="0" smtClean="0"/>
              <a:t>26. </a:t>
            </a:r>
            <a:r>
              <a:rPr lang="en-US" dirty="0" smtClean="0"/>
              <a:t>Risk </a:t>
            </a:r>
            <a:r>
              <a:rPr lang="en-US" dirty="0"/>
              <a:t>Management and Leadership</a:t>
            </a:r>
            <a:endParaRPr lang="en-PH" dirty="0"/>
          </a:p>
          <a:p>
            <a:pPr lvl="0" algn="just"/>
            <a:r>
              <a:rPr lang="en-PH" dirty="0" smtClean="0"/>
              <a:t>	</a:t>
            </a:r>
            <a:endParaRPr lang="en-PH" dirty="0"/>
          </a:p>
          <a:p>
            <a:pPr lvl="0"/>
            <a:endParaRPr lang="en-PH" dirty="0" smtClean="0"/>
          </a:p>
          <a:p>
            <a:pPr lvl="0"/>
            <a:endParaRPr lang="en-PH" dirty="0"/>
          </a:p>
          <a:p>
            <a:pPr lvl="0"/>
            <a:endParaRPr lang="en-PH" dirty="0" smtClean="0"/>
          </a:p>
          <a:p>
            <a:pPr lvl="0"/>
            <a:endParaRPr lang="en-PH" dirty="0"/>
          </a:p>
          <a:p>
            <a:pPr lvl="0"/>
            <a:endParaRPr lang="en-PH" dirty="0"/>
          </a:p>
        </p:txBody>
      </p:sp>
    </p:spTree>
    <p:extLst>
      <p:ext uri="{BB962C8B-B14F-4D97-AF65-F5344CB8AC3E}">
        <p14:creationId xmlns:p14="http://schemas.microsoft.com/office/powerpoint/2010/main" val="3051025975"/>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2624" y="318559"/>
            <a:ext cx="7858125" cy="6032422"/>
          </a:xfrm>
          <a:prstGeom prst="rect">
            <a:avLst/>
          </a:prstGeom>
        </p:spPr>
        <p:txBody>
          <a:bodyPr wrap="square">
            <a:spAutoFit/>
          </a:bodyPr>
          <a:lstStyle/>
          <a:p>
            <a:pPr algn="ctr"/>
            <a:r>
              <a:rPr lang="en-US" sz="3600" b="1" dirty="0">
                <a:latin typeface="+mj-lt"/>
              </a:rPr>
              <a:t>TRAININGS/SEMINARS Conducted </a:t>
            </a:r>
            <a:r>
              <a:rPr lang="en-US" sz="3600" b="1" dirty="0" smtClean="0">
                <a:latin typeface="+mj-lt"/>
              </a:rPr>
              <a:t/>
            </a:r>
            <a:br>
              <a:rPr lang="en-US" sz="3600" b="1" dirty="0" smtClean="0">
                <a:latin typeface="+mj-lt"/>
              </a:rPr>
            </a:br>
            <a:r>
              <a:rPr lang="en-US" sz="3200" b="1" dirty="0" smtClean="0">
                <a:latin typeface="+mj-lt"/>
              </a:rPr>
              <a:t>CY </a:t>
            </a:r>
            <a:r>
              <a:rPr lang="en-US" sz="3200" b="1" dirty="0">
                <a:latin typeface="+mj-lt"/>
              </a:rPr>
              <a:t>2016</a:t>
            </a:r>
            <a:endParaRPr lang="en-PH" sz="3200" dirty="0">
              <a:latin typeface="+mj-lt"/>
            </a:endParaRPr>
          </a:p>
          <a:p>
            <a:r>
              <a:rPr lang="en-US" sz="1000" dirty="0"/>
              <a:t> </a:t>
            </a:r>
            <a:endParaRPr lang="en-PH" sz="1000" dirty="0"/>
          </a:p>
          <a:p>
            <a:r>
              <a:rPr lang="en-US" b="1" dirty="0" smtClean="0"/>
              <a:t>LEARNING </a:t>
            </a:r>
            <a:r>
              <a:rPr lang="en-US" b="1" dirty="0"/>
              <a:t>AND DEVELOPMENT</a:t>
            </a:r>
            <a:endParaRPr lang="en-PH" dirty="0"/>
          </a:p>
          <a:p>
            <a:r>
              <a:rPr lang="en-US" sz="1000" dirty="0"/>
              <a:t> </a:t>
            </a:r>
            <a:endParaRPr lang="en-PH" sz="1000" dirty="0"/>
          </a:p>
          <a:p>
            <a:pPr lvl="0"/>
            <a:r>
              <a:rPr lang="en-PH" dirty="0" smtClean="0"/>
              <a:t>27. </a:t>
            </a:r>
            <a:r>
              <a:rPr lang="en-US" dirty="0" smtClean="0"/>
              <a:t>Philippine </a:t>
            </a:r>
            <a:r>
              <a:rPr lang="en-US" dirty="0"/>
              <a:t>Government Procurement R.A. 9184 and Its Revised </a:t>
            </a:r>
            <a:r>
              <a:rPr lang="en-US" dirty="0"/>
              <a:t> </a:t>
            </a:r>
            <a:r>
              <a:rPr lang="en-US" dirty="0" smtClean="0"/>
              <a:t>      </a:t>
            </a:r>
            <a:r>
              <a:rPr lang="en-US" dirty="0" smtClean="0"/>
              <a:t>Implementing </a:t>
            </a:r>
            <a:r>
              <a:rPr lang="en-US" dirty="0"/>
              <a:t>Rules and Regulations </a:t>
            </a:r>
            <a:r>
              <a:rPr lang="en-US" dirty="0" smtClean="0"/>
              <a:t>Training</a:t>
            </a:r>
          </a:p>
          <a:p>
            <a:r>
              <a:rPr lang="en-US" dirty="0" smtClean="0"/>
              <a:t>28.  Technical </a:t>
            </a:r>
            <a:r>
              <a:rPr lang="en-US" dirty="0"/>
              <a:t>Writing </a:t>
            </a:r>
            <a:r>
              <a:rPr lang="en-US" dirty="0" smtClean="0"/>
              <a:t>Workshop</a:t>
            </a:r>
          </a:p>
          <a:p>
            <a:endParaRPr lang="en-US" dirty="0"/>
          </a:p>
          <a:p>
            <a:r>
              <a:rPr lang="en-US" b="1" dirty="0"/>
              <a:t>HEALTH AND WELLNESS/SPIRITUAL</a:t>
            </a:r>
            <a:endParaRPr lang="en-PH" dirty="0"/>
          </a:p>
          <a:p>
            <a:endParaRPr lang="en-PH" sz="1000" dirty="0"/>
          </a:p>
          <a:p>
            <a:pPr lvl="0"/>
            <a:r>
              <a:rPr lang="en-US" dirty="0"/>
              <a:t>	1.	Medical Services</a:t>
            </a:r>
            <a:endParaRPr lang="en-PH" dirty="0"/>
          </a:p>
          <a:p>
            <a:pPr lvl="0"/>
            <a:r>
              <a:rPr lang="en-US" dirty="0"/>
              <a:t>	2.	Aerobics Class </a:t>
            </a:r>
            <a:endParaRPr lang="en-PH" dirty="0"/>
          </a:p>
          <a:p>
            <a:pPr lvl="0"/>
            <a:r>
              <a:rPr lang="en-US" dirty="0"/>
              <a:t>	3.	Basketball</a:t>
            </a:r>
            <a:endParaRPr lang="en-PH" dirty="0"/>
          </a:p>
          <a:p>
            <a:pPr lvl="0"/>
            <a:r>
              <a:rPr lang="en-US" dirty="0"/>
              <a:t>	4.	Bible Study</a:t>
            </a:r>
            <a:endParaRPr lang="en-PH" dirty="0"/>
          </a:p>
          <a:p>
            <a:endParaRPr lang="en-PH" dirty="0"/>
          </a:p>
          <a:p>
            <a:pPr lvl="0"/>
            <a:endParaRPr lang="en-PH" dirty="0" smtClean="0"/>
          </a:p>
          <a:p>
            <a:pPr lvl="0"/>
            <a:endParaRPr lang="en-PH" dirty="0"/>
          </a:p>
          <a:p>
            <a:pPr lvl="0"/>
            <a:endParaRPr lang="en-PH" dirty="0" smtClean="0"/>
          </a:p>
          <a:p>
            <a:pPr lvl="0"/>
            <a:endParaRPr lang="en-PH" dirty="0"/>
          </a:p>
          <a:p>
            <a:pPr lvl="0"/>
            <a:endParaRPr lang="en-PH" dirty="0"/>
          </a:p>
        </p:txBody>
      </p:sp>
    </p:spTree>
    <p:extLst>
      <p:ext uri="{BB962C8B-B14F-4D97-AF65-F5344CB8AC3E}">
        <p14:creationId xmlns:p14="http://schemas.microsoft.com/office/powerpoint/2010/main" val="2447279931"/>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2624" y="318559"/>
            <a:ext cx="7858125" cy="7140417"/>
          </a:xfrm>
          <a:prstGeom prst="rect">
            <a:avLst/>
          </a:prstGeom>
        </p:spPr>
        <p:txBody>
          <a:bodyPr wrap="square">
            <a:spAutoFit/>
          </a:bodyPr>
          <a:lstStyle/>
          <a:p>
            <a:pPr algn="ctr"/>
            <a:r>
              <a:rPr lang="en-US" sz="3600" b="1" dirty="0">
                <a:latin typeface="+mj-lt"/>
              </a:rPr>
              <a:t>TRAININGS/SEMINARS Conducted </a:t>
            </a:r>
            <a:r>
              <a:rPr lang="en-US" sz="3600" b="1" dirty="0" smtClean="0">
                <a:latin typeface="+mj-lt"/>
              </a:rPr>
              <a:t/>
            </a:r>
            <a:br>
              <a:rPr lang="en-US" sz="3600" b="1" dirty="0" smtClean="0">
                <a:latin typeface="+mj-lt"/>
              </a:rPr>
            </a:br>
            <a:r>
              <a:rPr lang="en-US" sz="3200" b="1" dirty="0" smtClean="0">
                <a:latin typeface="+mj-lt"/>
              </a:rPr>
              <a:t>CY </a:t>
            </a:r>
            <a:r>
              <a:rPr lang="en-US" sz="3200" b="1" dirty="0">
                <a:latin typeface="+mj-lt"/>
              </a:rPr>
              <a:t>2016</a:t>
            </a:r>
            <a:endParaRPr lang="en-PH" sz="3200" dirty="0">
              <a:latin typeface="+mj-lt"/>
            </a:endParaRPr>
          </a:p>
          <a:p>
            <a:r>
              <a:rPr lang="en-US" sz="1000" dirty="0"/>
              <a:t> </a:t>
            </a:r>
            <a:endParaRPr lang="en-PH" sz="1000" dirty="0"/>
          </a:p>
          <a:p>
            <a:endParaRPr lang="en-PH" sz="1000" dirty="0"/>
          </a:p>
          <a:p>
            <a:r>
              <a:rPr lang="en-US" dirty="0"/>
              <a:t> </a:t>
            </a:r>
            <a:r>
              <a:rPr lang="en-US" b="1" dirty="0"/>
              <a:t>Gender and Development (GAD</a:t>
            </a:r>
            <a:r>
              <a:rPr lang="en-US" b="1" dirty="0" smtClean="0"/>
              <a:t>)</a:t>
            </a:r>
            <a:r>
              <a:rPr lang="en-PH" dirty="0"/>
              <a:t/>
            </a:r>
            <a:br>
              <a:rPr lang="en-PH" dirty="0"/>
            </a:br>
            <a:endParaRPr lang="en-PH" sz="1000" dirty="0"/>
          </a:p>
          <a:p>
            <a:pPr lvl="0"/>
            <a:r>
              <a:rPr lang="en-US" dirty="0" smtClean="0"/>
              <a:t>	1.	Women’s </a:t>
            </a:r>
            <a:r>
              <a:rPr lang="en-US" dirty="0"/>
              <a:t>Month Celebration Every 8</a:t>
            </a:r>
            <a:r>
              <a:rPr lang="en-US" baseline="30000" dirty="0"/>
              <a:t>th</a:t>
            </a:r>
            <a:r>
              <a:rPr lang="en-US" dirty="0"/>
              <a:t> of March in cooperation with </a:t>
            </a:r>
            <a:r>
              <a:rPr lang="en-US" dirty="0" smtClean="0"/>
              <a:t>Philippine </a:t>
            </a:r>
            <a:r>
              <a:rPr lang="en-US" dirty="0"/>
              <a:t>Commission on Women (PCW)</a:t>
            </a:r>
            <a:endParaRPr lang="en-PH" dirty="0"/>
          </a:p>
          <a:p>
            <a:pPr lvl="0"/>
            <a:r>
              <a:rPr lang="en-US" dirty="0" smtClean="0"/>
              <a:t>	2.	GAD </a:t>
            </a:r>
            <a:r>
              <a:rPr lang="en-US" dirty="0"/>
              <a:t>Information and Education Campaign (IEC) Materials</a:t>
            </a:r>
            <a:endParaRPr lang="en-PH" dirty="0"/>
          </a:p>
          <a:p>
            <a:pPr lvl="0"/>
            <a:r>
              <a:rPr lang="en-US" dirty="0" smtClean="0"/>
              <a:t>	3.	Midterm </a:t>
            </a:r>
            <a:r>
              <a:rPr lang="en-US" dirty="0"/>
              <a:t>Assessment DOT Plans and </a:t>
            </a:r>
            <a:r>
              <a:rPr lang="en-US" dirty="0" smtClean="0"/>
              <a:t>Programs</a:t>
            </a:r>
          </a:p>
          <a:p>
            <a:pPr lvl="0"/>
            <a:r>
              <a:rPr lang="en-US" dirty="0" smtClean="0"/>
              <a:t>	4.	Gender </a:t>
            </a:r>
            <a:r>
              <a:rPr lang="en-US" dirty="0"/>
              <a:t>Sensitivity Training of Facilitators</a:t>
            </a:r>
            <a:endParaRPr lang="en-PH" dirty="0"/>
          </a:p>
          <a:p>
            <a:pPr lvl="0"/>
            <a:r>
              <a:rPr lang="en-US" dirty="0" smtClean="0"/>
              <a:t>	5.	18</a:t>
            </a:r>
            <a:r>
              <a:rPr lang="en-US" dirty="0"/>
              <a:t>-Day Campaign to End Violence Against Women Sponsorship to </a:t>
            </a:r>
            <a:r>
              <a:rPr lang="en-US" dirty="0" smtClean="0"/>
              <a:t>	</a:t>
            </a:r>
            <a:r>
              <a:rPr lang="en-US" dirty="0" smtClean="0"/>
              <a:t>Philippine </a:t>
            </a:r>
            <a:r>
              <a:rPr lang="en-US" dirty="0"/>
              <a:t>Commission on Women (PCW)</a:t>
            </a:r>
            <a:endParaRPr lang="en-PH" dirty="0"/>
          </a:p>
          <a:p>
            <a:pPr lvl="0"/>
            <a:r>
              <a:rPr lang="en-US" dirty="0" smtClean="0"/>
              <a:t>	6.	Orange </a:t>
            </a:r>
            <a:r>
              <a:rPr lang="en-US" dirty="0"/>
              <a:t>Your Icon End VAW Project Site Visits</a:t>
            </a:r>
            <a:endParaRPr lang="en-PH" dirty="0"/>
          </a:p>
          <a:p>
            <a:pPr lvl="0"/>
            <a:r>
              <a:rPr lang="en-US" dirty="0" smtClean="0"/>
              <a:t>	7.	Gender </a:t>
            </a:r>
            <a:r>
              <a:rPr lang="en-US" dirty="0"/>
              <a:t>Sensitivity Training</a:t>
            </a:r>
            <a:endParaRPr lang="en-PH" dirty="0"/>
          </a:p>
          <a:p>
            <a:pPr lvl="0"/>
            <a:endParaRPr lang="en-PH" dirty="0"/>
          </a:p>
          <a:p>
            <a:r>
              <a:rPr lang="en-PH" dirty="0" smtClean="0"/>
              <a:t>	</a:t>
            </a:r>
            <a:endParaRPr lang="en-PH" dirty="0"/>
          </a:p>
          <a:p>
            <a:pPr indent="444500"/>
            <a:endParaRPr lang="en-PH" dirty="0"/>
          </a:p>
          <a:p>
            <a:pPr marL="444500"/>
            <a:endParaRPr lang="en-PH" dirty="0"/>
          </a:p>
          <a:p>
            <a:r>
              <a:rPr lang="en-PH" dirty="0"/>
              <a:t> </a:t>
            </a:r>
          </a:p>
          <a:p>
            <a:pPr lvl="0"/>
            <a:endParaRPr lang="en-PH" dirty="0" smtClean="0"/>
          </a:p>
          <a:p>
            <a:pPr lvl="0"/>
            <a:endParaRPr lang="en-PH" dirty="0"/>
          </a:p>
          <a:p>
            <a:pPr lvl="0"/>
            <a:endParaRPr lang="en-PH" dirty="0" smtClean="0"/>
          </a:p>
          <a:p>
            <a:pPr lvl="0"/>
            <a:endParaRPr lang="en-PH" dirty="0"/>
          </a:p>
          <a:p>
            <a:pPr lvl="0"/>
            <a:endParaRPr lang="en-PH" dirty="0"/>
          </a:p>
        </p:txBody>
      </p:sp>
    </p:spTree>
    <p:extLst>
      <p:ext uri="{BB962C8B-B14F-4D97-AF65-F5344CB8AC3E}">
        <p14:creationId xmlns:p14="http://schemas.microsoft.com/office/powerpoint/2010/main" val="1075053240"/>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2624" y="318559"/>
            <a:ext cx="7858125" cy="7663637"/>
          </a:xfrm>
          <a:prstGeom prst="rect">
            <a:avLst/>
          </a:prstGeom>
        </p:spPr>
        <p:txBody>
          <a:bodyPr wrap="square">
            <a:spAutoFit/>
          </a:bodyPr>
          <a:lstStyle/>
          <a:p>
            <a:pPr algn="ctr"/>
            <a:r>
              <a:rPr lang="en-US" sz="3600" b="1" dirty="0">
                <a:latin typeface="+mj-lt"/>
              </a:rPr>
              <a:t>TRAININGS/SEMINARS Conducted </a:t>
            </a:r>
            <a:r>
              <a:rPr lang="en-US" sz="3600" b="1" dirty="0" smtClean="0">
                <a:latin typeface="+mj-lt"/>
              </a:rPr>
              <a:t/>
            </a:r>
            <a:br>
              <a:rPr lang="en-US" sz="3600" b="1" dirty="0" smtClean="0">
                <a:latin typeface="+mj-lt"/>
              </a:rPr>
            </a:br>
            <a:r>
              <a:rPr lang="en-US" sz="3200" b="1" dirty="0" smtClean="0">
                <a:latin typeface="+mj-lt"/>
              </a:rPr>
              <a:t>CY </a:t>
            </a:r>
            <a:r>
              <a:rPr lang="en-US" sz="3200" b="1" dirty="0">
                <a:latin typeface="+mj-lt"/>
              </a:rPr>
              <a:t>2016</a:t>
            </a:r>
            <a:endParaRPr lang="en-PH" sz="3200" dirty="0">
              <a:latin typeface="+mj-lt"/>
            </a:endParaRPr>
          </a:p>
          <a:p>
            <a:r>
              <a:rPr lang="en-US" sz="1000" dirty="0"/>
              <a:t> </a:t>
            </a:r>
            <a:endParaRPr lang="en-PH" sz="1000" dirty="0"/>
          </a:p>
          <a:p>
            <a:r>
              <a:rPr lang="en-US" b="1" dirty="0"/>
              <a:t>EMPLOYEE ENGAGEMENT</a:t>
            </a:r>
            <a:endParaRPr lang="en-PH" dirty="0"/>
          </a:p>
          <a:p>
            <a:r>
              <a:rPr lang="en-US" dirty="0"/>
              <a:t> </a:t>
            </a:r>
            <a:endParaRPr lang="en-PH" dirty="0"/>
          </a:p>
          <a:p>
            <a:pPr lvl="0"/>
            <a:r>
              <a:rPr lang="en-US" dirty="0" smtClean="0"/>
              <a:t>	1.	First </a:t>
            </a:r>
            <a:r>
              <a:rPr lang="en-US" dirty="0"/>
              <a:t>Friday Mass</a:t>
            </a:r>
            <a:endParaRPr lang="en-PH" dirty="0"/>
          </a:p>
          <a:p>
            <a:pPr lvl="0"/>
            <a:r>
              <a:rPr lang="en-US" dirty="0" smtClean="0"/>
              <a:t>	2.	TPB </a:t>
            </a:r>
            <a:r>
              <a:rPr lang="en-US" dirty="0"/>
              <a:t>Lenten Reflection Activity </a:t>
            </a:r>
            <a:endParaRPr lang="en-PH" dirty="0"/>
          </a:p>
          <a:p>
            <a:pPr lvl="0"/>
            <a:r>
              <a:rPr lang="en-US" dirty="0" smtClean="0"/>
              <a:t>	3.	TPB </a:t>
            </a:r>
            <a:r>
              <a:rPr lang="en-US" dirty="0"/>
              <a:t>Emergency/ Fire Lecture and Drill</a:t>
            </a:r>
            <a:endParaRPr lang="en-PH" dirty="0"/>
          </a:p>
          <a:p>
            <a:pPr lvl="0"/>
            <a:r>
              <a:rPr lang="en-US" dirty="0" smtClean="0"/>
              <a:t>	4.	TPB </a:t>
            </a:r>
            <a:r>
              <a:rPr lang="en-US" dirty="0"/>
              <a:t>Learning Over Lunch “LOL” in January 2016</a:t>
            </a:r>
            <a:endParaRPr lang="en-PH" dirty="0"/>
          </a:p>
          <a:p>
            <a:pPr lvl="0"/>
            <a:r>
              <a:rPr lang="en-US" dirty="0" smtClean="0"/>
              <a:t>	5.	TPB </a:t>
            </a:r>
            <a:r>
              <a:rPr lang="en-US" dirty="0"/>
              <a:t>General Assembly (Once a Month, Birthday Celebrants)</a:t>
            </a:r>
            <a:endParaRPr lang="en-PH" dirty="0"/>
          </a:p>
          <a:p>
            <a:pPr lvl="0"/>
            <a:r>
              <a:rPr lang="en-US" dirty="0" smtClean="0"/>
              <a:t>	6.	Ocular </a:t>
            </a:r>
            <a:r>
              <a:rPr lang="en-US" dirty="0"/>
              <a:t>Inspection for TPB Team Enhancement 2016 (Puerto </a:t>
            </a:r>
            <a:r>
              <a:rPr lang="en-US" dirty="0" err="1"/>
              <a:t>Galera</a:t>
            </a:r>
            <a:r>
              <a:rPr lang="en-US" dirty="0"/>
              <a:t>, </a:t>
            </a:r>
            <a:r>
              <a:rPr lang="en-US" dirty="0" smtClean="0"/>
              <a:t>	</a:t>
            </a:r>
            <a:r>
              <a:rPr lang="en-US" dirty="0" smtClean="0"/>
              <a:t>Bataan</a:t>
            </a:r>
            <a:r>
              <a:rPr lang="en-US" dirty="0"/>
              <a:t>, Baler)</a:t>
            </a:r>
            <a:endParaRPr lang="en-PH" dirty="0"/>
          </a:p>
          <a:p>
            <a:pPr lvl="0"/>
            <a:r>
              <a:rPr lang="en-US" dirty="0" smtClean="0"/>
              <a:t>	7.	2016 </a:t>
            </a:r>
            <a:r>
              <a:rPr lang="en-US" dirty="0"/>
              <a:t>Team Enhancement at Baler, Aurora</a:t>
            </a:r>
            <a:endParaRPr lang="en-PH" dirty="0"/>
          </a:p>
          <a:p>
            <a:pPr lvl="0"/>
            <a:r>
              <a:rPr lang="en-US" dirty="0" smtClean="0"/>
              <a:t>	8.	TPB </a:t>
            </a:r>
            <a:r>
              <a:rPr lang="en-US" dirty="0"/>
              <a:t>Color Manila Family Fun Run</a:t>
            </a:r>
            <a:endParaRPr lang="en-PH" dirty="0"/>
          </a:p>
          <a:p>
            <a:pPr lvl="0"/>
            <a:r>
              <a:rPr lang="en-US" dirty="0" smtClean="0"/>
              <a:t>	9.	</a:t>
            </a:r>
            <a:r>
              <a:rPr lang="en-US" dirty="0" err="1" smtClean="0"/>
              <a:t>Turismo</a:t>
            </a:r>
            <a:r>
              <a:rPr lang="en-US" dirty="0" smtClean="0"/>
              <a:t> </a:t>
            </a:r>
            <a:r>
              <a:rPr lang="en-US" dirty="0" err="1"/>
              <a:t>Pamasko</a:t>
            </a:r>
            <a:r>
              <a:rPr lang="en-US" dirty="0"/>
              <a:t> </a:t>
            </a:r>
            <a:r>
              <a:rPr lang="en-US" dirty="0" err="1"/>
              <a:t>sa</a:t>
            </a:r>
            <a:r>
              <a:rPr lang="en-US" dirty="0"/>
              <a:t> </a:t>
            </a:r>
            <a:r>
              <a:rPr lang="en-US" dirty="0" err="1"/>
              <a:t>mga</a:t>
            </a:r>
            <a:r>
              <a:rPr lang="en-US" dirty="0"/>
              <a:t> Bata</a:t>
            </a:r>
            <a:endParaRPr lang="en-PH" dirty="0"/>
          </a:p>
          <a:p>
            <a:pPr lvl="0"/>
            <a:r>
              <a:rPr lang="en-US" dirty="0" smtClean="0"/>
              <a:t>	10.	TPB </a:t>
            </a:r>
            <a:r>
              <a:rPr lang="en-US" dirty="0"/>
              <a:t>Learning Over Lunch “LOL” in December 2016</a:t>
            </a:r>
            <a:endParaRPr lang="en-PH" dirty="0"/>
          </a:p>
          <a:p>
            <a:pPr lvl="0"/>
            <a:endParaRPr lang="en-PH" dirty="0"/>
          </a:p>
          <a:p>
            <a:r>
              <a:rPr lang="en-PH" dirty="0" smtClean="0"/>
              <a:t>	</a:t>
            </a:r>
            <a:endParaRPr lang="en-PH" dirty="0"/>
          </a:p>
          <a:p>
            <a:pPr indent="444500"/>
            <a:endParaRPr lang="en-PH" dirty="0"/>
          </a:p>
          <a:p>
            <a:pPr marL="444500"/>
            <a:endParaRPr lang="en-PH" dirty="0"/>
          </a:p>
          <a:p>
            <a:r>
              <a:rPr lang="en-PH" dirty="0"/>
              <a:t> </a:t>
            </a:r>
          </a:p>
          <a:p>
            <a:pPr lvl="0"/>
            <a:endParaRPr lang="en-PH" dirty="0" smtClean="0"/>
          </a:p>
          <a:p>
            <a:pPr lvl="0"/>
            <a:endParaRPr lang="en-PH" dirty="0"/>
          </a:p>
          <a:p>
            <a:pPr lvl="0"/>
            <a:endParaRPr lang="en-PH" dirty="0" smtClean="0"/>
          </a:p>
          <a:p>
            <a:pPr lvl="0"/>
            <a:endParaRPr lang="en-PH" dirty="0"/>
          </a:p>
          <a:p>
            <a:pPr lvl="0"/>
            <a:endParaRPr lang="en-PH" dirty="0"/>
          </a:p>
        </p:txBody>
      </p:sp>
    </p:spTree>
    <p:extLst>
      <p:ext uri="{BB962C8B-B14F-4D97-AF65-F5344CB8AC3E}">
        <p14:creationId xmlns:p14="http://schemas.microsoft.com/office/powerpoint/2010/main" val="6880128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28600"/>
            <a:ext cx="5657850" cy="704623"/>
          </a:xfrm>
        </p:spPr>
        <p:txBody>
          <a:bodyPr>
            <a:normAutofit fontScale="90000"/>
          </a:bodyPr>
          <a:lstStyle/>
          <a:p>
            <a:r>
              <a:rPr lang="en-PH" dirty="0" smtClean="0">
                <a:solidFill>
                  <a:srgbClr val="000000"/>
                </a:solidFill>
              </a:rPr>
              <a:t>ISSUES AND CONCERNS</a:t>
            </a:r>
            <a:r>
              <a:rPr lang="en-PH" dirty="0" smtClean="0"/>
              <a:t>:</a:t>
            </a:r>
            <a:endParaRPr lang="en-PH" dirty="0"/>
          </a:p>
        </p:txBody>
      </p:sp>
      <p:sp>
        <p:nvSpPr>
          <p:cNvPr id="3" name="Content Placeholder 2"/>
          <p:cNvSpPr>
            <a:spLocks noGrp="1"/>
          </p:cNvSpPr>
          <p:nvPr>
            <p:ph idx="1"/>
          </p:nvPr>
        </p:nvSpPr>
        <p:spPr>
          <a:xfrm>
            <a:off x="381000" y="1066800"/>
            <a:ext cx="8305800" cy="5029200"/>
          </a:xfrm>
        </p:spPr>
        <p:txBody>
          <a:bodyPr>
            <a:normAutofit fontScale="85000" lnSpcReduction="20000"/>
          </a:bodyPr>
          <a:lstStyle/>
          <a:p>
            <a:r>
              <a:rPr lang="en-PH" dirty="0" smtClean="0"/>
              <a:t>1. STRATEGIC PERFORMANCE MANAGEMENT SYSTEM (SPMS)</a:t>
            </a:r>
          </a:p>
          <a:p>
            <a:r>
              <a:rPr lang="en-PH" dirty="0" smtClean="0"/>
              <a:t>   BACKGROUND: In compliance with CSC MC # 6 s. 2012 and to align TPB’s mission, vision  and strategic priorities with individual personnel performance, the Corporation needs to adopt  a SPMS. SPMS is a mechanism that links employee performance with organizational performance. It ensures that the employee achieves the objectives  set by the organization and the organization on the other hand, achieves the objectives that it has set as its strategic plan.</a:t>
            </a:r>
          </a:p>
          <a:p>
            <a:r>
              <a:rPr lang="en-PH" dirty="0" smtClean="0"/>
              <a:t>STATUS : On process of </a:t>
            </a:r>
            <a:r>
              <a:rPr lang="en-PH" dirty="0" smtClean="0"/>
              <a:t>obtaining  </a:t>
            </a:r>
            <a:r>
              <a:rPr lang="en-PH" dirty="0" smtClean="0"/>
              <a:t>for an external service </a:t>
            </a:r>
            <a:r>
              <a:rPr lang="en-PH" dirty="0" smtClean="0"/>
              <a:t>provider (highly technical consulting services)</a:t>
            </a:r>
            <a:endParaRPr lang="en-PH" dirty="0" smtClean="0"/>
          </a:p>
          <a:p>
            <a:r>
              <a:rPr lang="en-PH" dirty="0" smtClean="0"/>
              <a:t>RECOMMENDATION : Hire </a:t>
            </a:r>
            <a:r>
              <a:rPr lang="en-PH" dirty="0" smtClean="0"/>
              <a:t>highly technical consultant to establish the SPMS</a:t>
            </a:r>
            <a:endParaRPr lang="en-PH" dirty="0" smtClean="0"/>
          </a:p>
          <a:p>
            <a:endParaRPr lang="en-PH" dirty="0"/>
          </a:p>
          <a:p>
            <a:endParaRPr lang="en-PH" dirty="0"/>
          </a:p>
        </p:txBody>
      </p:sp>
    </p:spTree>
    <p:extLst>
      <p:ext uri="{BB962C8B-B14F-4D97-AF65-F5344CB8AC3E}">
        <p14:creationId xmlns:p14="http://schemas.microsoft.com/office/powerpoint/2010/main" val="4114870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28600"/>
            <a:ext cx="5657850" cy="704623"/>
          </a:xfrm>
        </p:spPr>
        <p:txBody>
          <a:bodyPr>
            <a:normAutofit fontScale="90000"/>
          </a:bodyPr>
          <a:lstStyle/>
          <a:p>
            <a:r>
              <a:rPr lang="en-PH" dirty="0" smtClean="0">
                <a:solidFill>
                  <a:srgbClr val="000000"/>
                </a:solidFill>
              </a:rPr>
              <a:t>ISSUES AND CONCERNS</a:t>
            </a:r>
            <a:r>
              <a:rPr lang="en-PH" dirty="0" smtClean="0"/>
              <a:t>:</a:t>
            </a:r>
            <a:endParaRPr lang="en-PH" dirty="0"/>
          </a:p>
        </p:txBody>
      </p:sp>
      <p:sp>
        <p:nvSpPr>
          <p:cNvPr id="3" name="Content Placeholder 2"/>
          <p:cNvSpPr>
            <a:spLocks noGrp="1"/>
          </p:cNvSpPr>
          <p:nvPr>
            <p:ph idx="1"/>
          </p:nvPr>
        </p:nvSpPr>
        <p:spPr>
          <a:xfrm>
            <a:off x="0" y="990600"/>
            <a:ext cx="9144000" cy="5029200"/>
          </a:xfrm>
        </p:spPr>
        <p:txBody>
          <a:bodyPr>
            <a:normAutofit/>
          </a:bodyPr>
          <a:lstStyle/>
          <a:p>
            <a:r>
              <a:rPr lang="en-PH" dirty="0" smtClean="0"/>
              <a:t>2. COMPENSATION POSITION AND CLASSIFICATION SYSTEM (CPCS)</a:t>
            </a:r>
          </a:p>
          <a:p>
            <a:r>
              <a:rPr lang="en-PH" dirty="0" smtClean="0"/>
              <a:t>BACKGROUND : Per </a:t>
            </a:r>
            <a:r>
              <a:rPr lang="en-PH" dirty="0" smtClean="0"/>
              <a:t>GCG, </a:t>
            </a:r>
            <a:r>
              <a:rPr lang="en-PH" dirty="0" smtClean="0"/>
              <a:t>TPB’s category is a losing corporation.</a:t>
            </a:r>
          </a:p>
          <a:p>
            <a:r>
              <a:rPr lang="en-PH" dirty="0" smtClean="0"/>
              <a:t>STATUS : Employees compensation – status quo</a:t>
            </a:r>
          </a:p>
          <a:p>
            <a:r>
              <a:rPr lang="en-PH" dirty="0" smtClean="0"/>
              <a:t>RECOMMENDATION : Request for reconsideration from CGC</a:t>
            </a:r>
          </a:p>
          <a:p>
            <a:endParaRPr lang="en-PH" dirty="0"/>
          </a:p>
          <a:p>
            <a:endParaRPr lang="en-PH" dirty="0"/>
          </a:p>
          <a:p>
            <a:endParaRPr lang="en-PH" dirty="0"/>
          </a:p>
        </p:txBody>
      </p:sp>
    </p:spTree>
    <p:extLst>
      <p:ext uri="{BB962C8B-B14F-4D97-AF65-F5344CB8AC3E}">
        <p14:creationId xmlns:p14="http://schemas.microsoft.com/office/powerpoint/2010/main" val="15573965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1371600"/>
            <a:ext cx="8610600" cy="3785652"/>
          </a:xfrm>
          <a:prstGeom prst="rect">
            <a:avLst/>
          </a:prstGeom>
        </p:spPr>
        <p:txBody>
          <a:bodyPr wrap="square">
            <a:spAutoFit/>
          </a:bodyPr>
          <a:lstStyle/>
          <a:p>
            <a:r>
              <a:rPr lang="en-PH" sz="2400" dirty="0"/>
              <a:t>3. DISAPPROVED APPOINTMENT</a:t>
            </a:r>
          </a:p>
          <a:p>
            <a:r>
              <a:rPr lang="en-PH" sz="2400" dirty="0"/>
              <a:t>BACKGROUND : 12 Appointments have been disapproved by the CSC Field Office last February 24, 2015.  TPB made an appeal to CSC- NCR on April 1, 2015 and the same  was disapproved last Nov. 21, 2016. TPB filed a second  appeal to CSC  Central Office last December 6, 2016</a:t>
            </a:r>
            <a:r>
              <a:rPr lang="en-PH" sz="2400" dirty="0" smtClean="0"/>
              <a:t>.</a:t>
            </a:r>
          </a:p>
          <a:p>
            <a:r>
              <a:rPr lang="en-PH" sz="2400" dirty="0"/>
              <a:t>STATUS : Awaiting approval from CSC – Central Office.</a:t>
            </a:r>
          </a:p>
          <a:p>
            <a:r>
              <a:rPr lang="en-PH" sz="2400" dirty="0"/>
              <a:t>RECOMMENDATION : Continued assistance to employees</a:t>
            </a:r>
          </a:p>
          <a:p>
            <a:endParaRPr lang="en-PH" sz="2400" dirty="0"/>
          </a:p>
        </p:txBody>
      </p:sp>
      <p:sp>
        <p:nvSpPr>
          <p:cNvPr id="5" name="Title 1"/>
          <p:cNvSpPr>
            <a:spLocks noGrp="1"/>
          </p:cNvSpPr>
          <p:nvPr>
            <p:ph type="title"/>
          </p:nvPr>
        </p:nvSpPr>
        <p:spPr>
          <a:xfrm>
            <a:off x="1752600" y="381000"/>
            <a:ext cx="5657850" cy="704623"/>
          </a:xfrm>
        </p:spPr>
        <p:txBody>
          <a:bodyPr>
            <a:normAutofit fontScale="90000"/>
          </a:bodyPr>
          <a:lstStyle/>
          <a:p>
            <a:r>
              <a:rPr lang="en-PH" dirty="0" smtClean="0">
                <a:solidFill>
                  <a:srgbClr val="000000"/>
                </a:solidFill>
              </a:rPr>
              <a:t>ISSUES AND CONCERNS</a:t>
            </a:r>
            <a:r>
              <a:rPr lang="en-PH" dirty="0" smtClean="0"/>
              <a:t>:</a:t>
            </a:r>
            <a:endParaRPr lang="en-PH" dirty="0"/>
          </a:p>
        </p:txBody>
      </p:sp>
    </p:spTree>
    <p:extLst>
      <p:ext uri="{BB962C8B-B14F-4D97-AF65-F5344CB8AC3E}">
        <p14:creationId xmlns:p14="http://schemas.microsoft.com/office/powerpoint/2010/main" val="31982701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381000"/>
            <a:ext cx="5657850" cy="704623"/>
          </a:xfrm>
        </p:spPr>
        <p:txBody>
          <a:bodyPr>
            <a:normAutofit fontScale="90000"/>
          </a:bodyPr>
          <a:lstStyle/>
          <a:p>
            <a:r>
              <a:rPr lang="en-PH" dirty="0" smtClean="0">
                <a:solidFill>
                  <a:srgbClr val="000000"/>
                </a:solidFill>
              </a:rPr>
              <a:t>ISSUES AND CONCERNS</a:t>
            </a:r>
            <a:r>
              <a:rPr lang="en-PH" dirty="0" smtClean="0"/>
              <a:t>:</a:t>
            </a:r>
            <a:endParaRPr lang="en-PH" dirty="0"/>
          </a:p>
        </p:txBody>
      </p:sp>
      <p:sp>
        <p:nvSpPr>
          <p:cNvPr id="3" name="Content Placeholder 2"/>
          <p:cNvSpPr>
            <a:spLocks noGrp="1"/>
          </p:cNvSpPr>
          <p:nvPr>
            <p:ph idx="1"/>
          </p:nvPr>
        </p:nvSpPr>
        <p:spPr>
          <a:xfrm>
            <a:off x="152400" y="1143000"/>
            <a:ext cx="8763000" cy="4876800"/>
          </a:xfrm>
        </p:spPr>
        <p:txBody>
          <a:bodyPr>
            <a:normAutofit lnSpcReduction="10000"/>
          </a:bodyPr>
          <a:lstStyle/>
          <a:p>
            <a:pPr marL="109728" indent="0">
              <a:buNone/>
            </a:pPr>
            <a:endParaRPr lang="en-PH" dirty="0"/>
          </a:p>
          <a:p>
            <a:r>
              <a:rPr lang="en-PH" dirty="0" smtClean="0"/>
              <a:t>4. PHRDD ROAD MAP</a:t>
            </a:r>
          </a:p>
          <a:p>
            <a:r>
              <a:rPr lang="en-PH" dirty="0" smtClean="0"/>
              <a:t>BACKGROUND : Organizational development initiatives that will strengthen its organization and human resource capabilities to become more competent and competitive tourism ambassadors and advocates of the country.</a:t>
            </a:r>
          </a:p>
          <a:p>
            <a:r>
              <a:rPr lang="en-PH" dirty="0" smtClean="0"/>
              <a:t>STATUS : On process on negotiating  for an external service provider to handle the project. </a:t>
            </a:r>
          </a:p>
          <a:p>
            <a:r>
              <a:rPr lang="en-PH" dirty="0" smtClean="0"/>
              <a:t>RECOMMENDATION : Hiring of consultant to handle the essential requirements and trainings that will capacitate the employees.        </a:t>
            </a:r>
            <a:endParaRPr lang="en-PH" dirty="0"/>
          </a:p>
          <a:p>
            <a:endParaRPr lang="en-PH" dirty="0"/>
          </a:p>
        </p:txBody>
      </p:sp>
    </p:spTree>
    <p:extLst>
      <p:ext uri="{BB962C8B-B14F-4D97-AF65-F5344CB8AC3E}">
        <p14:creationId xmlns:p14="http://schemas.microsoft.com/office/powerpoint/2010/main" val="40990591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2624" y="318559"/>
            <a:ext cx="7858125" cy="6709530"/>
          </a:xfrm>
          <a:prstGeom prst="rect">
            <a:avLst/>
          </a:prstGeom>
        </p:spPr>
        <p:txBody>
          <a:bodyPr wrap="square">
            <a:spAutoFit/>
          </a:bodyPr>
          <a:lstStyle/>
          <a:p>
            <a:endParaRPr lang="en-US" sz="1000" dirty="0" smtClean="0"/>
          </a:p>
          <a:p>
            <a:endParaRPr lang="en-US" sz="1000" dirty="0"/>
          </a:p>
          <a:p>
            <a:endParaRPr lang="en-US" sz="1000" dirty="0" smtClean="0"/>
          </a:p>
          <a:p>
            <a:endParaRPr lang="en-US" sz="1000" dirty="0"/>
          </a:p>
          <a:p>
            <a:endParaRPr lang="en-US" sz="1000" dirty="0" smtClean="0"/>
          </a:p>
          <a:p>
            <a:endParaRPr lang="en-US" sz="1000" dirty="0"/>
          </a:p>
          <a:p>
            <a:endParaRPr lang="en-US" sz="1000" dirty="0" smtClean="0"/>
          </a:p>
          <a:p>
            <a:pPr algn="ctr"/>
            <a:r>
              <a:rPr lang="en-PH" sz="5400" dirty="0"/>
              <a:t>PROCUREMENT AND GENERAL SERVICES DIVISION (PGSD)</a:t>
            </a:r>
            <a:r>
              <a:rPr lang="en-US" sz="5400" dirty="0"/>
              <a:t> </a:t>
            </a:r>
            <a:endParaRPr lang="en-PH" sz="5400" dirty="0"/>
          </a:p>
          <a:p>
            <a:r>
              <a:rPr lang="en-US" dirty="0"/>
              <a:t> </a:t>
            </a:r>
            <a:endParaRPr lang="en-PH" dirty="0"/>
          </a:p>
          <a:p>
            <a:pPr lvl="0"/>
            <a:r>
              <a:rPr lang="en-US" dirty="0" smtClean="0"/>
              <a:t>	</a:t>
            </a:r>
            <a:endParaRPr lang="en-PH" dirty="0"/>
          </a:p>
          <a:p>
            <a:r>
              <a:rPr lang="en-PH" dirty="0" smtClean="0"/>
              <a:t>	</a:t>
            </a:r>
            <a:endParaRPr lang="en-PH" dirty="0"/>
          </a:p>
          <a:p>
            <a:pPr indent="444500"/>
            <a:endParaRPr lang="en-PH" dirty="0"/>
          </a:p>
          <a:p>
            <a:pPr marL="444500"/>
            <a:endParaRPr lang="en-PH" dirty="0"/>
          </a:p>
          <a:p>
            <a:r>
              <a:rPr lang="en-PH" dirty="0"/>
              <a:t> </a:t>
            </a:r>
          </a:p>
          <a:p>
            <a:pPr lvl="0"/>
            <a:endParaRPr lang="en-PH" dirty="0" smtClean="0"/>
          </a:p>
          <a:p>
            <a:pPr lvl="0"/>
            <a:endParaRPr lang="en-PH" dirty="0"/>
          </a:p>
          <a:p>
            <a:pPr lvl="0"/>
            <a:endParaRPr lang="en-PH" dirty="0" smtClean="0"/>
          </a:p>
          <a:p>
            <a:pPr lvl="0"/>
            <a:endParaRPr lang="en-PH" dirty="0"/>
          </a:p>
          <a:p>
            <a:pPr lvl="0"/>
            <a:endParaRPr lang="en-PH" dirty="0"/>
          </a:p>
        </p:txBody>
      </p:sp>
    </p:spTree>
    <p:extLst>
      <p:ext uri="{BB962C8B-B14F-4D97-AF65-F5344CB8AC3E}">
        <p14:creationId xmlns:p14="http://schemas.microsoft.com/office/powerpoint/2010/main" val="2867673851"/>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28650" y="417677"/>
            <a:ext cx="7886700" cy="3849523"/>
          </a:xfrm>
          <a:prstGeom prst="rect">
            <a:avLst/>
          </a:prstGeom>
        </p:spPr>
        <p:txBody>
          <a:bodyPr>
            <a:normAutofit fontScale="97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r>
              <a:rPr lang="en-PH" dirty="0" smtClean="0"/>
              <a:t/>
            </a:r>
            <a:br>
              <a:rPr lang="en-PH" dirty="0" smtClean="0"/>
            </a:br>
            <a:r>
              <a:rPr lang="en-PH" dirty="0" smtClean="0"/>
              <a:t/>
            </a:r>
            <a:br>
              <a:rPr lang="en-PH" dirty="0" smtClean="0"/>
            </a:br>
            <a:r>
              <a:rPr lang="en-PH" dirty="0" smtClean="0"/>
              <a:t/>
            </a:r>
            <a:br>
              <a:rPr lang="en-PH" dirty="0" smtClean="0"/>
            </a:br>
            <a:r>
              <a:rPr lang="en-PH" sz="6200" dirty="0" smtClean="0">
                <a:solidFill>
                  <a:srgbClr val="000000"/>
                </a:solidFill>
              </a:rPr>
              <a:t>PROCUREMENT UNIT</a:t>
            </a:r>
            <a:endParaRPr lang="en-PH" sz="6200" dirty="0">
              <a:solidFill>
                <a:srgbClr val="000000"/>
              </a:solidFill>
            </a:endParaRPr>
          </a:p>
        </p:txBody>
      </p:sp>
    </p:spTree>
    <p:extLst>
      <p:ext uri="{BB962C8B-B14F-4D97-AF65-F5344CB8AC3E}">
        <p14:creationId xmlns:p14="http://schemas.microsoft.com/office/powerpoint/2010/main" val="19057048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3061"/>
            <a:ext cx="7886700" cy="1325563"/>
          </a:xfrm>
        </p:spPr>
        <p:txBody>
          <a:bodyPr/>
          <a:lstStyle/>
          <a:p>
            <a:r>
              <a:rPr lang="en-PH" b="1" dirty="0" smtClean="0">
                <a:solidFill>
                  <a:srgbClr val="000000"/>
                </a:solidFill>
              </a:rPr>
              <a:t>MANPOWER COMPLEMENT</a:t>
            </a:r>
            <a:endParaRPr lang="en-PH" b="1" dirty="0">
              <a:solidFill>
                <a:srgbClr val="0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7913148"/>
              </p:ext>
            </p:extLst>
          </p:nvPr>
        </p:nvGraphicFramePr>
        <p:xfrm>
          <a:off x="32647" y="1066800"/>
          <a:ext cx="8991604" cy="5029199"/>
        </p:xfrm>
        <a:graphic>
          <a:graphicData uri="http://schemas.openxmlformats.org/drawingml/2006/table">
            <a:tbl>
              <a:tblPr firstRow="1" bandRow="1">
                <a:tableStyleId>{5C22544A-7EE6-4342-B048-85BDC9FD1C3A}</a:tableStyleId>
              </a:tblPr>
              <a:tblGrid>
                <a:gridCol w="2405753">
                  <a:extLst>
                    <a:ext uri="{9D8B030D-6E8A-4147-A177-3AD203B41FA5}">
                      <a16:colId xmlns:a16="http://schemas.microsoft.com/office/drawing/2014/main" xmlns="" val="58596691"/>
                    </a:ext>
                  </a:extLst>
                </a:gridCol>
                <a:gridCol w="2090049">
                  <a:extLst>
                    <a:ext uri="{9D8B030D-6E8A-4147-A177-3AD203B41FA5}">
                      <a16:colId xmlns:a16="http://schemas.microsoft.com/office/drawing/2014/main" xmlns="" val="2871218017"/>
                    </a:ext>
                  </a:extLst>
                </a:gridCol>
                <a:gridCol w="2247901">
                  <a:extLst>
                    <a:ext uri="{9D8B030D-6E8A-4147-A177-3AD203B41FA5}">
                      <a16:colId xmlns:a16="http://schemas.microsoft.com/office/drawing/2014/main" xmlns="" val="4231792861"/>
                    </a:ext>
                  </a:extLst>
                </a:gridCol>
                <a:gridCol w="2247901">
                  <a:extLst>
                    <a:ext uri="{9D8B030D-6E8A-4147-A177-3AD203B41FA5}">
                      <a16:colId xmlns:a16="http://schemas.microsoft.com/office/drawing/2014/main" xmlns="" val="3877838810"/>
                    </a:ext>
                  </a:extLst>
                </a:gridCol>
              </a:tblGrid>
              <a:tr h="9199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PH" sz="1800" dirty="0" smtClean="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800" dirty="0" smtClean="0"/>
                        <a:t>NO. OF REGULAR</a:t>
                      </a:r>
                      <a:r>
                        <a:rPr lang="en-PH" sz="1800" baseline="0" dirty="0" smtClean="0"/>
                        <a:t> EMPLOYEES</a:t>
                      </a:r>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800" dirty="0" smtClean="0"/>
                        <a:t>NO. OF JOB ORDER</a:t>
                      </a:r>
                      <a:r>
                        <a:rPr lang="en-PH" sz="1800" baseline="0" dirty="0" smtClean="0"/>
                        <a:t> EMPLOYEES</a:t>
                      </a:r>
                      <a:endParaRPr lang="en-PH" sz="1800" dirty="0" smtClean="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800" dirty="0" smtClean="0"/>
                        <a:t>TOTAL NO. OF EMPLOYEES</a:t>
                      </a:r>
                    </a:p>
                  </a:txBody>
                  <a:tcPr marL="68580" marR="68580"/>
                </a:tc>
                <a:extLst>
                  <a:ext uri="{0D108BD9-81ED-4DB2-BD59-A6C34878D82A}">
                    <a16:rowId xmlns:a16="http://schemas.microsoft.com/office/drawing/2014/main" xmlns="" val="3375530063"/>
                  </a:ext>
                </a:extLst>
              </a:tr>
              <a:tr h="1809285">
                <a:tc>
                  <a:txBody>
                    <a:bodyPr/>
                    <a:lstStyle/>
                    <a:p>
                      <a:endParaRPr lang="en-PH" sz="2800" dirty="0" smtClean="0"/>
                    </a:p>
                    <a:p>
                      <a:r>
                        <a:rPr lang="en-PH" sz="2800" dirty="0" smtClean="0"/>
                        <a:t>Procurement Unit </a:t>
                      </a:r>
                    </a:p>
                    <a:p>
                      <a:endParaRPr lang="en-PH" sz="2800" dirty="0"/>
                    </a:p>
                  </a:txBody>
                  <a:tcPr marL="68580" marR="68580"/>
                </a:tc>
                <a:tc>
                  <a:txBody>
                    <a:bodyPr/>
                    <a:lstStyle/>
                    <a:p>
                      <a:pPr algn="ctr"/>
                      <a:endParaRPr lang="en-PH" sz="2800" dirty="0" smtClean="0"/>
                    </a:p>
                    <a:p>
                      <a:pPr algn="ctr"/>
                      <a:r>
                        <a:rPr lang="en-PH" sz="2800" dirty="0" smtClean="0"/>
                        <a:t>3</a:t>
                      </a:r>
                      <a:endParaRPr lang="en-PH" sz="2800" dirty="0"/>
                    </a:p>
                  </a:txBody>
                  <a:tcPr marL="68580" marR="68580"/>
                </a:tc>
                <a:tc>
                  <a:txBody>
                    <a:bodyPr/>
                    <a:lstStyle/>
                    <a:p>
                      <a:pPr algn="ctr"/>
                      <a:endParaRPr lang="en-PH" sz="2800" dirty="0" smtClean="0"/>
                    </a:p>
                    <a:p>
                      <a:pPr algn="ctr"/>
                      <a:r>
                        <a:rPr lang="en-PH" sz="2800" dirty="0" smtClean="0"/>
                        <a:t>3</a:t>
                      </a:r>
                      <a:endParaRPr lang="en-PH" sz="2800" dirty="0"/>
                    </a:p>
                  </a:txBody>
                  <a:tcPr marL="68580" marR="68580"/>
                </a:tc>
                <a:tc>
                  <a:txBody>
                    <a:bodyPr/>
                    <a:lstStyle/>
                    <a:p>
                      <a:pPr algn="ctr"/>
                      <a:endParaRPr lang="en-PH" sz="2800" dirty="0" smtClean="0"/>
                    </a:p>
                    <a:p>
                      <a:pPr algn="ctr"/>
                      <a:r>
                        <a:rPr lang="en-PH" sz="2800" dirty="0" smtClean="0"/>
                        <a:t>6</a:t>
                      </a:r>
                      <a:endParaRPr lang="en-PH" sz="2800" dirty="0"/>
                    </a:p>
                  </a:txBody>
                  <a:tcPr marL="68580" marR="68580"/>
                </a:tc>
                <a:extLst>
                  <a:ext uri="{0D108BD9-81ED-4DB2-BD59-A6C34878D82A}">
                    <a16:rowId xmlns:a16="http://schemas.microsoft.com/office/drawing/2014/main" xmlns="" val="2183273361"/>
                  </a:ext>
                </a:extLst>
              </a:tr>
              <a:tr h="2299939">
                <a:tc gridSpan="4">
                  <a:txBody>
                    <a:bodyPr/>
                    <a:lstStyle/>
                    <a:p>
                      <a:r>
                        <a:rPr lang="en-PH" sz="3200" i="1" dirty="0" smtClean="0"/>
                        <a:t>*</a:t>
                      </a:r>
                      <a:r>
                        <a:rPr lang="en-PH" sz="2800" i="1" dirty="0" smtClean="0"/>
                        <a:t>Pursuant to</a:t>
                      </a:r>
                      <a:r>
                        <a:rPr lang="en-PH" sz="2800" i="1" baseline="0" dirty="0" smtClean="0"/>
                        <a:t> Office Order No. 2016-012C dated 19 February 2016, the Procurement Unit was designated by the Head of Agency (HOPE) as Bids and Awards Committee (BAC) Secretariat  </a:t>
                      </a:r>
                      <a:endParaRPr lang="en-PH" sz="2800" i="1" dirty="0"/>
                    </a:p>
                  </a:txBody>
                  <a:tcPr marL="68580" marR="68580"/>
                </a:tc>
                <a:tc hMerge="1">
                  <a:txBody>
                    <a:bodyPr/>
                    <a:lstStyle/>
                    <a:p>
                      <a:endParaRPr lang="en-PH" dirty="0"/>
                    </a:p>
                  </a:txBody>
                  <a:tcPr/>
                </a:tc>
                <a:tc hMerge="1">
                  <a:txBody>
                    <a:bodyPr/>
                    <a:lstStyle/>
                    <a:p>
                      <a:endParaRPr lang="en-PH" dirty="0"/>
                    </a:p>
                  </a:txBody>
                  <a:tcPr/>
                </a:tc>
                <a:tc hMerge="1">
                  <a:txBody>
                    <a:bodyPr/>
                    <a:lstStyle/>
                    <a:p>
                      <a:endParaRPr lang="en-PH" dirty="0"/>
                    </a:p>
                  </a:txBody>
                  <a:tcPr/>
                </a:tc>
                <a:extLst>
                  <a:ext uri="{0D108BD9-81ED-4DB2-BD59-A6C34878D82A}">
                    <a16:rowId xmlns:a16="http://schemas.microsoft.com/office/drawing/2014/main" xmlns="" val="3244532376"/>
                  </a:ext>
                </a:extLst>
              </a:tr>
            </a:tbl>
          </a:graphicData>
        </a:graphic>
      </p:graphicFrame>
    </p:spTree>
    <p:extLst>
      <p:ext uri="{BB962C8B-B14F-4D97-AF65-F5344CB8AC3E}">
        <p14:creationId xmlns:p14="http://schemas.microsoft.com/office/powerpoint/2010/main" val="39332886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80" y="152400"/>
            <a:ext cx="8890119" cy="1143000"/>
          </a:xfrm>
        </p:spPr>
        <p:txBody>
          <a:bodyPr>
            <a:normAutofit fontScale="90000"/>
          </a:bodyPr>
          <a:lstStyle/>
          <a:p>
            <a:pPr algn="ctr"/>
            <a:r>
              <a:rPr lang="en-PH" sz="3200" b="1" dirty="0" smtClean="0">
                <a:solidFill>
                  <a:srgbClr val="000000"/>
                </a:solidFill>
              </a:rPr>
              <a:t>PROCUREMENT ACTIVITIES under R.A. 9184  and it’s 2016 Revised Implementing Rules and Regulations</a:t>
            </a:r>
            <a:endParaRPr lang="en-PH" sz="3200" b="1" dirty="0">
              <a:solidFill>
                <a:srgbClr val="00000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83924827"/>
              </p:ext>
            </p:extLst>
          </p:nvPr>
        </p:nvGraphicFramePr>
        <p:xfrm>
          <a:off x="68654" y="1574747"/>
          <a:ext cx="9075345" cy="5283253"/>
        </p:xfrm>
        <a:graphic>
          <a:graphicData uri="http://schemas.openxmlformats.org/drawingml/2006/table">
            <a:tbl>
              <a:tblPr firstRow="1" bandRow="1">
                <a:tableStyleId>{5C22544A-7EE6-4342-B048-85BDC9FD1C3A}</a:tableStyleId>
              </a:tblPr>
              <a:tblGrid>
                <a:gridCol w="1716650">
                  <a:extLst>
                    <a:ext uri="{9D8B030D-6E8A-4147-A177-3AD203B41FA5}">
                      <a16:colId xmlns:a16="http://schemas.microsoft.com/office/drawing/2014/main" xmlns="" val="999957743"/>
                    </a:ext>
                  </a:extLst>
                </a:gridCol>
                <a:gridCol w="7358695">
                  <a:extLst>
                    <a:ext uri="{9D8B030D-6E8A-4147-A177-3AD203B41FA5}">
                      <a16:colId xmlns:a16="http://schemas.microsoft.com/office/drawing/2014/main" xmlns="" val="2258395663"/>
                    </a:ext>
                  </a:extLst>
                </a:gridCol>
              </a:tblGrid>
              <a:tr h="569705">
                <a:tc>
                  <a:txBody>
                    <a:bodyPr/>
                    <a:lstStyle/>
                    <a:p>
                      <a:pPr algn="ctr"/>
                      <a:r>
                        <a:rPr lang="en-PH" dirty="0" smtClean="0"/>
                        <a:t>Procurement</a:t>
                      </a:r>
                      <a:r>
                        <a:rPr lang="en-PH" baseline="0" dirty="0" smtClean="0"/>
                        <a:t> Activities</a:t>
                      </a:r>
                      <a:endParaRPr lang="en-PH" dirty="0"/>
                    </a:p>
                  </a:txBody>
                  <a:tcPr marL="68580" marR="68580"/>
                </a:tc>
                <a:tc>
                  <a:txBody>
                    <a:bodyPr/>
                    <a:lstStyle/>
                    <a:p>
                      <a:pPr algn="ctr"/>
                      <a:r>
                        <a:rPr lang="en-PH" dirty="0" smtClean="0"/>
                        <a:t>Definition</a:t>
                      </a:r>
                      <a:endParaRPr lang="en-PH" dirty="0"/>
                    </a:p>
                  </a:txBody>
                  <a:tcPr marL="68580" marR="68580"/>
                </a:tc>
                <a:extLst>
                  <a:ext uri="{0D108BD9-81ED-4DB2-BD59-A6C34878D82A}">
                    <a16:rowId xmlns:a16="http://schemas.microsoft.com/office/drawing/2014/main" xmlns="" val="472453827"/>
                  </a:ext>
                </a:extLst>
              </a:tr>
              <a:tr h="1220796">
                <a:tc>
                  <a:txBody>
                    <a:bodyPr/>
                    <a:lstStyle/>
                    <a:p>
                      <a:r>
                        <a:rPr lang="en-PH" sz="1400" dirty="0" smtClean="0"/>
                        <a:t>Goods</a:t>
                      </a:r>
                      <a:endParaRPr lang="en-PH" sz="1400" dirty="0"/>
                    </a:p>
                  </a:txBody>
                  <a:tcPr marL="68580" marR="68580"/>
                </a:tc>
                <a:tc>
                  <a:txBody>
                    <a:bodyPr/>
                    <a:lstStyle/>
                    <a:p>
                      <a:pPr algn="just"/>
                      <a:r>
                        <a:rPr lang="en-PH" sz="1400" dirty="0" smtClean="0"/>
                        <a:t>Refer to all items, supplies, materials and general support services, except Consulting Services and infrastructure projects, which may be needed in the transaction of public businesses or in the pursuit of any government undertaking, project or activity, as well as procurement of materials and supplies provided by the Procuring Entity for such services</a:t>
                      </a:r>
                      <a:endParaRPr lang="en-PH" sz="1400" dirty="0"/>
                    </a:p>
                  </a:txBody>
                  <a:tcPr marL="68580" marR="68580"/>
                </a:tc>
                <a:extLst>
                  <a:ext uri="{0D108BD9-81ED-4DB2-BD59-A6C34878D82A}">
                    <a16:rowId xmlns:a16="http://schemas.microsoft.com/office/drawing/2014/main" xmlns="" val="388570736"/>
                  </a:ext>
                </a:extLst>
              </a:tr>
              <a:tr h="1980402">
                <a:tc>
                  <a:txBody>
                    <a:bodyPr/>
                    <a:lstStyle/>
                    <a:p>
                      <a:r>
                        <a:rPr lang="en-PH" sz="1400" dirty="0" smtClean="0"/>
                        <a:t>Infrastructure</a:t>
                      </a:r>
                      <a:endParaRPr lang="en-PH" sz="1400" dirty="0"/>
                    </a:p>
                  </a:txBody>
                  <a:tcPr marL="68580" marR="68580"/>
                </a:tc>
                <a:tc>
                  <a:txBody>
                    <a:bodyPr/>
                    <a:lstStyle/>
                    <a:p>
                      <a:pPr algn="just"/>
                      <a:r>
                        <a:rPr lang="en-PH" sz="1400" dirty="0" smtClean="0"/>
                        <a:t>Include the construction, improvement, rehabilitation, demolition, repair, restoration or maintenance of roads and bridges, railways, airports, seaports, communication facilities, civil works components of information technology projects, irrigation, flood control and drainage, water supply, sanitation, sewerage and solid waste management systems, shore protection, energy/power and electrification facilities, national buildings, school buildings, hospital buildings, and other related construction projects of the government. The term “Infrastructure Projects” shall have the same meaning as, and shall be used interchangeably with, “civil works” or “works.”</a:t>
                      </a:r>
                      <a:endParaRPr lang="en-PH" sz="1400" dirty="0"/>
                    </a:p>
                  </a:txBody>
                  <a:tcPr marL="68580" marR="68580"/>
                </a:tc>
                <a:extLst>
                  <a:ext uri="{0D108BD9-81ED-4DB2-BD59-A6C34878D82A}">
                    <a16:rowId xmlns:a16="http://schemas.microsoft.com/office/drawing/2014/main" xmlns="" val="1220325422"/>
                  </a:ext>
                </a:extLst>
              </a:tr>
              <a:tr h="1410697">
                <a:tc>
                  <a:txBody>
                    <a:bodyPr/>
                    <a:lstStyle/>
                    <a:p>
                      <a:r>
                        <a:rPr lang="en-PH" sz="1400" dirty="0" smtClean="0"/>
                        <a:t>Consulting</a:t>
                      </a:r>
                      <a:r>
                        <a:rPr lang="en-PH" sz="1400" baseline="0" dirty="0" smtClean="0"/>
                        <a:t> Services</a:t>
                      </a:r>
                      <a:endParaRPr lang="en-PH" sz="1400" dirty="0"/>
                    </a:p>
                  </a:txBody>
                  <a:tcPr marL="68580" marR="68580"/>
                </a:tc>
                <a:tc>
                  <a:txBody>
                    <a:bodyPr/>
                    <a:lstStyle/>
                    <a:p>
                      <a:r>
                        <a:rPr lang="en-PH" sz="1400" dirty="0" smtClean="0"/>
                        <a:t>Refer to services for infrastructure projects and other types of projects or activities of the </a:t>
                      </a:r>
                      <a:r>
                        <a:rPr lang="en-PH" sz="1400" dirty="0" err="1" smtClean="0"/>
                        <a:t>GoP</a:t>
                      </a:r>
                      <a:r>
                        <a:rPr lang="en-PH" sz="1400" dirty="0" smtClean="0"/>
                        <a:t> requiring adequate external technical and professional expertise that are beyond the capability and/or capacity of the </a:t>
                      </a:r>
                      <a:r>
                        <a:rPr lang="en-PH" sz="1400" dirty="0" err="1" smtClean="0"/>
                        <a:t>GoP</a:t>
                      </a:r>
                      <a:r>
                        <a:rPr lang="en-PH" sz="1400" dirty="0" smtClean="0"/>
                        <a:t> to undertake such as, but not limited to: (</a:t>
                      </a:r>
                      <a:r>
                        <a:rPr lang="en-PH" sz="1400" dirty="0" err="1" smtClean="0"/>
                        <a:t>i</a:t>
                      </a:r>
                      <a:r>
                        <a:rPr lang="en-PH" sz="1400" dirty="0" smtClean="0"/>
                        <a:t>) advisory and review services; (ii) pre-investment or feasibility studies; (iii) design; (iv) construction supervision; (v) management and related services; and (vi) other technical services or special studies</a:t>
                      </a:r>
                      <a:endParaRPr lang="en-PH" sz="1400" dirty="0"/>
                    </a:p>
                  </a:txBody>
                  <a:tcPr marL="68580" marR="68580"/>
                </a:tc>
                <a:extLst>
                  <a:ext uri="{0D108BD9-81ED-4DB2-BD59-A6C34878D82A}">
                    <a16:rowId xmlns:a16="http://schemas.microsoft.com/office/drawing/2014/main" xmlns="" val="2691778336"/>
                  </a:ext>
                </a:extLst>
              </a:tr>
            </a:tbl>
          </a:graphicData>
        </a:graphic>
      </p:graphicFrame>
    </p:spTree>
    <p:extLst>
      <p:ext uri="{BB962C8B-B14F-4D97-AF65-F5344CB8AC3E}">
        <p14:creationId xmlns:p14="http://schemas.microsoft.com/office/powerpoint/2010/main" val="26086065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886700" cy="1325563"/>
          </a:xfrm>
        </p:spPr>
        <p:txBody>
          <a:bodyPr/>
          <a:lstStyle/>
          <a:p>
            <a:r>
              <a:rPr lang="en-PH" b="1" dirty="0" smtClean="0">
                <a:solidFill>
                  <a:srgbClr val="000000"/>
                </a:solidFill>
              </a:rPr>
              <a:t>MODE OF PROCUREMENT</a:t>
            </a:r>
            <a:endParaRPr lang="en-PH" b="1" dirty="0">
              <a:solidFill>
                <a:srgbClr val="0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26431977"/>
              </p:ext>
            </p:extLst>
          </p:nvPr>
        </p:nvGraphicFramePr>
        <p:xfrm>
          <a:off x="0" y="1066801"/>
          <a:ext cx="9144001" cy="5826369"/>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xmlns="" val="2478489062"/>
                    </a:ext>
                  </a:extLst>
                </a:gridCol>
                <a:gridCol w="1496582">
                  <a:extLst>
                    <a:ext uri="{9D8B030D-6E8A-4147-A177-3AD203B41FA5}">
                      <a16:colId xmlns:a16="http://schemas.microsoft.com/office/drawing/2014/main" xmlns="" val="907530870"/>
                    </a:ext>
                  </a:extLst>
                </a:gridCol>
                <a:gridCol w="2028954">
                  <a:extLst>
                    <a:ext uri="{9D8B030D-6E8A-4147-A177-3AD203B41FA5}">
                      <a16:colId xmlns:a16="http://schemas.microsoft.com/office/drawing/2014/main" xmlns="" val="3702834034"/>
                    </a:ext>
                  </a:extLst>
                </a:gridCol>
                <a:gridCol w="2570465">
                  <a:extLst>
                    <a:ext uri="{9D8B030D-6E8A-4147-A177-3AD203B41FA5}">
                      <a16:colId xmlns:a16="http://schemas.microsoft.com/office/drawing/2014/main" xmlns="" val="3192645786"/>
                    </a:ext>
                  </a:extLst>
                </a:gridCol>
              </a:tblGrid>
              <a:tr h="216877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PH" sz="16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PH" sz="1600" b="1" dirty="0" smtClean="0"/>
                        <a:t>GENERAL</a:t>
                      </a:r>
                      <a:r>
                        <a:rPr lang="en-PH" sz="1600" b="1" baseline="0" dirty="0" smtClean="0"/>
                        <a:t> MODE OF PROCUREMENT IS  THRU </a:t>
                      </a:r>
                      <a:r>
                        <a:rPr lang="en-PH" sz="2800" b="1" i="0" baseline="0" dirty="0" smtClean="0"/>
                        <a:t>COMPETETIVE BIDDING (PUBLIC BIDDING)</a:t>
                      </a:r>
                      <a:endParaRPr lang="en-PH" sz="2800" b="1" i="0" dirty="0" smtClean="0"/>
                    </a:p>
                  </a:txBody>
                  <a:tcPr marL="68580" marR="68580"/>
                </a:tc>
                <a:tc hMerge="1">
                  <a:txBody>
                    <a:bodyPr/>
                    <a:lstStyle/>
                    <a:p>
                      <a:endParaRPr lang="en-PH" dirty="0"/>
                    </a:p>
                  </a:txBody>
                  <a:tcPr/>
                </a:tc>
                <a:tc gridSpan="2">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PH" sz="1600" dirty="0" smtClean="0"/>
                        <a:t>Refers to a method of procurement which is open to participation by any interested party and which consists of the following processes: advertisement, pre-bid conference, eligibility screening of prospective bidders, receipt and opening of bids, evaluation of bids, post-qualification, and award of contract</a:t>
                      </a:r>
                      <a:endParaRPr lang="en-PH" sz="1600" b="1" dirty="0" smtClean="0"/>
                    </a:p>
                  </a:txBody>
                  <a:tcPr marL="68580" marR="68580"/>
                </a:tc>
                <a:tc hMerge="1">
                  <a:txBody>
                    <a:bodyPr/>
                    <a:lstStyle/>
                    <a:p>
                      <a:endParaRPr lang="en-PH" dirty="0"/>
                    </a:p>
                  </a:txBody>
                  <a:tcPr/>
                </a:tc>
                <a:extLst>
                  <a:ext uri="{0D108BD9-81ED-4DB2-BD59-A6C34878D82A}">
                    <a16:rowId xmlns:a16="http://schemas.microsoft.com/office/drawing/2014/main" xmlns="" val="776235747"/>
                  </a:ext>
                </a:extLst>
              </a:tr>
              <a:tr h="1388012">
                <a:tc>
                  <a:txBody>
                    <a:bodyPr/>
                    <a:lstStyle/>
                    <a:p>
                      <a:pPr algn="ctr"/>
                      <a:endParaRPr lang="en-PH" b="1" dirty="0" smtClean="0"/>
                    </a:p>
                    <a:p>
                      <a:pPr algn="ctr"/>
                      <a:r>
                        <a:rPr lang="en-PH" b="1" dirty="0" smtClean="0"/>
                        <a:t>Procurement Activities</a:t>
                      </a:r>
                      <a:endParaRPr lang="en-PH" b="1" dirty="0"/>
                    </a:p>
                  </a:txBody>
                  <a:tcPr marL="68580" marR="68580"/>
                </a:tc>
                <a:tc>
                  <a:txBody>
                    <a:bodyPr/>
                    <a:lstStyle/>
                    <a:p>
                      <a:pPr algn="ctr"/>
                      <a:endParaRPr lang="en-PH" b="1" dirty="0" smtClean="0"/>
                    </a:p>
                    <a:p>
                      <a:pPr algn="ctr"/>
                      <a:r>
                        <a:rPr lang="en-PH" b="1" dirty="0" smtClean="0"/>
                        <a:t>Threshold Amount </a:t>
                      </a:r>
                      <a:endParaRPr lang="en-PH" b="1" dirty="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b="1" dirty="0" smtClean="0"/>
                        <a:t>Operational Timeline (Recommended Earliest Possible Time)</a:t>
                      </a:r>
                    </a:p>
                  </a:txBody>
                  <a:tcPr marL="68580" marR="68580"/>
                </a:tc>
                <a:tc>
                  <a:txBody>
                    <a:bodyPr/>
                    <a:lstStyle/>
                    <a:p>
                      <a:pPr algn="ctr"/>
                      <a:r>
                        <a:rPr lang="en-PH" b="1" dirty="0" smtClean="0"/>
                        <a:t>Operational Timeline (Maximum Period Allowed)</a:t>
                      </a:r>
                      <a:endParaRPr lang="en-PH" b="1" dirty="0"/>
                    </a:p>
                  </a:txBody>
                  <a:tcPr marL="68580" marR="68580"/>
                </a:tc>
                <a:extLst>
                  <a:ext uri="{0D108BD9-81ED-4DB2-BD59-A6C34878D82A}">
                    <a16:rowId xmlns:a16="http://schemas.microsoft.com/office/drawing/2014/main" xmlns="" val="3983153752"/>
                  </a:ext>
                </a:extLst>
              </a:tr>
              <a:tr h="607255">
                <a:tc>
                  <a:txBody>
                    <a:bodyPr/>
                    <a:lstStyle/>
                    <a:p>
                      <a:r>
                        <a:rPr lang="en-PH" dirty="0" smtClean="0"/>
                        <a:t>1. Goods and Services</a:t>
                      </a:r>
                      <a:endParaRPr lang="en-PH" dirty="0"/>
                    </a:p>
                  </a:txBody>
                  <a:tcPr marL="68580" marR="68580"/>
                </a:tc>
                <a:tc>
                  <a:txBody>
                    <a:bodyPr/>
                    <a:lstStyle/>
                    <a:p>
                      <a:pPr algn="ctr"/>
                      <a:r>
                        <a:rPr lang="en-PH" dirty="0" err="1" smtClean="0"/>
                        <a:t>PhP</a:t>
                      </a:r>
                      <a:r>
                        <a:rPr lang="en-PH" dirty="0" smtClean="0"/>
                        <a:t> 1M and</a:t>
                      </a:r>
                      <a:r>
                        <a:rPr lang="en-PH" baseline="0" dirty="0" smtClean="0"/>
                        <a:t> above</a:t>
                      </a:r>
                      <a:endParaRPr lang="en-PH" dirty="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dirty="0" smtClean="0"/>
                        <a:t>26 Calendar Days</a:t>
                      </a:r>
                    </a:p>
                  </a:txBody>
                  <a:tcPr marL="68580" marR="68580"/>
                </a:tc>
                <a:tc>
                  <a:txBody>
                    <a:bodyPr/>
                    <a:lstStyle/>
                    <a:p>
                      <a:pPr algn="ctr"/>
                      <a:r>
                        <a:rPr lang="en-PH" dirty="0" smtClean="0"/>
                        <a:t>136 Calendar Days</a:t>
                      </a:r>
                      <a:endParaRPr lang="en-PH" dirty="0"/>
                    </a:p>
                  </a:txBody>
                  <a:tcPr marL="68580" marR="68580"/>
                </a:tc>
                <a:extLst>
                  <a:ext uri="{0D108BD9-81ED-4DB2-BD59-A6C34878D82A}">
                    <a16:rowId xmlns:a16="http://schemas.microsoft.com/office/drawing/2014/main" xmlns="" val="1654970627"/>
                  </a:ext>
                </a:extLst>
              </a:tr>
              <a:tr h="607255">
                <a:tc>
                  <a:txBody>
                    <a:bodyPr/>
                    <a:lstStyle/>
                    <a:p>
                      <a:r>
                        <a:rPr lang="en-PH" dirty="0" smtClean="0"/>
                        <a:t>2. Infrastructure</a:t>
                      </a:r>
                      <a:endParaRPr lang="en-PH" dirty="0"/>
                    </a:p>
                  </a:txBody>
                  <a:tcPr marL="68580" marR="68580"/>
                </a:tc>
                <a:tc>
                  <a:txBody>
                    <a:bodyPr/>
                    <a:lstStyle/>
                    <a:p>
                      <a:pPr algn="ctr"/>
                      <a:r>
                        <a:rPr lang="en-PH" dirty="0" err="1" smtClean="0"/>
                        <a:t>PhP</a:t>
                      </a:r>
                      <a:r>
                        <a:rPr lang="en-PH" dirty="0" smtClean="0"/>
                        <a:t> 1M and</a:t>
                      </a:r>
                      <a:r>
                        <a:rPr lang="en-PH" baseline="0" dirty="0" smtClean="0"/>
                        <a:t> above</a:t>
                      </a:r>
                      <a:endParaRPr lang="en-PH" dirty="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dirty="0" smtClean="0"/>
                        <a:t>26 Calendar Days</a:t>
                      </a:r>
                    </a:p>
                  </a:txBody>
                  <a:tcPr marL="68580" marR="68580"/>
                </a:tc>
                <a:tc>
                  <a:txBody>
                    <a:bodyPr/>
                    <a:lstStyle/>
                    <a:p>
                      <a:pPr algn="ctr"/>
                      <a:r>
                        <a:rPr lang="en-PH" dirty="0" smtClean="0"/>
                        <a:t>141 - 156 Calendar Days</a:t>
                      </a:r>
                      <a:endParaRPr lang="en-PH" dirty="0"/>
                    </a:p>
                  </a:txBody>
                  <a:tcPr marL="68580" marR="68580"/>
                </a:tc>
                <a:extLst>
                  <a:ext uri="{0D108BD9-81ED-4DB2-BD59-A6C34878D82A}">
                    <a16:rowId xmlns:a16="http://schemas.microsoft.com/office/drawing/2014/main" xmlns="" val="3444143364"/>
                  </a:ext>
                </a:extLst>
              </a:tr>
              <a:tr h="867508">
                <a:tc>
                  <a:txBody>
                    <a:bodyPr/>
                    <a:lstStyle/>
                    <a:p>
                      <a:r>
                        <a:rPr lang="en-PH" dirty="0" smtClean="0"/>
                        <a:t>3. Consulting Services</a:t>
                      </a:r>
                      <a:endParaRPr lang="en-PH" dirty="0"/>
                    </a:p>
                  </a:txBody>
                  <a:tcPr marL="68580" marR="68580"/>
                </a:tc>
                <a:tc>
                  <a:txBody>
                    <a:bodyPr/>
                    <a:lstStyle/>
                    <a:p>
                      <a:pPr algn="ctr"/>
                      <a:r>
                        <a:rPr lang="en-PH" dirty="0" err="1" smtClean="0"/>
                        <a:t>PhP</a:t>
                      </a:r>
                      <a:r>
                        <a:rPr lang="en-PH" dirty="0" smtClean="0"/>
                        <a:t> 1M and above</a:t>
                      </a:r>
                      <a:endParaRPr lang="en-PH" dirty="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dirty="0" smtClean="0"/>
                        <a:t>36 Calendar Days</a:t>
                      </a:r>
                    </a:p>
                    <a:p>
                      <a:pPr algn="ctr"/>
                      <a:endParaRPr lang="en-PH" dirty="0"/>
                    </a:p>
                  </a:txBody>
                  <a:tcPr marL="68580" marR="68580"/>
                </a:tc>
                <a:tc>
                  <a:txBody>
                    <a:bodyPr/>
                    <a:lstStyle/>
                    <a:p>
                      <a:pPr algn="ctr"/>
                      <a:r>
                        <a:rPr lang="en-PH" dirty="0" smtClean="0"/>
                        <a:t>180 Calendar Days</a:t>
                      </a:r>
                      <a:endParaRPr lang="en-PH" dirty="0"/>
                    </a:p>
                  </a:txBody>
                  <a:tcPr marL="68580" marR="68580"/>
                </a:tc>
                <a:extLst>
                  <a:ext uri="{0D108BD9-81ED-4DB2-BD59-A6C34878D82A}">
                    <a16:rowId xmlns:a16="http://schemas.microsoft.com/office/drawing/2014/main" xmlns="" val="3330676579"/>
                  </a:ext>
                </a:extLst>
              </a:tr>
            </a:tbl>
          </a:graphicData>
        </a:graphic>
      </p:graphicFrame>
    </p:spTree>
    <p:extLst>
      <p:ext uri="{BB962C8B-B14F-4D97-AF65-F5344CB8AC3E}">
        <p14:creationId xmlns:p14="http://schemas.microsoft.com/office/powerpoint/2010/main" val="32695046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886700" cy="822544"/>
          </a:xfrm>
        </p:spPr>
        <p:txBody>
          <a:bodyPr>
            <a:normAutofit fontScale="90000"/>
          </a:bodyPr>
          <a:lstStyle/>
          <a:p>
            <a:r>
              <a:rPr lang="en-PH" sz="3200" b="1" dirty="0" smtClean="0">
                <a:solidFill>
                  <a:srgbClr val="000000"/>
                </a:solidFill>
              </a:rPr>
              <a:t>ALTERNATIVE MODE OF PR</a:t>
            </a:r>
            <a:r>
              <a:rPr lang="en-PH" sz="3200" b="1" dirty="0" smtClean="0"/>
              <a:t>OCUREMENT</a:t>
            </a:r>
            <a:endParaRPr lang="en-PH"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04262978"/>
              </p:ext>
            </p:extLst>
          </p:nvPr>
        </p:nvGraphicFramePr>
        <p:xfrm>
          <a:off x="33576" y="1143000"/>
          <a:ext cx="9110423" cy="5715000"/>
        </p:xfrm>
        <a:graphic>
          <a:graphicData uri="http://schemas.openxmlformats.org/drawingml/2006/table">
            <a:tbl>
              <a:tblPr firstRow="1" bandRow="1">
                <a:tableStyleId>{5C22544A-7EE6-4342-B048-85BDC9FD1C3A}</a:tableStyleId>
              </a:tblPr>
              <a:tblGrid>
                <a:gridCol w="1479704">
                  <a:extLst>
                    <a:ext uri="{9D8B030D-6E8A-4147-A177-3AD203B41FA5}">
                      <a16:colId xmlns:a16="http://schemas.microsoft.com/office/drawing/2014/main" xmlns="" val="2459089458"/>
                    </a:ext>
                  </a:extLst>
                </a:gridCol>
                <a:gridCol w="1411410">
                  <a:extLst>
                    <a:ext uri="{9D8B030D-6E8A-4147-A177-3AD203B41FA5}">
                      <a16:colId xmlns:a16="http://schemas.microsoft.com/office/drawing/2014/main" xmlns="" val="2056736142"/>
                    </a:ext>
                  </a:extLst>
                </a:gridCol>
                <a:gridCol w="2813713">
                  <a:extLst>
                    <a:ext uri="{9D8B030D-6E8A-4147-A177-3AD203B41FA5}">
                      <a16:colId xmlns:a16="http://schemas.microsoft.com/office/drawing/2014/main" xmlns="" val="2558362124"/>
                    </a:ext>
                  </a:extLst>
                </a:gridCol>
                <a:gridCol w="1438728">
                  <a:extLst>
                    <a:ext uri="{9D8B030D-6E8A-4147-A177-3AD203B41FA5}">
                      <a16:colId xmlns:a16="http://schemas.microsoft.com/office/drawing/2014/main" xmlns="" val="765461106"/>
                    </a:ext>
                  </a:extLst>
                </a:gridCol>
                <a:gridCol w="1966868">
                  <a:extLst>
                    <a:ext uri="{9D8B030D-6E8A-4147-A177-3AD203B41FA5}">
                      <a16:colId xmlns:a16="http://schemas.microsoft.com/office/drawing/2014/main" xmlns="" val="1743595049"/>
                    </a:ext>
                  </a:extLst>
                </a:gridCol>
              </a:tblGrid>
              <a:tr h="1342123">
                <a:tc>
                  <a:txBody>
                    <a:bodyPr/>
                    <a:lstStyle/>
                    <a:p>
                      <a:pPr algn="ctr"/>
                      <a:r>
                        <a:rPr lang="en-PH" sz="1200" b="1" dirty="0" smtClean="0"/>
                        <a:t>TYPE OF ALTERNATIVE MODE OF PROCUREMENT</a:t>
                      </a:r>
                      <a:endParaRPr lang="en-PH" sz="1200" b="1" dirty="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200" b="1" dirty="0" smtClean="0"/>
                        <a:t>Cases that can be applied thru Negotiated</a:t>
                      </a:r>
                      <a:r>
                        <a:rPr lang="en-PH" sz="1200" b="1" baseline="0" dirty="0" smtClean="0"/>
                        <a:t> Procurement</a:t>
                      </a:r>
                      <a:endParaRPr lang="en-PH" sz="1200" b="1" dirty="0" smtClean="0"/>
                    </a:p>
                    <a:p>
                      <a:pPr algn="ctr"/>
                      <a:endParaRPr lang="en-PH" sz="1200" b="1" dirty="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200" b="1" dirty="0" smtClean="0"/>
                        <a:t>ALTERNATIVE MODE OF</a:t>
                      </a:r>
                      <a:r>
                        <a:rPr lang="en-PH" sz="1200" b="1" baseline="0" dirty="0" smtClean="0"/>
                        <a:t> PROCUREMENT CAN BE RESORTED IN ANY OF THE FOLLOWING INSTANCES</a:t>
                      </a:r>
                      <a:endParaRPr lang="en-PH" sz="1200" b="1" dirty="0" smtClean="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PH" sz="12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PH" sz="1200" b="1" baseline="0" dirty="0" smtClean="0"/>
                        <a:t>PROCUREMENT TIMELINE</a:t>
                      </a:r>
                      <a:endParaRPr lang="en-PH" sz="1200" b="1" dirty="0" smtClean="0"/>
                    </a:p>
                    <a:p>
                      <a:pPr algn="ctr"/>
                      <a:endParaRPr lang="en-PH" sz="1200" b="1" dirty="0"/>
                    </a:p>
                  </a:txBody>
                  <a:tcPr marL="68580" marR="68580"/>
                </a:tc>
                <a:tc>
                  <a:txBody>
                    <a:bodyPr/>
                    <a:lstStyle/>
                    <a:p>
                      <a:pPr algn="ctr"/>
                      <a:endParaRPr lang="en-PH" sz="1200" b="1" dirty="0" smtClean="0"/>
                    </a:p>
                    <a:p>
                      <a:pPr algn="ctr"/>
                      <a:endParaRPr lang="en-PH" sz="1200" b="1" dirty="0" smtClean="0"/>
                    </a:p>
                    <a:p>
                      <a:pPr algn="ctr"/>
                      <a:r>
                        <a:rPr lang="en-PH" sz="1200" b="1" dirty="0" smtClean="0"/>
                        <a:t>THRESHOLD AMOUNT</a:t>
                      </a:r>
                      <a:endParaRPr lang="en-PH" sz="1200" b="1" dirty="0"/>
                    </a:p>
                  </a:txBody>
                  <a:tcPr marL="68580" marR="68580"/>
                </a:tc>
                <a:extLst>
                  <a:ext uri="{0D108BD9-81ED-4DB2-BD59-A6C34878D82A}">
                    <a16:rowId xmlns:a16="http://schemas.microsoft.com/office/drawing/2014/main" xmlns="" val="3986417958"/>
                  </a:ext>
                </a:extLst>
              </a:tr>
              <a:tr h="72268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1. Limited Source Bidding </a:t>
                      </a:r>
                    </a:p>
                    <a:p>
                      <a:endParaRPr lang="en-PH" sz="1200" dirty="0"/>
                    </a:p>
                  </a:txBody>
                  <a:tcPr marL="68580" marR="68580"/>
                </a:tc>
                <a:tc>
                  <a:txBody>
                    <a:bodyPr/>
                    <a:lstStyle/>
                    <a:p>
                      <a:endParaRPr lang="en-PH" sz="1200" dirty="0"/>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highly specialized types of goods,</a:t>
                      </a:r>
                      <a:r>
                        <a:rPr lang="en-PH" sz="1200" baseline="0" dirty="0" smtClean="0"/>
                        <a:t> </a:t>
                      </a:r>
                      <a:r>
                        <a:rPr lang="en-PH" sz="1200" dirty="0" smtClean="0"/>
                        <a:t>major plant components</a:t>
                      </a:r>
                    </a:p>
                  </a:txBody>
                  <a:tcPr marL="68580" marR="68580"/>
                </a:tc>
                <a:tc>
                  <a:txBody>
                    <a:bodyPr/>
                    <a:lstStyle/>
                    <a:p>
                      <a:pPr algn="ctr"/>
                      <a:r>
                        <a:rPr lang="en-PH" sz="1200" dirty="0" smtClean="0"/>
                        <a:t>at</a:t>
                      </a:r>
                      <a:r>
                        <a:rPr lang="en-PH" sz="1200" baseline="0" dirty="0" smtClean="0"/>
                        <a:t> least 20days</a:t>
                      </a:r>
                      <a:endParaRPr lang="en-PH" sz="1200" dirty="0"/>
                    </a:p>
                  </a:txBody>
                  <a:tcPr marL="68580" marR="68580"/>
                </a:tc>
                <a:tc>
                  <a:txBody>
                    <a:bodyPr/>
                    <a:lstStyle/>
                    <a:p>
                      <a:pPr algn="ctr"/>
                      <a:r>
                        <a:rPr lang="en-PH" sz="1200" dirty="0" smtClean="0"/>
                        <a:t>no</a:t>
                      </a:r>
                      <a:r>
                        <a:rPr lang="en-PH" sz="1200" baseline="0" dirty="0" smtClean="0"/>
                        <a:t> amount specified</a:t>
                      </a:r>
                      <a:endParaRPr lang="en-PH" sz="1200" dirty="0"/>
                    </a:p>
                  </a:txBody>
                  <a:tcPr marL="68580" marR="68580"/>
                </a:tc>
                <a:extLst>
                  <a:ext uri="{0D108BD9-81ED-4DB2-BD59-A6C34878D82A}">
                    <a16:rowId xmlns:a16="http://schemas.microsoft.com/office/drawing/2014/main" xmlns="" val="3550458228"/>
                  </a:ext>
                </a:extLst>
              </a:tr>
              <a:tr h="7594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2. Direct Contracting</a:t>
                      </a:r>
                    </a:p>
                    <a:p>
                      <a:endParaRPr lang="en-PH" sz="1200" dirty="0"/>
                    </a:p>
                  </a:txBody>
                  <a:tcPr marL="68580" marR="68580"/>
                </a:tc>
                <a:tc>
                  <a:txBody>
                    <a:bodyPr/>
                    <a:lstStyle/>
                    <a:p>
                      <a:endParaRPr lang="en-PH" sz="1200" dirty="0"/>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proprietary nature, critical components, exclusive dealer or</a:t>
                      </a:r>
                      <a:r>
                        <a:rPr lang="en-PH" sz="1200" baseline="0" dirty="0" smtClean="0"/>
                        <a:t> manufacturer</a:t>
                      </a:r>
                      <a:endParaRPr lang="en-PH" sz="1200" dirty="0" smtClean="0"/>
                    </a:p>
                  </a:txBody>
                  <a:tcPr marL="68580" marR="68580"/>
                </a:tc>
                <a:tc>
                  <a:txBody>
                    <a:bodyPr/>
                    <a:lstStyle/>
                    <a:p>
                      <a:pPr algn="ctr"/>
                      <a:r>
                        <a:rPr lang="en-PH" sz="1200" dirty="0" smtClean="0"/>
                        <a:t>at least 20days</a:t>
                      </a:r>
                      <a:endParaRPr lang="en-PH" sz="1200" dirty="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200" dirty="0" smtClean="0"/>
                        <a:t>no</a:t>
                      </a:r>
                      <a:r>
                        <a:rPr lang="en-PH" sz="1200" baseline="0" dirty="0" smtClean="0"/>
                        <a:t> amount specified</a:t>
                      </a:r>
                      <a:endParaRPr lang="en-PH" sz="1200" dirty="0" smtClean="0"/>
                    </a:p>
                    <a:p>
                      <a:pPr algn="ctr"/>
                      <a:endParaRPr lang="en-PH" sz="1200" dirty="0"/>
                    </a:p>
                  </a:txBody>
                  <a:tcPr marL="68580" marR="68580"/>
                </a:tc>
                <a:extLst>
                  <a:ext uri="{0D108BD9-81ED-4DB2-BD59-A6C34878D82A}">
                    <a16:rowId xmlns:a16="http://schemas.microsoft.com/office/drawing/2014/main" xmlns="" val="1920767265"/>
                  </a:ext>
                </a:extLst>
              </a:tr>
              <a:tr h="15486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3. Repeat Order</a:t>
                      </a:r>
                    </a:p>
                    <a:p>
                      <a:endParaRPr lang="en-PH" sz="1200" dirty="0"/>
                    </a:p>
                  </a:txBody>
                  <a:tcPr marL="68580" marR="68580"/>
                </a:tc>
                <a:tc>
                  <a:txBody>
                    <a:bodyPr/>
                    <a:lstStyle/>
                    <a:p>
                      <a:endParaRPr lang="en-PH" sz="1200" dirty="0"/>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repeat orders shall be availed of only within six (6) months, will not result in splitting of contracts,</a:t>
                      </a:r>
                      <a:r>
                        <a:rPr lang="en-PH" sz="1200" baseline="0" dirty="0" smtClean="0"/>
                        <a:t> </a:t>
                      </a:r>
                      <a:r>
                        <a:rPr lang="en-PH" sz="1200" dirty="0" smtClean="0"/>
                        <a:t>prices of the repeat order must be the same as or lower than those in the original contract</a:t>
                      </a:r>
                    </a:p>
                  </a:txBody>
                  <a:tcPr marL="68580" marR="68580"/>
                </a:tc>
                <a:tc>
                  <a:txBody>
                    <a:bodyPr/>
                    <a:lstStyle/>
                    <a:p>
                      <a:pPr algn="ctr"/>
                      <a:r>
                        <a:rPr lang="en-PH" sz="1200" dirty="0" smtClean="0"/>
                        <a:t>at least 20days</a:t>
                      </a:r>
                      <a:endParaRPr lang="en-PH" sz="1200" dirty="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200" dirty="0" smtClean="0"/>
                        <a:t>no</a:t>
                      </a:r>
                      <a:r>
                        <a:rPr lang="en-PH" sz="1200" baseline="0" dirty="0" smtClean="0"/>
                        <a:t> amount specified</a:t>
                      </a:r>
                      <a:endParaRPr lang="en-PH" sz="1200" dirty="0" smtClean="0"/>
                    </a:p>
                    <a:p>
                      <a:pPr algn="ctr"/>
                      <a:endParaRPr lang="en-PH" sz="1200" dirty="0"/>
                    </a:p>
                  </a:txBody>
                  <a:tcPr marL="68580" marR="68580"/>
                </a:tc>
                <a:extLst>
                  <a:ext uri="{0D108BD9-81ED-4DB2-BD59-A6C34878D82A}">
                    <a16:rowId xmlns:a16="http://schemas.microsoft.com/office/drawing/2014/main" xmlns="" val="1636132224"/>
                  </a:ext>
                </a:extLst>
              </a:tr>
              <a:tr h="13421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4. Shopping</a:t>
                      </a:r>
                    </a:p>
                    <a:p>
                      <a:endParaRPr lang="en-PH" sz="1200" dirty="0"/>
                    </a:p>
                  </a:txBody>
                  <a:tcPr marL="68580" marR="68580"/>
                </a:tc>
                <a:tc>
                  <a:txBody>
                    <a:bodyPr/>
                    <a:lstStyle/>
                    <a:p>
                      <a:endParaRPr lang="en-PH" sz="1200" dirty="0"/>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unforeseen contingency requiring immediate purchase, ordinary or regular office supplies and equipment not available in the Procurement Service</a:t>
                      </a:r>
                    </a:p>
                  </a:txBody>
                  <a:tcPr marL="68580" marR="68580"/>
                </a:tc>
                <a:tc>
                  <a:txBody>
                    <a:bodyPr/>
                    <a:lstStyle/>
                    <a:p>
                      <a:pPr algn="ctr"/>
                      <a:r>
                        <a:rPr lang="en-PH" sz="1200" dirty="0" smtClean="0"/>
                        <a:t>at least 7days</a:t>
                      </a:r>
                      <a:endParaRPr lang="en-PH" sz="1200" dirty="0"/>
                    </a:p>
                  </a:txBody>
                  <a:tcPr marL="68580" marR="68580"/>
                </a:tc>
                <a:tc>
                  <a:txBody>
                    <a:bodyPr/>
                    <a:lstStyle/>
                    <a:p>
                      <a:pPr algn="ctr"/>
                      <a:r>
                        <a:rPr lang="en-PH" sz="1200" dirty="0" smtClean="0"/>
                        <a:t>below</a:t>
                      </a:r>
                      <a:r>
                        <a:rPr lang="en-PH" sz="1200" baseline="0" dirty="0" smtClean="0"/>
                        <a:t> </a:t>
                      </a:r>
                      <a:r>
                        <a:rPr lang="en-PH" sz="1200" baseline="0" dirty="0" err="1" smtClean="0"/>
                        <a:t>PhP</a:t>
                      </a:r>
                      <a:r>
                        <a:rPr lang="en-PH" sz="1200" baseline="0" dirty="0" smtClean="0"/>
                        <a:t> 200,000.00</a:t>
                      </a:r>
                      <a:endParaRPr lang="en-PH" sz="1200" dirty="0"/>
                    </a:p>
                  </a:txBody>
                  <a:tcPr marL="68580" marR="68580"/>
                </a:tc>
                <a:extLst>
                  <a:ext uri="{0D108BD9-81ED-4DB2-BD59-A6C34878D82A}">
                    <a16:rowId xmlns:a16="http://schemas.microsoft.com/office/drawing/2014/main" xmlns="" val="2754470125"/>
                  </a:ext>
                </a:extLst>
              </a:tr>
            </a:tbl>
          </a:graphicData>
        </a:graphic>
      </p:graphicFrame>
    </p:spTree>
    <p:extLst>
      <p:ext uri="{BB962C8B-B14F-4D97-AF65-F5344CB8AC3E}">
        <p14:creationId xmlns:p14="http://schemas.microsoft.com/office/powerpoint/2010/main" val="2607401798"/>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985820056"/>
              </p:ext>
            </p:extLst>
          </p:nvPr>
        </p:nvGraphicFramePr>
        <p:xfrm>
          <a:off x="0" y="18041"/>
          <a:ext cx="9144000" cy="6687558"/>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xmlns="" val="213973493"/>
                    </a:ext>
                  </a:extLst>
                </a:gridCol>
                <a:gridCol w="1828800">
                  <a:extLst>
                    <a:ext uri="{9D8B030D-6E8A-4147-A177-3AD203B41FA5}">
                      <a16:colId xmlns:a16="http://schemas.microsoft.com/office/drawing/2014/main" xmlns="" val="4220309442"/>
                    </a:ext>
                  </a:extLst>
                </a:gridCol>
                <a:gridCol w="1828800">
                  <a:extLst>
                    <a:ext uri="{9D8B030D-6E8A-4147-A177-3AD203B41FA5}">
                      <a16:colId xmlns:a16="http://schemas.microsoft.com/office/drawing/2014/main" xmlns="" val="1397155297"/>
                    </a:ext>
                  </a:extLst>
                </a:gridCol>
                <a:gridCol w="1828800">
                  <a:extLst>
                    <a:ext uri="{9D8B030D-6E8A-4147-A177-3AD203B41FA5}">
                      <a16:colId xmlns:a16="http://schemas.microsoft.com/office/drawing/2014/main" xmlns="" val="3857109933"/>
                    </a:ext>
                  </a:extLst>
                </a:gridCol>
                <a:gridCol w="1828800">
                  <a:extLst>
                    <a:ext uri="{9D8B030D-6E8A-4147-A177-3AD203B41FA5}">
                      <a16:colId xmlns:a16="http://schemas.microsoft.com/office/drawing/2014/main" xmlns="" val="2539734203"/>
                    </a:ext>
                  </a:extLst>
                </a:gridCol>
              </a:tblGrid>
              <a:tr h="1729541">
                <a:tc>
                  <a:txBody>
                    <a:bodyPr/>
                    <a:lstStyle/>
                    <a:p>
                      <a:pPr algn="ctr"/>
                      <a:r>
                        <a:rPr lang="en-PH" sz="1200" b="1" dirty="0" smtClean="0"/>
                        <a:t>TYPE OF ALTERNATIVE MODE OF PROCUREMENT</a:t>
                      </a:r>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200" b="1" dirty="0" smtClean="0"/>
                        <a:t>Cases that can be applied thru Negotiated</a:t>
                      </a:r>
                      <a:r>
                        <a:rPr lang="en-PH" sz="1200" b="1" baseline="0" dirty="0" smtClean="0"/>
                        <a:t> Procurement</a:t>
                      </a:r>
                      <a:endParaRPr lang="en-PH" sz="1200" b="1" dirty="0" smtClean="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PH" sz="12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PH" sz="1200" b="1" dirty="0" smtClean="0"/>
                        <a:t>ALTERNATIVE MODE OF</a:t>
                      </a:r>
                      <a:r>
                        <a:rPr lang="en-PH" sz="1200" b="1" baseline="0" dirty="0" smtClean="0"/>
                        <a:t> PROCUREMENT CAN BE RESORTED IN ANY OF THE FOLLOWING INSTANCES</a:t>
                      </a:r>
                      <a:endParaRPr lang="en-PH" sz="1200" b="1" dirty="0" smtClean="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PH" sz="1200" b="1" baseline="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PH" sz="1200" b="1" baseline="0" dirty="0" smtClean="0"/>
                        <a:t>PROCUREMENT TIMELINE</a:t>
                      </a:r>
                      <a:endParaRPr lang="en-PH" sz="1200" b="1" dirty="0" smtClean="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PH" sz="12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PH" sz="1200" b="1" dirty="0" smtClean="0"/>
                        <a:t>THRESHOLD AMOUNT</a:t>
                      </a:r>
                    </a:p>
                  </a:txBody>
                  <a:tcPr marL="68580" marR="68580"/>
                </a:tc>
                <a:extLst>
                  <a:ext uri="{0D108BD9-81ED-4DB2-BD59-A6C34878D82A}">
                    <a16:rowId xmlns:a16="http://schemas.microsoft.com/office/drawing/2014/main" xmlns="" val="758810287"/>
                  </a:ext>
                </a:extLst>
              </a:tr>
              <a:tr h="1037724">
                <a:tc>
                  <a:txBody>
                    <a:bodyPr/>
                    <a:lstStyle/>
                    <a:p>
                      <a:r>
                        <a:rPr lang="en-PH" sz="1200" dirty="0" smtClean="0"/>
                        <a:t>5. Negotiated Procurement</a:t>
                      </a:r>
                      <a:endParaRPr lang="en-PH" sz="1200" dirty="0"/>
                    </a:p>
                  </a:txBody>
                  <a:tcPr marL="68580" marR="68580"/>
                </a:tc>
                <a:tc>
                  <a:txBody>
                    <a:bodyPr/>
                    <a:lstStyle/>
                    <a:p>
                      <a:r>
                        <a:rPr lang="en-PH" sz="1000" dirty="0" smtClean="0"/>
                        <a:t>1. Two Failed Biddings</a:t>
                      </a:r>
                      <a:endParaRPr lang="en-PH" sz="1000" dirty="0"/>
                    </a:p>
                  </a:txBody>
                  <a:tcPr marL="68580" marR="68580"/>
                </a:tc>
                <a:tc>
                  <a:txBody>
                    <a:bodyPr/>
                    <a:lstStyle/>
                    <a:p>
                      <a:r>
                        <a:rPr lang="en-PH" sz="1200" dirty="0" smtClean="0"/>
                        <a:t>failure of competitive bidding or Limited Source Bidding for the second time</a:t>
                      </a:r>
                      <a:endParaRPr lang="en-PH" sz="1200" dirty="0"/>
                    </a:p>
                  </a:txBody>
                  <a:tcPr marL="68580" marR="68580"/>
                </a:tc>
                <a:tc>
                  <a:txBody>
                    <a:bodyPr/>
                    <a:lstStyle/>
                    <a:p>
                      <a:pPr algn="ctr"/>
                      <a:r>
                        <a:rPr lang="en-PH" sz="1200" dirty="0" smtClean="0"/>
                        <a:t>at least 20days</a:t>
                      </a:r>
                      <a:endParaRPr lang="en-PH" sz="1200" dirty="0"/>
                    </a:p>
                  </a:txBody>
                  <a:tcPr marL="68580" marR="68580"/>
                </a:tc>
                <a:tc>
                  <a:txBody>
                    <a:bodyPr/>
                    <a:lstStyle/>
                    <a:p>
                      <a:pPr algn="ctr"/>
                      <a:r>
                        <a:rPr lang="en-PH" sz="1200" dirty="0" smtClean="0"/>
                        <a:t>no amount specified</a:t>
                      </a:r>
                      <a:endParaRPr lang="en-PH" sz="1200" dirty="0"/>
                    </a:p>
                  </a:txBody>
                  <a:tcPr marL="68580" marR="68580"/>
                </a:tc>
                <a:extLst>
                  <a:ext uri="{0D108BD9-81ED-4DB2-BD59-A6C34878D82A}">
                    <a16:rowId xmlns:a16="http://schemas.microsoft.com/office/drawing/2014/main" xmlns="" val="3032228640"/>
                  </a:ext>
                </a:extLst>
              </a:tr>
              <a:tr h="1729541">
                <a:tc>
                  <a:txBody>
                    <a:bodyPr/>
                    <a:lstStyle/>
                    <a:p>
                      <a:endParaRPr lang="en-PH" sz="1000" dirty="0"/>
                    </a:p>
                  </a:txBody>
                  <a:tcPr marL="68580" marR="68580"/>
                </a:tc>
                <a:tc>
                  <a:txBody>
                    <a:bodyPr/>
                    <a:lstStyle/>
                    <a:p>
                      <a:r>
                        <a:rPr lang="en-PH" sz="1000" dirty="0" smtClean="0"/>
                        <a:t>2. Emergency Cases</a:t>
                      </a:r>
                      <a:endParaRPr lang="en-PH" sz="1000" dirty="0"/>
                    </a:p>
                  </a:txBody>
                  <a:tcPr marL="68580" marR="68580"/>
                </a:tc>
                <a:tc>
                  <a:txBody>
                    <a:bodyPr/>
                    <a:lstStyle/>
                    <a:p>
                      <a:r>
                        <a:rPr lang="en-PH" sz="1200" dirty="0" smtClean="0"/>
                        <a:t>imminent danger to life or property during a state of calamity, or when time is of the essence arising from natural or man-made calamities </a:t>
                      </a:r>
                      <a:endParaRPr lang="en-PH" sz="1200" dirty="0"/>
                    </a:p>
                  </a:txBody>
                  <a:tcPr marL="68580" marR="68580"/>
                </a:tc>
                <a:tc>
                  <a:txBody>
                    <a:bodyPr/>
                    <a:lstStyle/>
                    <a:p>
                      <a:pPr algn="ctr"/>
                      <a:r>
                        <a:rPr lang="en-PH" sz="1200" dirty="0" smtClean="0"/>
                        <a:t>asap</a:t>
                      </a:r>
                      <a:endParaRPr lang="en-PH" sz="1200" dirty="0"/>
                    </a:p>
                  </a:txBody>
                  <a:tcPr marL="68580" marR="68580"/>
                </a:tc>
                <a:tc>
                  <a:txBody>
                    <a:bodyPr/>
                    <a:lstStyle/>
                    <a:p>
                      <a:pPr algn="ctr"/>
                      <a:r>
                        <a:rPr lang="en-PH" sz="1200" dirty="0" smtClean="0"/>
                        <a:t>no</a:t>
                      </a:r>
                      <a:r>
                        <a:rPr lang="en-PH" sz="1200" baseline="0" dirty="0" smtClean="0"/>
                        <a:t> amount specified</a:t>
                      </a:r>
                      <a:endParaRPr lang="en-PH" sz="1200" dirty="0"/>
                    </a:p>
                  </a:txBody>
                  <a:tcPr marL="68580" marR="68580"/>
                </a:tc>
                <a:extLst>
                  <a:ext uri="{0D108BD9-81ED-4DB2-BD59-A6C34878D82A}">
                    <a16:rowId xmlns:a16="http://schemas.microsoft.com/office/drawing/2014/main" xmlns="" val="215423013"/>
                  </a:ext>
                </a:extLst>
              </a:tr>
              <a:tr h="2190752">
                <a:tc>
                  <a:txBody>
                    <a:bodyPr/>
                    <a:lstStyle/>
                    <a:p>
                      <a:endParaRPr lang="en-PH" sz="1000" dirty="0"/>
                    </a:p>
                  </a:txBody>
                  <a:tcPr marL="68580" marR="68580"/>
                </a:tc>
                <a:tc>
                  <a:txBody>
                    <a:bodyPr/>
                    <a:lstStyle/>
                    <a:p>
                      <a:r>
                        <a:rPr lang="en-PH" sz="1000" dirty="0" smtClean="0"/>
                        <a:t>3. Take-Over of Contracts</a:t>
                      </a:r>
                      <a:endParaRPr lang="en-PH" sz="1000" dirty="0"/>
                    </a:p>
                  </a:txBody>
                  <a:tcPr marL="68580" marR="68580"/>
                </a:tc>
                <a:tc>
                  <a:txBody>
                    <a:bodyPr/>
                    <a:lstStyle/>
                    <a:p>
                      <a:r>
                        <a:rPr lang="en-PH" sz="1200" dirty="0" smtClean="0"/>
                        <a:t>which have been rescinded or terminated for causes provided for in the contract and existing laws, where immediate action is necessary to prevent damage to or loss of life or property</a:t>
                      </a:r>
                      <a:endParaRPr lang="en-PH" sz="1200" dirty="0"/>
                    </a:p>
                  </a:txBody>
                  <a:tcPr marL="68580" marR="68580"/>
                </a:tc>
                <a:tc>
                  <a:txBody>
                    <a:bodyPr/>
                    <a:lstStyle/>
                    <a:p>
                      <a:pPr algn="ctr"/>
                      <a:r>
                        <a:rPr lang="en-PH" sz="1200" dirty="0" smtClean="0"/>
                        <a:t>at</a:t>
                      </a:r>
                      <a:r>
                        <a:rPr lang="en-PH" sz="1200" baseline="0" dirty="0" smtClean="0"/>
                        <a:t> least 20days</a:t>
                      </a:r>
                      <a:endParaRPr lang="en-PH" sz="1200" dirty="0"/>
                    </a:p>
                  </a:txBody>
                  <a:tcPr marL="68580" marR="68580"/>
                </a:tc>
                <a:tc>
                  <a:txBody>
                    <a:bodyPr/>
                    <a:lstStyle/>
                    <a:p>
                      <a:pPr algn="ctr"/>
                      <a:r>
                        <a:rPr lang="en-PH" sz="1200" dirty="0" smtClean="0"/>
                        <a:t>no amount specified</a:t>
                      </a:r>
                      <a:endParaRPr lang="en-PH" sz="1200" dirty="0"/>
                    </a:p>
                  </a:txBody>
                  <a:tcPr marL="68580" marR="68580"/>
                </a:tc>
                <a:extLst>
                  <a:ext uri="{0D108BD9-81ED-4DB2-BD59-A6C34878D82A}">
                    <a16:rowId xmlns:a16="http://schemas.microsoft.com/office/drawing/2014/main" xmlns="" val="627132469"/>
                  </a:ext>
                </a:extLst>
              </a:tr>
            </a:tbl>
          </a:graphicData>
        </a:graphic>
      </p:graphicFrame>
    </p:spTree>
    <p:extLst>
      <p:ext uri="{BB962C8B-B14F-4D97-AF65-F5344CB8AC3E}">
        <p14:creationId xmlns:p14="http://schemas.microsoft.com/office/powerpoint/2010/main" val="26076967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78733823"/>
              </p:ext>
            </p:extLst>
          </p:nvPr>
        </p:nvGraphicFramePr>
        <p:xfrm>
          <a:off x="0" y="-28816"/>
          <a:ext cx="9144000" cy="3238822"/>
        </p:xfrm>
        <a:graphic>
          <a:graphicData uri="http://schemas.openxmlformats.org/drawingml/2006/table">
            <a:tbl>
              <a:tblPr firstRow="1" bandRow="1">
                <a:tableStyleId>{5C22544A-7EE6-4342-B048-85BDC9FD1C3A}</a:tableStyleId>
              </a:tblPr>
              <a:tblGrid>
                <a:gridCol w="1828800"/>
                <a:gridCol w="1828800"/>
                <a:gridCol w="1828800"/>
                <a:gridCol w="1828800"/>
                <a:gridCol w="1828800"/>
              </a:tblGrid>
              <a:tr h="3238822">
                <a:tc>
                  <a:txBody>
                    <a:bodyPr/>
                    <a:lstStyle/>
                    <a:p>
                      <a:endParaRPr lang="en-PH" sz="1000" dirty="0"/>
                    </a:p>
                  </a:txBody>
                  <a:tcPr marL="68580" marR="68580">
                    <a:solidFill>
                      <a:schemeClr val="bg1">
                        <a:lumMod val="85000"/>
                      </a:schemeClr>
                    </a:solidFill>
                  </a:tcPr>
                </a:tc>
                <a:tc>
                  <a:txBody>
                    <a:bodyPr/>
                    <a:lstStyle/>
                    <a:p>
                      <a:r>
                        <a:rPr lang="en-PH" sz="1400" dirty="0" smtClean="0">
                          <a:solidFill>
                            <a:srgbClr val="000000"/>
                          </a:solidFill>
                        </a:rPr>
                        <a:t>4. Adjacent or Contiguous</a:t>
                      </a:r>
                      <a:endParaRPr lang="en-PH" sz="1400" dirty="0">
                        <a:solidFill>
                          <a:srgbClr val="000000"/>
                        </a:solidFill>
                      </a:endParaRPr>
                    </a:p>
                  </a:txBody>
                  <a:tcPr marL="68580" marR="68580">
                    <a:solidFill>
                      <a:schemeClr val="bg1">
                        <a:lumMod val="85000"/>
                      </a:schemeClr>
                    </a:solidFill>
                  </a:tcPr>
                </a:tc>
                <a:tc>
                  <a:txBody>
                    <a:bodyPr/>
                    <a:lstStyle/>
                    <a:p>
                      <a:r>
                        <a:rPr lang="en-PH" sz="1400" dirty="0" smtClean="0">
                          <a:solidFill>
                            <a:srgbClr val="000000"/>
                          </a:solidFill>
                        </a:rPr>
                        <a:t>subject contract is adjacent or contiguous to an ongoing Infrastructure Project or Consulting Service where the consultants have unique experience and expertise to deliver the required service</a:t>
                      </a:r>
                      <a:endParaRPr lang="en-PH" sz="1400" dirty="0">
                        <a:solidFill>
                          <a:srgbClr val="000000"/>
                        </a:solidFill>
                      </a:endParaRPr>
                    </a:p>
                  </a:txBody>
                  <a:tcPr marL="68580" marR="68580">
                    <a:solidFill>
                      <a:schemeClr val="bg1">
                        <a:lumMod val="85000"/>
                      </a:schemeClr>
                    </a:solidFill>
                  </a:tcPr>
                </a:tc>
                <a:tc>
                  <a:txBody>
                    <a:bodyPr/>
                    <a:lstStyle/>
                    <a:p>
                      <a:pPr algn="ctr"/>
                      <a:r>
                        <a:rPr lang="en-PH" sz="1400" dirty="0" smtClean="0">
                          <a:solidFill>
                            <a:srgbClr val="000000"/>
                          </a:solidFill>
                        </a:rPr>
                        <a:t>at</a:t>
                      </a:r>
                      <a:r>
                        <a:rPr lang="en-PH" sz="1400" baseline="0" dirty="0" smtClean="0">
                          <a:solidFill>
                            <a:srgbClr val="000000"/>
                          </a:solidFill>
                        </a:rPr>
                        <a:t> least 20days</a:t>
                      </a:r>
                      <a:endParaRPr lang="en-PH" sz="1400" dirty="0">
                        <a:solidFill>
                          <a:srgbClr val="000000"/>
                        </a:solidFill>
                      </a:endParaRPr>
                    </a:p>
                  </a:txBody>
                  <a:tcPr marL="68580" marR="68580">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400" dirty="0" smtClean="0">
                          <a:solidFill>
                            <a:srgbClr val="000000"/>
                          </a:solidFill>
                        </a:rPr>
                        <a:t>no</a:t>
                      </a:r>
                      <a:r>
                        <a:rPr lang="en-PH" sz="1400" baseline="0" dirty="0" smtClean="0">
                          <a:solidFill>
                            <a:srgbClr val="000000"/>
                          </a:solidFill>
                        </a:rPr>
                        <a:t> amount specified</a:t>
                      </a:r>
                      <a:endParaRPr lang="en-PH" sz="1400" dirty="0" smtClean="0">
                        <a:solidFill>
                          <a:srgbClr val="000000"/>
                        </a:solidFill>
                      </a:endParaRPr>
                    </a:p>
                  </a:txBody>
                  <a:tcPr marL="68580" marR="68580">
                    <a:solidFill>
                      <a:schemeClr val="bg1">
                        <a:lumMod val="85000"/>
                      </a:schemeClr>
                    </a:solidFill>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532215594"/>
              </p:ext>
            </p:extLst>
          </p:nvPr>
        </p:nvGraphicFramePr>
        <p:xfrm>
          <a:off x="39082" y="3352800"/>
          <a:ext cx="9120794" cy="1828800"/>
        </p:xfrm>
        <a:graphic>
          <a:graphicData uri="http://schemas.openxmlformats.org/drawingml/2006/table">
            <a:tbl>
              <a:tblPr firstRow="1" bandRow="1">
                <a:tableStyleId>{5C22544A-7EE6-4342-B048-85BDC9FD1C3A}</a:tableStyleId>
              </a:tblPr>
              <a:tblGrid>
                <a:gridCol w="1824159"/>
                <a:gridCol w="1824159"/>
                <a:gridCol w="2193392"/>
                <a:gridCol w="1454925"/>
                <a:gridCol w="1824159"/>
              </a:tblGrid>
              <a:tr h="1828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400" dirty="0" smtClean="0">
                          <a:solidFill>
                            <a:srgbClr val="000000"/>
                          </a:solidFill>
                        </a:rPr>
                        <a:t>5. Negotiated Procurement</a:t>
                      </a:r>
                    </a:p>
                    <a:p>
                      <a:endParaRPr lang="en-PH" sz="1400" dirty="0">
                        <a:solidFill>
                          <a:srgbClr val="000000"/>
                        </a:solidFill>
                      </a:endParaRPr>
                    </a:p>
                  </a:txBody>
                  <a:tcPr marL="68580" marR="68580">
                    <a:solidFill>
                      <a:schemeClr val="bg1">
                        <a:lumMod val="95000"/>
                      </a:schemeClr>
                    </a:solidFill>
                  </a:tcPr>
                </a:tc>
                <a:tc>
                  <a:txBody>
                    <a:bodyPr/>
                    <a:lstStyle/>
                    <a:p>
                      <a:r>
                        <a:rPr lang="en-PH" sz="1400" dirty="0" smtClean="0">
                          <a:solidFill>
                            <a:srgbClr val="000000"/>
                          </a:solidFill>
                        </a:rPr>
                        <a:t>5. Agency-to-Agency</a:t>
                      </a:r>
                      <a:endParaRPr lang="en-PH" sz="1400" dirty="0">
                        <a:solidFill>
                          <a:srgbClr val="000000"/>
                        </a:solidFill>
                      </a:endParaRPr>
                    </a:p>
                  </a:txBody>
                  <a:tcPr marL="68580" marR="68580">
                    <a:solidFill>
                      <a:schemeClr val="bg1">
                        <a:lumMod val="95000"/>
                      </a:schemeClr>
                    </a:solidFill>
                  </a:tcPr>
                </a:tc>
                <a:tc>
                  <a:txBody>
                    <a:bodyPr/>
                    <a:lstStyle/>
                    <a:p>
                      <a:r>
                        <a:rPr lang="en-PH" sz="1400" dirty="0" smtClean="0">
                          <a:solidFill>
                            <a:srgbClr val="000000"/>
                          </a:solidFill>
                        </a:rPr>
                        <a:t>Procurement of Goods, Infrastructure Projects and Consulting Services from another agency of the </a:t>
                      </a:r>
                      <a:r>
                        <a:rPr lang="en-PH" sz="1400" dirty="0" err="1" smtClean="0">
                          <a:solidFill>
                            <a:srgbClr val="000000"/>
                          </a:solidFill>
                        </a:rPr>
                        <a:t>GoP</a:t>
                      </a:r>
                      <a:r>
                        <a:rPr lang="en-PH" sz="1400" dirty="0" smtClean="0">
                          <a:solidFill>
                            <a:srgbClr val="000000"/>
                          </a:solidFill>
                        </a:rPr>
                        <a:t>, such as the DBM-PS</a:t>
                      </a:r>
                      <a:endParaRPr lang="en-PH" sz="1400" dirty="0">
                        <a:solidFill>
                          <a:srgbClr val="000000"/>
                        </a:solidFill>
                      </a:endParaRPr>
                    </a:p>
                  </a:txBody>
                  <a:tcPr marL="68580" marR="68580">
                    <a:solidFill>
                      <a:schemeClr val="bg1">
                        <a:lumMod val="95000"/>
                      </a:schemeClr>
                    </a:solidFill>
                  </a:tcPr>
                </a:tc>
                <a:tc>
                  <a:txBody>
                    <a:bodyPr/>
                    <a:lstStyle/>
                    <a:p>
                      <a:pPr algn="ctr"/>
                      <a:r>
                        <a:rPr lang="en-PH" sz="1400" dirty="0" smtClean="0">
                          <a:solidFill>
                            <a:srgbClr val="000000"/>
                          </a:solidFill>
                        </a:rPr>
                        <a:t>at</a:t>
                      </a:r>
                      <a:r>
                        <a:rPr lang="en-PH" sz="1400" baseline="0" dirty="0" smtClean="0">
                          <a:solidFill>
                            <a:srgbClr val="000000"/>
                          </a:solidFill>
                        </a:rPr>
                        <a:t> least 20days</a:t>
                      </a:r>
                      <a:endParaRPr lang="en-PH" sz="1400" dirty="0">
                        <a:solidFill>
                          <a:srgbClr val="000000"/>
                        </a:solidFill>
                      </a:endParaRPr>
                    </a:p>
                  </a:txBody>
                  <a:tcPr marL="68580" marR="68580">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400" dirty="0" smtClean="0">
                          <a:solidFill>
                            <a:srgbClr val="000000"/>
                          </a:solidFill>
                        </a:rPr>
                        <a:t>no</a:t>
                      </a:r>
                      <a:r>
                        <a:rPr lang="en-PH" sz="1400" baseline="0" dirty="0" smtClean="0">
                          <a:solidFill>
                            <a:srgbClr val="000000"/>
                          </a:solidFill>
                        </a:rPr>
                        <a:t> amount specified</a:t>
                      </a:r>
                      <a:endParaRPr lang="en-PH" sz="1400" dirty="0" smtClean="0">
                        <a:solidFill>
                          <a:srgbClr val="000000"/>
                        </a:solidFill>
                      </a:endParaRPr>
                    </a:p>
                  </a:txBody>
                  <a:tcPr marL="68580" marR="68580">
                    <a:solidFill>
                      <a:schemeClr val="bg1">
                        <a:lumMod val="95000"/>
                      </a:schemeClr>
                    </a:solidFill>
                  </a:tcPr>
                </a:tc>
              </a:tr>
            </a:tbl>
          </a:graphicData>
        </a:graphic>
      </p:graphicFrame>
    </p:spTree>
    <p:extLst>
      <p:ext uri="{BB962C8B-B14F-4D97-AF65-F5344CB8AC3E}">
        <p14:creationId xmlns:p14="http://schemas.microsoft.com/office/powerpoint/2010/main" val="8013351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302978231"/>
              </p:ext>
            </p:extLst>
          </p:nvPr>
        </p:nvGraphicFramePr>
        <p:xfrm>
          <a:off x="0" y="30222"/>
          <a:ext cx="9144000" cy="6827777"/>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xmlns="" val="808727164"/>
                    </a:ext>
                  </a:extLst>
                </a:gridCol>
                <a:gridCol w="1828800">
                  <a:extLst>
                    <a:ext uri="{9D8B030D-6E8A-4147-A177-3AD203B41FA5}">
                      <a16:colId xmlns:a16="http://schemas.microsoft.com/office/drawing/2014/main" xmlns="" val="3010707441"/>
                    </a:ext>
                  </a:extLst>
                </a:gridCol>
                <a:gridCol w="2198973">
                  <a:extLst>
                    <a:ext uri="{9D8B030D-6E8A-4147-A177-3AD203B41FA5}">
                      <a16:colId xmlns:a16="http://schemas.microsoft.com/office/drawing/2014/main" xmlns="" val="3906281381"/>
                    </a:ext>
                  </a:extLst>
                </a:gridCol>
                <a:gridCol w="1458627">
                  <a:extLst>
                    <a:ext uri="{9D8B030D-6E8A-4147-A177-3AD203B41FA5}">
                      <a16:colId xmlns:a16="http://schemas.microsoft.com/office/drawing/2014/main" xmlns="" val="2706279590"/>
                    </a:ext>
                  </a:extLst>
                </a:gridCol>
                <a:gridCol w="1828800">
                  <a:extLst>
                    <a:ext uri="{9D8B030D-6E8A-4147-A177-3AD203B41FA5}">
                      <a16:colId xmlns:a16="http://schemas.microsoft.com/office/drawing/2014/main" xmlns="" val="3061734218"/>
                    </a:ext>
                  </a:extLst>
                </a:gridCol>
              </a:tblGrid>
              <a:tr h="872576">
                <a:tc>
                  <a:txBody>
                    <a:bodyPr/>
                    <a:lstStyle/>
                    <a:p>
                      <a:pPr algn="ctr"/>
                      <a:r>
                        <a:rPr lang="en-PH" sz="1200" b="1" dirty="0" smtClean="0"/>
                        <a:t>TYPE OF ALTERNATIVE MODE OF PROCUREMENT</a:t>
                      </a:r>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200" b="1" dirty="0" smtClean="0"/>
                        <a:t>Cases that can be applied thru Negotiated</a:t>
                      </a:r>
                      <a:r>
                        <a:rPr lang="en-PH" sz="1200" b="1" baseline="0" dirty="0" smtClean="0"/>
                        <a:t> Procurement</a:t>
                      </a:r>
                      <a:endParaRPr lang="en-PH" sz="1200" b="1" dirty="0" smtClean="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200" b="1" dirty="0" smtClean="0"/>
                        <a:t>ALTERNATIVE MODE OF</a:t>
                      </a:r>
                      <a:r>
                        <a:rPr lang="en-PH" sz="1200" b="1" baseline="0" dirty="0" smtClean="0"/>
                        <a:t> PROCUREMENT CAN BE RESORTED IN ANY OF THE FOLLOWING INSTANCES</a:t>
                      </a:r>
                      <a:endParaRPr lang="en-PH" sz="1200" b="1" dirty="0" smtClean="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PH" sz="1200" b="1" baseline="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PH" sz="1200" b="1" baseline="0" dirty="0" smtClean="0"/>
                        <a:t>PROCUREMENT TIMELINE</a:t>
                      </a:r>
                      <a:endParaRPr lang="en-PH" sz="1200" b="1" dirty="0" smtClean="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PH" sz="12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PH" sz="1200" b="1" dirty="0" smtClean="0"/>
                        <a:t>THRESHOLD AMOUNT</a:t>
                      </a:r>
                    </a:p>
                  </a:txBody>
                  <a:tcPr marL="68580" marR="68580"/>
                </a:tc>
                <a:extLst>
                  <a:ext uri="{0D108BD9-81ED-4DB2-BD59-A6C34878D82A}">
                    <a16:rowId xmlns:a16="http://schemas.microsoft.com/office/drawing/2014/main" xmlns="" val="2439524570"/>
                  </a:ext>
                </a:extLst>
              </a:tr>
              <a:tr h="59552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800" dirty="0" smtClean="0"/>
                        <a:t>5. Negotiated Procurement</a:t>
                      </a:r>
                    </a:p>
                    <a:p>
                      <a:endParaRPr lang="en-PH" dirty="0" smtClean="0"/>
                    </a:p>
                    <a:p>
                      <a:endParaRPr lang="en-PH" dirty="0"/>
                    </a:p>
                  </a:txBody>
                  <a:tcPr marL="68580" marR="68580"/>
                </a:tc>
                <a:tc>
                  <a:txBody>
                    <a:bodyPr/>
                    <a:lstStyle/>
                    <a:p>
                      <a:r>
                        <a:rPr lang="en-PH" sz="1000" dirty="0" smtClean="0"/>
                        <a:t>6. Scientific, Scholarly or Artistic Work, Exclusive Technology and Media Services</a:t>
                      </a:r>
                      <a:endParaRPr lang="en-PH" sz="1000" dirty="0"/>
                    </a:p>
                  </a:txBody>
                  <a:tcPr marL="68580" marR="68580"/>
                </a:tc>
                <a:tc>
                  <a:txBody>
                    <a:bodyPr/>
                    <a:lstStyle/>
                    <a:p>
                      <a:r>
                        <a:rPr lang="en-PH" sz="1200" dirty="0" smtClean="0"/>
                        <a:t>Work of art, Scientific, academic, scholarly work or research, or legal services, Highly-specialized life-saving medical equipment, Scientific, technical, economic, business, trade or legal journal, magazine, paper, subscription, or other exclusive statistical publications and references, Media documentation, advertisement, or announcement through television, radio, newspaper, internet, and other communication media, construction or installation of an infrastructure facility where the material, equipment, or technology under a proprietary right can only be obtained from the same contractor</a:t>
                      </a:r>
                      <a:endParaRPr lang="en-PH" sz="1200" dirty="0"/>
                    </a:p>
                  </a:txBody>
                  <a:tcPr marL="68580" marR="68580"/>
                </a:tc>
                <a:tc>
                  <a:txBody>
                    <a:bodyPr/>
                    <a:lstStyle/>
                    <a:p>
                      <a:pPr algn="ctr"/>
                      <a:r>
                        <a:rPr lang="en-PH" sz="1200" dirty="0" smtClean="0"/>
                        <a:t>at least 20days</a:t>
                      </a:r>
                      <a:endParaRPr lang="en-PH" sz="1200" dirty="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200" dirty="0" smtClean="0"/>
                        <a:t>no</a:t>
                      </a:r>
                      <a:r>
                        <a:rPr lang="en-PH" sz="1200" baseline="0" dirty="0" smtClean="0"/>
                        <a:t> amount specified</a:t>
                      </a:r>
                      <a:endParaRPr lang="en-PH" sz="1200" dirty="0" smtClean="0"/>
                    </a:p>
                  </a:txBody>
                  <a:tcPr marL="68580" marR="68580"/>
                </a:tc>
                <a:extLst>
                  <a:ext uri="{0D108BD9-81ED-4DB2-BD59-A6C34878D82A}">
                    <a16:rowId xmlns:a16="http://schemas.microsoft.com/office/drawing/2014/main" xmlns="" val="4130117254"/>
                  </a:ext>
                </a:extLst>
              </a:tr>
            </a:tbl>
          </a:graphicData>
        </a:graphic>
      </p:graphicFrame>
    </p:spTree>
    <p:extLst>
      <p:ext uri="{BB962C8B-B14F-4D97-AF65-F5344CB8AC3E}">
        <p14:creationId xmlns:p14="http://schemas.microsoft.com/office/powerpoint/2010/main" val="12431427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839180838"/>
              </p:ext>
            </p:extLst>
          </p:nvPr>
        </p:nvGraphicFramePr>
        <p:xfrm>
          <a:off x="76200" y="76200"/>
          <a:ext cx="8991600" cy="6725064"/>
        </p:xfrm>
        <a:graphic>
          <a:graphicData uri="http://schemas.openxmlformats.org/drawingml/2006/table">
            <a:tbl>
              <a:tblPr firstRow="1" bandRow="1">
                <a:tableStyleId>{5C22544A-7EE6-4342-B048-85BDC9FD1C3A}</a:tableStyleId>
              </a:tblPr>
              <a:tblGrid>
                <a:gridCol w="1498600">
                  <a:extLst>
                    <a:ext uri="{9D8B030D-6E8A-4147-A177-3AD203B41FA5}">
                      <a16:colId xmlns:a16="http://schemas.microsoft.com/office/drawing/2014/main" xmlns="" val="519910746"/>
                    </a:ext>
                  </a:extLst>
                </a:gridCol>
                <a:gridCol w="1498600">
                  <a:extLst>
                    <a:ext uri="{9D8B030D-6E8A-4147-A177-3AD203B41FA5}">
                      <a16:colId xmlns:a16="http://schemas.microsoft.com/office/drawing/2014/main" xmlns="" val="3697225430"/>
                    </a:ext>
                  </a:extLst>
                </a:gridCol>
                <a:gridCol w="2055801">
                  <a:extLst>
                    <a:ext uri="{9D8B030D-6E8A-4147-A177-3AD203B41FA5}">
                      <a16:colId xmlns:a16="http://schemas.microsoft.com/office/drawing/2014/main" xmlns="" val="3355452042"/>
                    </a:ext>
                  </a:extLst>
                </a:gridCol>
                <a:gridCol w="1186299">
                  <a:extLst>
                    <a:ext uri="{9D8B030D-6E8A-4147-A177-3AD203B41FA5}">
                      <a16:colId xmlns:a16="http://schemas.microsoft.com/office/drawing/2014/main" xmlns="" val="3420269756"/>
                    </a:ext>
                  </a:extLst>
                </a:gridCol>
                <a:gridCol w="1253700">
                  <a:extLst>
                    <a:ext uri="{9D8B030D-6E8A-4147-A177-3AD203B41FA5}">
                      <a16:colId xmlns:a16="http://schemas.microsoft.com/office/drawing/2014/main" xmlns="" val="1123730623"/>
                    </a:ext>
                  </a:extLst>
                </a:gridCol>
                <a:gridCol w="1498600">
                  <a:extLst>
                    <a:ext uri="{9D8B030D-6E8A-4147-A177-3AD203B41FA5}">
                      <a16:colId xmlns:a16="http://schemas.microsoft.com/office/drawing/2014/main" xmlns="" val="2763975104"/>
                    </a:ext>
                  </a:extLst>
                </a:gridCol>
              </a:tblGrid>
              <a:tr h="105027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PH" sz="12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PH" sz="1200" b="1" dirty="0" smtClean="0"/>
                        <a:t>TYPE OF ALTERNATIVE MODE </a:t>
                      </a:r>
                    </a:p>
                  </a:txBody>
                  <a:tcPr marL="68580" marR="68580"/>
                </a:tc>
                <a:tc>
                  <a:txBody>
                    <a:bodyPr/>
                    <a:lstStyle/>
                    <a:p>
                      <a:pPr algn="ctr"/>
                      <a:r>
                        <a:rPr lang="en-PH" sz="1200" b="1" dirty="0" smtClean="0"/>
                        <a:t>Cases that can be applied thru Negotiated</a:t>
                      </a:r>
                      <a:r>
                        <a:rPr lang="en-PH" sz="1200" b="1" baseline="0" dirty="0" smtClean="0"/>
                        <a:t> Procurement</a:t>
                      </a:r>
                      <a:endParaRPr lang="en-PH" sz="1200" b="1" dirty="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200" b="1" dirty="0" smtClean="0"/>
                        <a:t>ALTERNATIVE MODE OF</a:t>
                      </a:r>
                      <a:r>
                        <a:rPr lang="en-PH" sz="1200" b="1" baseline="0" dirty="0" smtClean="0"/>
                        <a:t> PROCUREMENT CAN BE RESORTED IN ANY OF THE FOLLOWING INSTANCES</a:t>
                      </a:r>
                      <a:endParaRPr lang="en-PH" sz="1200" b="1" dirty="0" smtClean="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200" b="1" dirty="0" smtClean="0"/>
                        <a:t>Total</a:t>
                      </a:r>
                      <a:r>
                        <a:rPr lang="en-PH" sz="1200" b="1" baseline="0" dirty="0" smtClean="0"/>
                        <a:t> No. of Days of Posting</a:t>
                      </a:r>
                      <a:endParaRPr lang="en-PH" sz="1200" b="1" dirty="0" smtClean="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PH" sz="12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PH" sz="1200" b="1" baseline="0" dirty="0" smtClean="0"/>
                        <a:t>PROCUREMENT TIMELINE</a:t>
                      </a:r>
                      <a:endParaRPr lang="en-PH" sz="1200" b="1" dirty="0" smtClean="0"/>
                    </a:p>
                  </a:txBody>
                  <a:tcPr marL="68580" marR="68580"/>
                </a:tc>
                <a:tc>
                  <a:txBody>
                    <a:bodyPr/>
                    <a:lstStyle/>
                    <a:p>
                      <a:pPr algn="ctr"/>
                      <a:endParaRPr lang="en-PH" sz="1200" b="1" dirty="0" smtClean="0"/>
                    </a:p>
                    <a:p>
                      <a:pPr algn="ctr"/>
                      <a:endParaRPr lang="en-PH" sz="1200" b="1" dirty="0" smtClean="0"/>
                    </a:p>
                    <a:p>
                      <a:pPr algn="ctr"/>
                      <a:r>
                        <a:rPr lang="en-PH" sz="1200" b="1" dirty="0" smtClean="0"/>
                        <a:t>THRESHOLD AMOUNT</a:t>
                      </a:r>
                      <a:endParaRPr lang="en-PH" sz="1200" b="1" dirty="0"/>
                    </a:p>
                  </a:txBody>
                  <a:tcPr marL="68580" marR="68580"/>
                </a:tc>
                <a:extLst>
                  <a:ext uri="{0D108BD9-81ED-4DB2-BD59-A6C34878D82A}">
                    <a16:rowId xmlns:a16="http://schemas.microsoft.com/office/drawing/2014/main" xmlns="" val="1483790624"/>
                  </a:ext>
                </a:extLst>
              </a:tr>
              <a:tr h="15350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5. Negotiated Procurement</a:t>
                      </a:r>
                    </a:p>
                  </a:txBody>
                  <a:tcPr marL="68580" marR="68580"/>
                </a:tc>
                <a:tc>
                  <a:txBody>
                    <a:bodyPr/>
                    <a:lstStyle/>
                    <a:p>
                      <a:r>
                        <a:rPr lang="en-PH" sz="1000" dirty="0" smtClean="0"/>
                        <a:t>7. Highly Technical Consultants</a:t>
                      </a:r>
                      <a:endParaRPr lang="en-PH" sz="1000" dirty="0"/>
                    </a:p>
                  </a:txBody>
                  <a:tcPr marL="68580" marR="68580"/>
                </a:tc>
                <a:tc>
                  <a:txBody>
                    <a:bodyPr/>
                    <a:lstStyle/>
                    <a:p>
                      <a:r>
                        <a:rPr lang="en-PH" sz="1200" dirty="0" smtClean="0"/>
                        <a:t>highly technical or proprietary, primarily confidential or policy determining, where trust and confidence are the primary consideration for the hiring of the consultant, </a:t>
                      </a:r>
                      <a:endParaRPr lang="en-PH" sz="1200" dirty="0"/>
                    </a:p>
                  </a:txBody>
                  <a:tcPr marL="68580" marR="68580"/>
                </a:tc>
                <a:tc>
                  <a:txBody>
                    <a:bodyPr/>
                    <a:lstStyle/>
                    <a:p>
                      <a:pPr algn="ctr"/>
                      <a:r>
                        <a:rPr lang="en-PH" sz="1200" dirty="0" smtClean="0"/>
                        <a:t>at least 20days</a:t>
                      </a:r>
                      <a:endParaRPr lang="en-PH" sz="1200" dirty="0"/>
                    </a:p>
                  </a:txBody>
                  <a:tcPr marL="68580" marR="68580"/>
                </a:tc>
                <a:tc>
                  <a:txBody>
                    <a:bodyPr/>
                    <a:lstStyle/>
                    <a:p>
                      <a:pPr algn="ctr"/>
                      <a:r>
                        <a:rPr lang="en-PH" sz="1200" dirty="0" smtClean="0"/>
                        <a:t>no amount specified</a:t>
                      </a:r>
                      <a:endParaRPr lang="en-PH" sz="1200" dirty="0"/>
                    </a:p>
                  </a:txBody>
                  <a:tcPr marL="68580" marR="68580"/>
                </a:tc>
                <a:tc>
                  <a:txBody>
                    <a:bodyPr/>
                    <a:lstStyle/>
                    <a:p>
                      <a:pPr algn="ctr"/>
                      <a:endParaRPr lang="en-PH" sz="1200" dirty="0"/>
                    </a:p>
                  </a:txBody>
                  <a:tcPr marL="68580" marR="68580"/>
                </a:tc>
                <a:extLst>
                  <a:ext uri="{0D108BD9-81ED-4DB2-BD59-A6C34878D82A}">
                    <a16:rowId xmlns:a16="http://schemas.microsoft.com/office/drawing/2014/main" xmlns="" val="1923049764"/>
                  </a:ext>
                </a:extLst>
              </a:tr>
              <a:tr h="1211856">
                <a:tc>
                  <a:txBody>
                    <a:bodyPr/>
                    <a:lstStyle/>
                    <a:p>
                      <a:endParaRPr lang="en-PH"/>
                    </a:p>
                  </a:txBody>
                  <a:tcPr marL="68580" marR="68580"/>
                </a:tc>
                <a:tc>
                  <a:txBody>
                    <a:bodyPr/>
                    <a:lstStyle/>
                    <a:p>
                      <a:r>
                        <a:rPr lang="en-PH" sz="1000" dirty="0" smtClean="0"/>
                        <a:t>8. Defense Cooperation Agreement</a:t>
                      </a:r>
                      <a:endParaRPr lang="en-PH" sz="1000" dirty="0"/>
                    </a:p>
                  </a:txBody>
                  <a:tcPr marL="68580" marR="68580"/>
                </a:tc>
                <a:tc>
                  <a:txBody>
                    <a:bodyPr/>
                    <a:lstStyle/>
                    <a:p>
                      <a:r>
                        <a:rPr lang="en-PH" sz="1200" dirty="0" smtClean="0"/>
                        <a:t>procurement for use by the AFP involves major defense equipment or materiel and/or defense-related consultancy services</a:t>
                      </a:r>
                      <a:endParaRPr lang="en-PH" sz="1200" dirty="0"/>
                    </a:p>
                  </a:txBody>
                  <a:tcPr marL="68580" marR="68580"/>
                </a:tc>
                <a:tc>
                  <a:txBody>
                    <a:bodyPr/>
                    <a:lstStyle/>
                    <a:p>
                      <a:pPr algn="ctr"/>
                      <a:r>
                        <a:rPr lang="en-PH" sz="1200" dirty="0" smtClean="0"/>
                        <a:t>at least 20days</a:t>
                      </a:r>
                      <a:endParaRPr lang="en-PH" sz="1200" dirty="0"/>
                    </a:p>
                  </a:txBody>
                  <a:tcPr marL="68580" marR="68580"/>
                </a:tc>
                <a:tc>
                  <a:txBody>
                    <a:bodyPr/>
                    <a:lstStyle/>
                    <a:p>
                      <a:pPr algn="ctr"/>
                      <a:r>
                        <a:rPr lang="en-PH" sz="1200" dirty="0" smtClean="0"/>
                        <a:t>no amount specified</a:t>
                      </a:r>
                      <a:endParaRPr lang="en-PH" sz="1200" dirty="0"/>
                    </a:p>
                  </a:txBody>
                  <a:tcPr marL="68580" marR="68580"/>
                </a:tc>
                <a:tc>
                  <a:txBody>
                    <a:bodyPr/>
                    <a:lstStyle/>
                    <a:p>
                      <a:pPr algn="ctr"/>
                      <a:endParaRPr lang="en-PH" sz="1200" dirty="0"/>
                    </a:p>
                  </a:txBody>
                  <a:tcPr marL="68580" marR="68580"/>
                </a:tc>
                <a:extLst>
                  <a:ext uri="{0D108BD9-81ED-4DB2-BD59-A6C34878D82A}">
                    <a16:rowId xmlns:a16="http://schemas.microsoft.com/office/drawing/2014/main" xmlns="" val="1337483849"/>
                  </a:ext>
                </a:extLst>
              </a:tr>
              <a:tr h="2342920">
                <a:tc>
                  <a:txBody>
                    <a:bodyPr/>
                    <a:lstStyle/>
                    <a:p>
                      <a:endParaRPr lang="en-PH" dirty="0"/>
                    </a:p>
                  </a:txBody>
                  <a:tcPr marL="68580" marR="68580"/>
                </a:tc>
                <a:tc>
                  <a:txBody>
                    <a:bodyPr/>
                    <a:lstStyle/>
                    <a:p>
                      <a:r>
                        <a:rPr lang="en-PH" sz="1000" dirty="0" smtClean="0"/>
                        <a:t>9. Small Value Procurement</a:t>
                      </a:r>
                      <a:endParaRPr lang="en-PH" sz="1000" dirty="0"/>
                    </a:p>
                  </a:txBody>
                  <a:tcPr marL="68580" marR="68580"/>
                </a:tc>
                <a:tc>
                  <a:txBody>
                    <a:bodyPr/>
                    <a:lstStyle/>
                    <a:p>
                      <a:r>
                        <a:rPr lang="en-PH" sz="1200" dirty="0" smtClean="0"/>
                        <a:t>Procurement of Goods, Infrastructure Projects and Consulting Services, where the amount involved does not exceed the threshold prescribed in Annex "H" of this IRR: Provided, That in case of Goods, the procurement does not fall under shopping in Section 52 of this IRR</a:t>
                      </a:r>
                      <a:endParaRPr lang="en-PH" sz="1200" dirty="0"/>
                    </a:p>
                  </a:txBody>
                  <a:tcPr marL="68580" marR="68580"/>
                </a:tc>
                <a:tc>
                  <a:txBody>
                    <a:bodyPr/>
                    <a:lstStyle/>
                    <a:p>
                      <a:pPr algn="ctr"/>
                      <a:r>
                        <a:rPr lang="en-PH" sz="1200" dirty="0" smtClean="0"/>
                        <a:t>at</a:t>
                      </a:r>
                      <a:r>
                        <a:rPr lang="en-PH" sz="1200" baseline="0" dirty="0" smtClean="0"/>
                        <a:t> least 15days</a:t>
                      </a:r>
                      <a:endParaRPr lang="en-PH" sz="1200" dirty="0"/>
                    </a:p>
                  </a:txBody>
                  <a:tcPr marL="68580" marR="68580"/>
                </a:tc>
                <a:tc>
                  <a:txBody>
                    <a:bodyPr/>
                    <a:lstStyle/>
                    <a:p>
                      <a:pPr algn="ctr"/>
                      <a:r>
                        <a:rPr lang="en-PH" sz="1200" dirty="0" smtClean="0"/>
                        <a:t>below </a:t>
                      </a:r>
                      <a:r>
                        <a:rPr lang="en-PH" sz="1200" dirty="0" err="1" smtClean="0"/>
                        <a:t>PhP</a:t>
                      </a:r>
                      <a:r>
                        <a:rPr lang="en-PH" sz="1200" baseline="0" dirty="0" smtClean="0"/>
                        <a:t> </a:t>
                      </a:r>
                      <a:r>
                        <a:rPr lang="en-PH" sz="1200" dirty="0" smtClean="0"/>
                        <a:t>1M</a:t>
                      </a:r>
                      <a:endParaRPr lang="en-PH" sz="1200" dirty="0"/>
                    </a:p>
                  </a:txBody>
                  <a:tcPr marL="68580" marR="68580"/>
                </a:tc>
                <a:tc>
                  <a:txBody>
                    <a:bodyPr/>
                    <a:lstStyle/>
                    <a:p>
                      <a:pPr algn="ctr"/>
                      <a:endParaRPr lang="en-PH" sz="1200" dirty="0"/>
                    </a:p>
                  </a:txBody>
                  <a:tcPr marL="68580" marR="68580"/>
                </a:tc>
                <a:extLst>
                  <a:ext uri="{0D108BD9-81ED-4DB2-BD59-A6C34878D82A}">
                    <a16:rowId xmlns:a16="http://schemas.microsoft.com/office/drawing/2014/main" xmlns="" val="956976923"/>
                  </a:ext>
                </a:extLst>
              </a:tr>
              <a:tr h="565533">
                <a:tc>
                  <a:txBody>
                    <a:bodyPr/>
                    <a:lstStyle/>
                    <a:p>
                      <a:endParaRPr lang="en-PH" dirty="0"/>
                    </a:p>
                  </a:txBody>
                  <a:tcPr marL="68580" marR="68580"/>
                </a:tc>
                <a:tc>
                  <a:txBody>
                    <a:bodyPr/>
                    <a:lstStyle/>
                    <a:p>
                      <a:r>
                        <a:rPr lang="en-PH" sz="1000" dirty="0" smtClean="0"/>
                        <a:t>10. Lease of Real Property and Venue</a:t>
                      </a:r>
                      <a:endParaRPr lang="en-PH" sz="1000" dirty="0"/>
                    </a:p>
                  </a:txBody>
                  <a:tcPr marL="68580" marR="68580"/>
                </a:tc>
                <a:tc>
                  <a:txBody>
                    <a:bodyPr/>
                    <a:lstStyle/>
                    <a:p>
                      <a:r>
                        <a:rPr lang="en-PH" sz="1200" dirty="0" smtClean="0"/>
                        <a:t>Lease of real property and venue for official use</a:t>
                      </a:r>
                      <a:endParaRPr lang="en-PH" sz="1200" dirty="0"/>
                    </a:p>
                  </a:txBody>
                  <a:tcPr marL="68580" marR="68580"/>
                </a:tc>
                <a:tc>
                  <a:txBody>
                    <a:bodyPr/>
                    <a:lstStyle/>
                    <a:p>
                      <a:pPr algn="ctr"/>
                      <a:r>
                        <a:rPr lang="en-PH" sz="1200" dirty="0" smtClean="0"/>
                        <a:t>at least 20days</a:t>
                      </a:r>
                      <a:endParaRPr lang="en-PH" sz="1200" dirty="0"/>
                    </a:p>
                  </a:txBody>
                  <a:tcPr marL="68580" marR="68580"/>
                </a:tc>
                <a:tc>
                  <a:txBody>
                    <a:bodyPr/>
                    <a:lstStyle/>
                    <a:p>
                      <a:pPr algn="ctr"/>
                      <a:r>
                        <a:rPr lang="en-PH" sz="1200" dirty="0" smtClean="0"/>
                        <a:t>no amount specified</a:t>
                      </a:r>
                      <a:endParaRPr lang="en-PH" sz="1200" dirty="0"/>
                    </a:p>
                  </a:txBody>
                  <a:tcPr marL="68580" marR="68580"/>
                </a:tc>
                <a:tc>
                  <a:txBody>
                    <a:bodyPr/>
                    <a:lstStyle/>
                    <a:p>
                      <a:pPr algn="ctr"/>
                      <a:endParaRPr lang="en-PH" sz="1200" dirty="0"/>
                    </a:p>
                  </a:txBody>
                  <a:tcPr marL="68580" marR="68580"/>
                </a:tc>
                <a:extLst>
                  <a:ext uri="{0D108BD9-81ED-4DB2-BD59-A6C34878D82A}">
                    <a16:rowId xmlns:a16="http://schemas.microsoft.com/office/drawing/2014/main" xmlns="" val="1217761843"/>
                  </a:ext>
                </a:extLst>
              </a:tr>
            </a:tbl>
          </a:graphicData>
        </a:graphic>
      </p:graphicFrame>
    </p:spTree>
    <p:extLst>
      <p:ext uri="{BB962C8B-B14F-4D97-AF65-F5344CB8AC3E}">
        <p14:creationId xmlns:p14="http://schemas.microsoft.com/office/powerpoint/2010/main" val="26849978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460091804"/>
              </p:ext>
            </p:extLst>
          </p:nvPr>
        </p:nvGraphicFramePr>
        <p:xfrm>
          <a:off x="16413" y="1"/>
          <a:ext cx="9127586" cy="6858000"/>
        </p:xfrm>
        <a:graphic>
          <a:graphicData uri="http://schemas.openxmlformats.org/drawingml/2006/table">
            <a:tbl>
              <a:tblPr firstRow="1" bandRow="1">
                <a:tableStyleId>{5C22544A-7EE6-4342-B048-85BDC9FD1C3A}</a:tableStyleId>
              </a:tblPr>
              <a:tblGrid>
                <a:gridCol w="1825517">
                  <a:extLst>
                    <a:ext uri="{9D8B030D-6E8A-4147-A177-3AD203B41FA5}">
                      <a16:colId xmlns:a16="http://schemas.microsoft.com/office/drawing/2014/main" xmlns="" val="2081175525"/>
                    </a:ext>
                  </a:extLst>
                </a:gridCol>
                <a:gridCol w="1825517">
                  <a:extLst>
                    <a:ext uri="{9D8B030D-6E8A-4147-A177-3AD203B41FA5}">
                      <a16:colId xmlns:a16="http://schemas.microsoft.com/office/drawing/2014/main" xmlns="" val="1839488463"/>
                    </a:ext>
                  </a:extLst>
                </a:gridCol>
                <a:gridCol w="2116998">
                  <a:extLst>
                    <a:ext uri="{9D8B030D-6E8A-4147-A177-3AD203B41FA5}">
                      <a16:colId xmlns:a16="http://schemas.microsoft.com/office/drawing/2014/main" xmlns="" val="1120060301"/>
                    </a:ext>
                  </a:extLst>
                </a:gridCol>
                <a:gridCol w="1534037">
                  <a:extLst>
                    <a:ext uri="{9D8B030D-6E8A-4147-A177-3AD203B41FA5}">
                      <a16:colId xmlns:a16="http://schemas.microsoft.com/office/drawing/2014/main" xmlns="" val="3374706319"/>
                    </a:ext>
                  </a:extLst>
                </a:gridCol>
                <a:gridCol w="1825517">
                  <a:extLst>
                    <a:ext uri="{9D8B030D-6E8A-4147-A177-3AD203B41FA5}">
                      <a16:colId xmlns:a16="http://schemas.microsoft.com/office/drawing/2014/main" xmlns="" val="3464107588"/>
                    </a:ext>
                  </a:extLst>
                </a:gridCol>
              </a:tblGrid>
              <a:tr h="110066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PH" sz="12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PH" sz="1200" b="1" dirty="0" smtClean="0"/>
                        <a:t>TYPE OF ALTERNATIVE MODE </a:t>
                      </a:r>
                    </a:p>
                  </a:txBody>
                  <a:tcPr marL="68580" marR="68580"/>
                </a:tc>
                <a:tc>
                  <a:txBody>
                    <a:bodyPr/>
                    <a:lstStyle/>
                    <a:p>
                      <a:pPr algn="ctr"/>
                      <a:r>
                        <a:rPr lang="en-PH" sz="1200" b="1" dirty="0" smtClean="0"/>
                        <a:t>Cases that can be applied thru Negotiated</a:t>
                      </a:r>
                      <a:r>
                        <a:rPr lang="en-PH" sz="1200" b="1" baseline="0" dirty="0" smtClean="0"/>
                        <a:t> Procurement</a:t>
                      </a:r>
                      <a:endParaRPr lang="en-PH" sz="1200" b="1" dirty="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200" b="1" dirty="0" smtClean="0"/>
                        <a:t>ALTERNATIVE MODE OF</a:t>
                      </a:r>
                      <a:r>
                        <a:rPr lang="en-PH" sz="1200" b="1" baseline="0" dirty="0" smtClean="0"/>
                        <a:t> PROCUREMENT CAN BE RESORTED IN ANY OF THE FOLLOWING INSTANCES</a:t>
                      </a:r>
                      <a:endParaRPr lang="en-PH" sz="1200" b="1" dirty="0" smtClean="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PH" sz="12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PH" sz="1200" b="1" baseline="0" dirty="0" smtClean="0"/>
                        <a:t>PROCUREMENT TIMELINE</a:t>
                      </a:r>
                      <a:endParaRPr lang="en-PH" sz="1200" b="1" dirty="0" smtClean="0"/>
                    </a:p>
                  </a:txBody>
                  <a:tcPr marL="68580" marR="68580"/>
                </a:tc>
                <a:tc>
                  <a:txBody>
                    <a:bodyPr/>
                    <a:lstStyle/>
                    <a:p>
                      <a:pPr algn="ctr"/>
                      <a:endParaRPr lang="en-PH" sz="1200" b="1" dirty="0" smtClean="0"/>
                    </a:p>
                    <a:p>
                      <a:pPr algn="ctr"/>
                      <a:endParaRPr lang="en-PH" sz="1200" b="1" dirty="0" smtClean="0"/>
                    </a:p>
                    <a:p>
                      <a:pPr algn="ctr"/>
                      <a:r>
                        <a:rPr lang="en-PH" sz="1200" b="1" dirty="0" smtClean="0"/>
                        <a:t>THRESHOLD AMOUNT</a:t>
                      </a:r>
                      <a:endParaRPr lang="en-PH" sz="1200" b="1" dirty="0"/>
                    </a:p>
                  </a:txBody>
                  <a:tcPr marL="68580" marR="68580"/>
                </a:tc>
                <a:extLst>
                  <a:ext uri="{0D108BD9-81ED-4DB2-BD59-A6C34878D82A}">
                    <a16:rowId xmlns:a16="http://schemas.microsoft.com/office/drawing/2014/main" xmlns="" val="94590673"/>
                  </a:ext>
                </a:extLst>
              </a:tr>
              <a:tr h="21166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5. Negotiated Procurement</a:t>
                      </a:r>
                    </a:p>
                  </a:txBody>
                  <a:tcPr marL="68580" marR="68580"/>
                </a:tc>
                <a:tc>
                  <a:txBody>
                    <a:bodyPr/>
                    <a:lstStyle/>
                    <a:p>
                      <a:r>
                        <a:rPr lang="en-PH" sz="1000" dirty="0" smtClean="0"/>
                        <a:t>11. NGO Participation</a:t>
                      </a:r>
                      <a:endParaRPr lang="en-PH" sz="1000" dirty="0"/>
                    </a:p>
                  </a:txBody>
                  <a:tcPr marL="68580" marR="68580"/>
                </a:tc>
                <a:tc>
                  <a:txBody>
                    <a:bodyPr/>
                    <a:lstStyle/>
                    <a:p>
                      <a:r>
                        <a:rPr lang="en-PH" sz="1200" dirty="0" smtClean="0"/>
                        <a:t>appropriation law or ordinance earmarks an amount to be specifically contracted out to Non-Governmental Organizations (NGOs), the Procuring Entity may enter into a Memorandum of Agreement with an NGO</a:t>
                      </a:r>
                      <a:endParaRPr lang="en-PH" sz="1200" dirty="0"/>
                    </a:p>
                  </a:txBody>
                  <a:tcPr marL="68580" marR="68580"/>
                </a:tc>
                <a:tc>
                  <a:txBody>
                    <a:bodyPr/>
                    <a:lstStyle/>
                    <a:p>
                      <a:pPr algn="ctr"/>
                      <a:r>
                        <a:rPr lang="en-PH" sz="1200" dirty="0" smtClean="0"/>
                        <a:t>at least 20days</a:t>
                      </a:r>
                      <a:endParaRPr lang="en-PH" sz="1200" dirty="0"/>
                    </a:p>
                  </a:txBody>
                  <a:tcPr marL="68580" marR="68580"/>
                </a:tc>
                <a:tc>
                  <a:txBody>
                    <a:bodyPr/>
                    <a:lstStyle/>
                    <a:p>
                      <a:pPr algn="ctr"/>
                      <a:r>
                        <a:rPr lang="en-PH" sz="1200" dirty="0" smtClean="0"/>
                        <a:t>no amount specified</a:t>
                      </a:r>
                      <a:endParaRPr lang="en-PH" sz="1200" dirty="0"/>
                    </a:p>
                  </a:txBody>
                  <a:tcPr marL="68580" marR="68580"/>
                </a:tc>
                <a:extLst>
                  <a:ext uri="{0D108BD9-81ED-4DB2-BD59-A6C34878D82A}">
                    <a16:rowId xmlns:a16="http://schemas.microsoft.com/office/drawing/2014/main" xmlns="" val="19562474"/>
                  </a:ext>
                </a:extLst>
              </a:tr>
              <a:tr h="3640666">
                <a:tc>
                  <a:txBody>
                    <a:bodyPr/>
                    <a:lstStyle/>
                    <a:p>
                      <a:endParaRPr lang="en-PH"/>
                    </a:p>
                  </a:txBody>
                  <a:tcPr marL="68580" marR="68580"/>
                </a:tc>
                <a:tc>
                  <a:txBody>
                    <a:bodyPr/>
                    <a:lstStyle/>
                    <a:p>
                      <a:r>
                        <a:rPr lang="en-PH" sz="1000" dirty="0" smtClean="0"/>
                        <a:t>12. Community Participation</a:t>
                      </a:r>
                      <a:endParaRPr lang="en-PH" sz="1000" dirty="0"/>
                    </a:p>
                  </a:txBody>
                  <a:tcPr marL="68580" marR="68580"/>
                </a:tc>
                <a:tc>
                  <a:txBody>
                    <a:bodyPr/>
                    <a:lstStyle/>
                    <a:p>
                      <a:r>
                        <a:rPr lang="en-PH" sz="1200" dirty="0" smtClean="0"/>
                        <a:t>interest of project sustainability or to achieve certain specific social objectives, it is desirable in selected projects, or its components, to call for participation of local communities in the delivery of goods, Page 65 of 149 including non-consulting services, and simple infrastructure projects, subject to the Community Participation Procurement Manual (CPPM)</a:t>
                      </a:r>
                      <a:endParaRPr lang="en-PH" sz="1200" dirty="0"/>
                    </a:p>
                  </a:txBody>
                  <a:tcPr marL="68580" marR="68580"/>
                </a:tc>
                <a:tc>
                  <a:txBody>
                    <a:bodyPr/>
                    <a:lstStyle/>
                    <a:p>
                      <a:pPr algn="ctr"/>
                      <a:r>
                        <a:rPr lang="en-PH" sz="1200" dirty="0" smtClean="0"/>
                        <a:t>at least 20days</a:t>
                      </a:r>
                      <a:endParaRPr lang="en-PH" sz="1200" dirty="0"/>
                    </a:p>
                  </a:txBody>
                  <a:tcPr marL="68580" marR="68580"/>
                </a:tc>
                <a:tc>
                  <a:txBody>
                    <a:bodyPr/>
                    <a:lstStyle/>
                    <a:p>
                      <a:pPr algn="ctr"/>
                      <a:r>
                        <a:rPr lang="en-PH" sz="1200" dirty="0" smtClean="0"/>
                        <a:t>no amount specified</a:t>
                      </a:r>
                      <a:endParaRPr lang="en-PH" sz="1200" dirty="0"/>
                    </a:p>
                  </a:txBody>
                  <a:tcPr marL="68580" marR="68580"/>
                </a:tc>
                <a:extLst>
                  <a:ext uri="{0D108BD9-81ED-4DB2-BD59-A6C34878D82A}">
                    <a16:rowId xmlns:a16="http://schemas.microsoft.com/office/drawing/2014/main" xmlns="" val="3350994198"/>
                  </a:ext>
                </a:extLst>
              </a:tr>
            </a:tbl>
          </a:graphicData>
        </a:graphic>
      </p:graphicFrame>
    </p:spTree>
    <p:extLst>
      <p:ext uri="{BB962C8B-B14F-4D97-AF65-F5344CB8AC3E}">
        <p14:creationId xmlns:p14="http://schemas.microsoft.com/office/powerpoint/2010/main" val="13112666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886700" cy="675399"/>
          </a:xfrm>
        </p:spPr>
        <p:txBody>
          <a:bodyPr>
            <a:normAutofit fontScale="90000"/>
          </a:bodyPr>
          <a:lstStyle/>
          <a:p>
            <a:r>
              <a:rPr lang="en-PH" b="1" dirty="0" smtClean="0">
                <a:solidFill>
                  <a:srgbClr val="000000"/>
                </a:solidFill>
              </a:rPr>
              <a:t>Common Purchases of TPB</a:t>
            </a:r>
            <a:endParaRPr lang="en-PH" b="1" dirty="0">
              <a:solidFill>
                <a:srgbClr val="00000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33672414"/>
              </p:ext>
            </p:extLst>
          </p:nvPr>
        </p:nvGraphicFramePr>
        <p:xfrm>
          <a:off x="81528" y="965091"/>
          <a:ext cx="8991600" cy="5892909"/>
        </p:xfrm>
        <a:graphic>
          <a:graphicData uri="http://schemas.openxmlformats.org/drawingml/2006/table">
            <a:tbl>
              <a:tblPr firstRow="1" bandRow="1">
                <a:tableStyleId>{5C22544A-7EE6-4342-B048-85BDC9FD1C3A}</a:tableStyleId>
              </a:tblPr>
              <a:tblGrid>
                <a:gridCol w="2997200">
                  <a:extLst>
                    <a:ext uri="{9D8B030D-6E8A-4147-A177-3AD203B41FA5}">
                      <a16:colId xmlns:a16="http://schemas.microsoft.com/office/drawing/2014/main" xmlns="" val="1961087186"/>
                    </a:ext>
                  </a:extLst>
                </a:gridCol>
                <a:gridCol w="2997200">
                  <a:extLst>
                    <a:ext uri="{9D8B030D-6E8A-4147-A177-3AD203B41FA5}">
                      <a16:colId xmlns:a16="http://schemas.microsoft.com/office/drawing/2014/main" xmlns="" val="1720680819"/>
                    </a:ext>
                  </a:extLst>
                </a:gridCol>
                <a:gridCol w="2997200">
                  <a:extLst>
                    <a:ext uri="{9D8B030D-6E8A-4147-A177-3AD203B41FA5}">
                      <a16:colId xmlns:a16="http://schemas.microsoft.com/office/drawing/2014/main" xmlns="" val="2831519880"/>
                    </a:ext>
                  </a:extLst>
                </a:gridCol>
              </a:tblGrid>
              <a:tr h="348658">
                <a:tc>
                  <a:txBody>
                    <a:bodyPr/>
                    <a:lstStyle/>
                    <a:p>
                      <a:pPr algn="ctr"/>
                      <a:r>
                        <a:rPr lang="en-PH" sz="1200" b="1" dirty="0" smtClean="0"/>
                        <a:t>GOODS AND SERVICES</a:t>
                      </a:r>
                      <a:endParaRPr lang="en-PH" sz="1200" b="1" dirty="0"/>
                    </a:p>
                  </a:txBody>
                  <a:tcPr marL="68580" marR="68580"/>
                </a:tc>
                <a:tc>
                  <a:txBody>
                    <a:bodyPr/>
                    <a:lstStyle/>
                    <a:p>
                      <a:pPr algn="ctr"/>
                      <a:r>
                        <a:rPr lang="en-PH" sz="1200" b="1" dirty="0" smtClean="0"/>
                        <a:t>INFRASTRUCTURE</a:t>
                      </a:r>
                      <a:endParaRPr lang="en-PH" sz="1200" b="1" dirty="0"/>
                    </a:p>
                  </a:txBody>
                  <a:tcPr marL="68580" marR="68580"/>
                </a:tc>
                <a:tc>
                  <a:txBody>
                    <a:bodyPr/>
                    <a:lstStyle/>
                    <a:p>
                      <a:pPr algn="ctr"/>
                      <a:r>
                        <a:rPr lang="en-PH" sz="1200" b="1" dirty="0" smtClean="0"/>
                        <a:t>CONSULTING</a:t>
                      </a:r>
                      <a:endParaRPr lang="en-PH" sz="1200" b="1" dirty="0"/>
                    </a:p>
                  </a:txBody>
                  <a:tcPr marL="68580" marR="68580"/>
                </a:tc>
                <a:extLst>
                  <a:ext uri="{0D108BD9-81ED-4DB2-BD59-A6C34878D82A}">
                    <a16:rowId xmlns:a16="http://schemas.microsoft.com/office/drawing/2014/main" xmlns="" val="1174696818"/>
                  </a:ext>
                </a:extLst>
              </a:tr>
              <a:tr h="429852">
                <a:tc>
                  <a:txBody>
                    <a:bodyPr/>
                    <a:lstStyle/>
                    <a:p>
                      <a:r>
                        <a:rPr lang="en-PH" sz="1200" dirty="0" smtClean="0"/>
                        <a:t>1. International</a:t>
                      </a:r>
                      <a:r>
                        <a:rPr lang="en-PH" sz="1200" baseline="0" dirty="0" smtClean="0"/>
                        <a:t> and Domestic </a:t>
                      </a:r>
                      <a:r>
                        <a:rPr lang="en-PH" sz="1200" baseline="0" dirty="0" err="1" smtClean="0"/>
                        <a:t>Airtickets</a:t>
                      </a:r>
                      <a:endParaRPr lang="en-PH" sz="1200" dirty="0"/>
                    </a:p>
                  </a:txBody>
                  <a:tcPr marL="68580" marR="68580"/>
                </a:tc>
                <a:tc>
                  <a:txBody>
                    <a:bodyPr/>
                    <a:lstStyle/>
                    <a:p>
                      <a:r>
                        <a:rPr lang="en-PH" sz="1200" dirty="0" smtClean="0"/>
                        <a:t>1. Rehabilitation/ Repair of TPB Office</a:t>
                      </a:r>
                      <a:endParaRPr lang="en-PH" sz="1200" dirty="0"/>
                    </a:p>
                  </a:txBody>
                  <a:tcPr marL="68580" marR="68580"/>
                </a:tc>
                <a:tc>
                  <a:txBody>
                    <a:bodyPr/>
                    <a:lstStyle/>
                    <a:p>
                      <a:r>
                        <a:rPr lang="en-PH" sz="1200" dirty="0" smtClean="0"/>
                        <a:t>1. Production House</a:t>
                      </a:r>
                    </a:p>
                  </a:txBody>
                  <a:tcPr marL="68580" marR="68580"/>
                </a:tc>
                <a:extLst>
                  <a:ext uri="{0D108BD9-81ED-4DB2-BD59-A6C34878D82A}">
                    <a16:rowId xmlns:a16="http://schemas.microsoft.com/office/drawing/2014/main" xmlns="" val="2916393753"/>
                  </a:ext>
                </a:extLst>
              </a:tr>
              <a:tr h="257911">
                <a:tc>
                  <a:txBody>
                    <a:bodyPr/>
                    <a:lstStyle/>
                    <a:p>
                      <a:r>
                        <a:rPr lang="en-PH" sz="1200" dirty="0" smtClean="0"/>
                        <a:t>2. Tour Operator</a:t>
                      </a:r>
                      <a:endParaRPr lang="en-PH" sz="1200" dirty="0"/>
                    </a:p>
                  </a:txBody>
                  <a:tcPr marL="68580" marR="68580"/>
                </a:tc>
                <a:tc>
                  <a:txBody>
                    <a:bodyPr/>
                    <a:lstStyle/>
                    <a:p>
                      <a:endParaRPr lang="en-PH" sz="1200" dirty="0"/>
                    </a:p>
                  </a:txBody>
                  <a:tcPr marL="68580" marR="68580"/>
                </a:tc>
                <a:tc>
                  <a:txBody>
                    <a:bodyPr/>
                    <a:lstStyle/>
                    <a:p>
                      <a:r>
                        <a:rPr lang="en-PH" sz="1200" dirty="0" smtClean="0"/>
                        <a:t>2. Conference Integrator</a:t>
                      </a:r>
                      <a:endParaRPr lang="en-PH" sz="1200" dirty="0"/>
                    </a:p>
                  </a:txBody>
                  <a:tcPr marL="68580" marR="68580"/>
                </a:tc>
                <a:extLst>
                  <a:ext uri="{0D108BD9-81ED-4DB2-BD59-A6C34878D82A}">
                    <a16:rowId xmlns:a16="http://schemas.microsoft.com/office/drawing/2014/main" xmlns="" val="4099091138"/>
                  </a:ext>
                </a:extLst>
              </a:tr>
              <a:tr h="601793">
                <a:tc>
                  <a:txBody>
                    <a:bodyPr/>
                    <a:lstStyle/>
                    <a:p>
                      <a:r>
                        <a:rPr lang="en-PH" sz="1200" dirty="0" smtClean="0"/>
                        <a:t>3. Printing and Production of Giveaways and Collateral</a:t>
                      </a:r>
                      <a:r>
                        <a:rPr lang="en-PH" sz="1200" baseline="0" dirty="0" smtClean="0"/>
                        <a:t> Materials</a:t>
                      </a:r>
                      <a:endParaRPr lang="en-PH" sz="1200" dirty="0"/>
                    </a:p>
                  </a:txBody>
                  <a:tcPr marL="68580" marR="68580"/>
                </a:tc>
                <a:tc>
                  <a:txBody>
                    <a:bodyPr/>
                    <a:lstStyle/>
                    <a:p>
                      <a:endParaRPr lang="en-PH" sz="1200" dirty="0"/>
                    </a:p>
                  </a:txBody>
                  <a:tcPr marL="68580" marR="68580"/>
                </a:tc>
                <a:tc>
                  <a:txBody>
                    <a:bodyPr/>
                    <a:lstStyle/>
                    <a:p>
                      <a:r>
                        <a:rPr lang="en-PH" sz="1200" dirty="0" smtClean="0"/>
                        <a:t>3. Website Development</a:t>
                      </a:r>
                      <a:endParaRPr lang="en-PH" sz="1200" dirty="0"/>
                    </a:p>
                  </a:txBody>
                  <a:tcPr marL="68580" marR="68580"/>
                </a:tc>
                <a:extLst>
                  <a:ext uri="{0D108BD9-81ED-4DB2-BD59-A6C34878D82A}">
                    <a16:rowId xmlns:a16="http://schemas.microsoft.com/office/drawing/2014/main" xmlns="" val="3307937710"/>
                  </a:ext>
                </a:extLst>
              </a:tr>
              <a:tr h="26087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4.</a:t>
                      </a:r>
                      <a:r>
                        <a:rPr lang="en-PH" sz="1200" baseline="0" dirty="0" smtClean="0"/>
                        <a:t> Entertainment Services</a:t>
                      </a:r>
                      <a:endParaRPr lang="en-PH" sz="1200" dirty="0" smtClean="0"/>
                    </a:p>
                  </a:txBody>
                  <a:tcPr marL="68580" marR="68580"/>
                </a:tc>
                <a:tc>
                  <a:txBody>
                    <a:bodyPr/>
                    <a:lstStyle/>
                    <a:p>
                      <a:endParaRPr lang="en-PH" sz="1200" dirty="0"/>
                    </a:p>
                  </a:txBody>
                  <a:tcPr marL="68580" marR="68580"/>
                </a:tc>
                <a:tc>
                  <a:txBody>
                    <a:bodyPr/>
                    <a:lstStyle/>
                    <a:p>
                      <a:r>
                        <a:rPr lang="en-PH" sz="1200" dirty="0" smtClean="0"/>
                        <a:t>4. Survey </a:t>
                      </a:r>
                      <a:endParaRPr lang="en-PH" sz="1200" dirty="0"/>
                    </a:p>
                  </a:txBody>
                  <a:tcPr marL="68580" marR="68580"/>
                </a:tc>
                <a:extLst>
                  <a:ext uri="{0D108BD9-81ED-4DB2-BD59-A6C34878D82A}">
                    <a16:rowId xmlns:a16="http://schemas.microsoft.com/office/drawing/2014/main" xmlns="" val="3672734081"/>
                  </a:ext>
                </a:extLst>
              </a:tr>
              <a:tr h="2579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5. </a:t>
                      </a:r>
                      <a:r>
                        <a:rPr lang="en-PH" sz="1200" dirty="0" err="1" smtClean="0"/>
                        <a:t>Sampaguita</a:t>
                      </a:r>
                      <a:r>
                        <a:rPr lang="en-PH" sz="1200" dirty="0" smtClean="0"/>
                        <a:t> Leis</a:t>
                      </a:r>
                    </a:p>
                  </a:txBody>
                  <a:tcPr marL="68580" marR="68580"/>
                </a:tc>
                <a:tc>
                  <a:txBody>
                    <a:bodyPr/>
                    <a:lstStyle/>
                    <a:p>
                      <a:endParaRPr lang="en-PH" sz="1200" dirty="0"/>
                    </a:p>
                  </a:txBody>
                  <a:tcPr marL="68580" marR="68580"/>
                </a:tc>
                <a:tc>
                  <a:txBody>
                    <a:bodyPr/>
                    <a:lstStyle/>
                    <a:p>
                      <a:r>
                        <a:rPr lang="en-PH" sz="1200" dirty="0" smtClean="0"/>
                        <a:t>5. Event</a:t>
                      </a:r>
                      <a:r>
                        <a:rPr lang="en-PH" sz="1200" baseline="0" dirty="0" smtClean="0"/>
                        <a:t> Organizer</a:t>
                      </a:r>
                      <a:endParaRPr lang="en-PH" sz="1200" dirty="0"/>
                    </a:p>
                  </a:txBody>
                  <a:tcPr marL="68580" marR="68580"/>
                </a:tc>
                <a:extLst>
                  <a:ext uri="{0D108BD9-81ED-4DB2-BD59-A6C34878D82A}">
                    <a16:rowId xmlns:a16="http://schemas.microsoft.com/office/drawing/2014/main" xmlns="" val="1252059060"/>
                  </a:ext>
                </a:extLst>
              </a:tr>
              <a:tr h="4298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6.</a:t>
                      </a:r>
                      <a:r>
                        <a:rPr lang="en-PH" sz="1200" baseline="0" dirty="0" smtClean="0"/>
                        <a:t> Rental of Transportation Requirements</a:t>
                      </a:r>
                      <a:endParaRPr lang="en-PH" sz="1200" dirty="0" smtClean="0"/>
                    </a:p>
                  </a:txBody>
                  <a:tcPr marL="68580" marR="68580"/>
                </a:tc>
                <a:tc>
                  <a:txBody>
                    <a:bodyPr/>
                    <a:lstStyle/>
                    <a:p>
                      <a:endParaRPr lang="en-PH" sz="1200" dirty="0"/>
                    </a:p>
                  </a:txBody>
                  <a:tcPr marL="68580" marR="68580"/>
                </a:tc>
                <a:tc>
                  <a:txBody>
                    <a:bodyPr/>
                    <a:lstStyle/>
                    <a:p>
                      <a:r>
                        <a:rPr lang="en-PH" sz="1200" dirty="0" smtClean="0"/>
                        <a:t>6. Booth Construction</a:t>
                      </a:r>
                      <a:endParaRPr lang="en-PH" sz="1200" dirty="0"/>
                    </a:p>
                  </a:txBody>
                  <a:tcPr marL="68580" marR="68580"/>
                </a:tc>
                <a:extLst>
                  <a:ext uri="{0D108BD9-81ED-4DB2-BD59-A6C34878D82A}">
                    <a16:rowId xmlns:a16="http://schemas.microsoft.com/office/drawing/2014/main" xmlns="" val="1786034456"/>
                  </a:ext>
                </a:extLst>
              </a:tr>
              <a:tr h="60179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baseline="0" dirty="0" smtClean="0"/>
                        <a:t>7. </a:t>
                      </a:r>
                      <a:r>
                        <a:rPr lang="en-PH" sz="1200" dirty="0" smtClean="0"/>
                        <a:t>Hotel Accommodation / Venue / F</a:t>
                      </a:r>
                      <a:r>
                        <a:rPr lang="en-PH" sz="1200" baseline="0" dirty="0" smtClean="0"/>
                        <a:t> &amp; B</a:t>
                      </a:r>
                      <a:endParaRPr lang="en-PH"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PH" sz="1200" dirty="0" smtClean="0"/>
                    </a:p>
                  </a:txBody>
                  <a:tcPr marL="68580" marR="68580"/>
                </a:tc>
                <a:tc>
                  <a:txBody>
                    <a:bodyPr/>
                    <a:lstStyle/>
                    <a:p>
                      <a:endParaRPr lang="en-PH" sz="1200" dirty="0"/>
                    </a:p>
                  </a:txBody>
                  <a:tcPr marL="68580" marR="68580"/>
                </a:tc>
                <a:tc>
                  <a:txBody>
                    <a:bodyPr/>
                    <a:lstStyle/>
                    <a:p>
                      <a:r>
                        <a:rPr lang="en-PH" sz="1200" dirty="0" smtClean="0"/>
                        <a:t>7. Consultants</a:t>
                      </a:r>
                      <a:endParaRPr lang="en-PH" sz="1200" dirty="0"/>
                    </a:p>
                  </a:txBody>
                  <a:tcPr marL="68580" marR="68580"/>
                </a:tc>
                <a:extLst>
                  <a:ext uri="{0D108BD9-81ED-4DB2-BD59-A6C34878D82A}">
                    <a16:rowId xmlns:a16="http://schemas.microsoft.com/office/drawing/2014/main" xmlns="" val="2874658282"/>
                  </a:ext>
                </a:extLst>
              </a:tr>
              <a:tr h="2579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8. Catering Services</a:t>
                      </a:r>
                    </a:p>
                  </a:txBody>
                  <a:tcPr marL="68580" marR="68580"/>
                </a:tc>
                <a:tc>
                  <a:txBody>
                    <a:bodyPr/>
                    <a:lstStyle/>
                    <a:p>
                      <a:endParaRPr lang="en-PH" sz="1200" dirty="0"/>
                    </a:p>
                  </a:txBody>
                  <a:tcPr marL="68580" marR="68580"/>
                </a:tc>
                <a:tc>
                  <a:txBody>
                    <a:bodyPr/>
                    <a:lstStyle/>
                    <a:p>
                      <a:r>
                        <a:rPr lang="en-PH" sz="1200" dirty="0" smtClean="0"/>
                        <a:t>8. PR</a:t>
                      </a:r>
                      <a:r>
                        <a:rPr lang="en-PH" sz="1200" baseline="0" dirty="0" smtClean="0"/>
                        <a:t> Agency</a:t>
                      </a:r>
                      <a:endParaRPr lang="en-PH" sz="1200" dirty="0"/>
                    </a:p>
                  </a:txBody>
                  <a:tcPr marL="68580" marR="68580"/>
                </a:tc>
                <a:extLst>
                  <a:ext uri="{0D108BD9-81ED-4DB2-BD59-A6C34878D82A}">
                    <a16:rowId xmlns:a16="http://schemas.microsoft.com/office/drawing/2014/main" xmlns="" val="2746236617"/>
                  </a:ext>
                </a:extLst>
              </a:tr>
              <a:tr h="3582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9. IT Equipment and Services</a:t>
                      </a:r>
                    </a:p>
                  </a:txBody>
                  <a:tcPr marL="68580" marR="68580"/>
                </a:tc>
                <a:tc>
                  <a:txBody>
                    <a:bodyPr/>
                    <a:lstStyle/>
                    <a:p>
                      <a:endParaRPr lang="en-PH" sz="1200" dirty="0"/>
                    </a:p>
                  </a:txBody>
                  <a:tcPr marL="68580" marR="68580"/>
                </a:tc>
                <a:tc>
                  <a:txBody>
                    <a:bodyPr/>
                    <a:lstStyle/>
                    <a:p>
                      <a:r>
                        <a:rPr lang="en-PH" sz="1200" dirty="0" smtClean="0"/>
                        <a:t>9. IT</a:t>
                      </a:r>
                      <a:r>
                        <a:rPr lang="en-PH" sz="1200" baseline="0" dirty="0" smtClean="0"/>
                        <a:t> Information Systems</a:t>
                      </a:r>
                      <a:endParaRPr lang="en-PH" sz="1200" dirty="0"/>
                    </a:p>
                  </a:txBody>
                  <a:tcPr marL="68580" marR="68580"/>
                </a:tc>
                <a:extLst>
                  <a:ext uri="{0D108BD9-81ED-4DB2-BD59-A6C34878D82A}">
                    <a16:rowId xmlns:a16="http://schemas.microsoft.com/office/drawing/2014/main" xmlns="" val="2784136638"/>
                  </a:ext>
                </a:extLst>
              </a:tr>
              <a:tr h="2865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10. </a:t>
                      </a:r>
                      <a:r>
                        <a:rPr lang="en-PH" sz="1200" baseline="0" dirty="0" smtClean="0"/>
                        <a:t>Office Equipment</a:t>
                      </a:r>
                      <a:endParaRPr lang="en-PH" sz="1200" dirty="0" smtClean="0"/>
                    </a:p>
                  </a:txBody>
                  <a:tcPr marL="68580" marR="68580"/>
                </a:tc>
                <a:tc>
                  <a:txBody>
                    <a:bodyPr/>
                    <a:lstStyle/>
                    <a:p>
                      <a:endParaRPr lang="en-PH" sz="1200" dirty="0"/>
                    </a:p>
                  </a:txBody>
                  <a:tcPr marL="68580" marR="68580"/>
                </a:tc>
                <a:tc>
                  <a:txBody>
                    <a:bodyPr/>
                    <a:lstStyle/>
                    <a:p>
                      <a:endParaRPr lang="en-PH" sz="1200" dirty="0"/>
                    </a:p>
                  </a:txBody>
                  <a:tcPr marL="68580" marR="68580"/>
                </a:tc>
                <a:extLst>
                  <a:ext uri="{0D108BD9-81ED-4DB2-BD59-A6C34878D82A}">
                    <a16:rowId xmlns:a16="http://schemas.microsoft.com/office/drawing/2014/main" xmlns="" val="1121715023"/>
                  </a:ext>
                </a:extLst>
              </a:tr>
              <a:tr h="2579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11. TPB Office Uniforms</a:t>
                      </a:r>
                    </a:p>
                  </a:txBody>
                  <a:tcPr marL="68580" marR="68580"/>
                </a:tc>
                <a:tc>
                  <a:txBody>
                    <a:bodyPr/>
                    <a:lstStyle/>
                    <a:p>
                      <a:endParaRPr lang="en-PH" sz="1200" dirty="0"/>
                    </a:p>
                  </a:txBody>
                  <a:tcPr marL="68580" marR="68580"/>
                </a:tc>
                <a:tc>
                  <a:txBody>
                    <a:bodyPr/>
                    <a:lstStyle/>
                    <a:p>
                      <a:endParaRPr lang="en-PH" sz="1200" dirty="0"/>
                    </a:p>
                  </a:txBody>
                  <a:tcPr marL="68580" marR="68580"/>
                </a:tc>
                <a:extLst>
                  <a:ext uri="{0D108BD9-81ED-4DB2-BD59-A6C34878D82A}">
                    <a16:rowId xmlns:a16="http://schemas.microsoft.com/office/drawing/2014/main" xmlns="" val="3811673987"/>
                  </a:ext>
                </a:extLst>
              </a:tr>
              <a:tr h="2579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12. Office Supplies</a:t>
                      </a:r>
                    </a:p>
                  </a:txBody>
                  <a:tcPr marL="68580" marR="68580"/>
                </a:tc>
                <a:tc>
                  <a:txBody>
                    <a:bodyPr/>
                    <a:lstStyle/>
                    <a:p>
                      <a:endParaRPr lang="en-PH" sz="1200" dirty="0"/>
                    </a:p>
                  </a:txBody>
                  <a:tcPr marL="68580" marR="68580"/>
                </a:tc>
                <a:tc>
                  <a:txBody>
                    <a:bodyPr/>
                    <a:lstStyle/>
                    <a:p>
                      <a:endParaRPr lang="en-PH" sz="1200" dirty="0"/>
                    </a:p>
                  </a:txBody>
                  <a:tcPr marL="68580" marR="68580"/>
                </a:tc>
                <a:extLst>
                  <a:ext uri="{0D108BD9-81ED-4DB2-BD59-A6C34878D82A}">
                    <a16:rowId xmlns:a16="http://schemas.microsoft.com/office/drawing/2014/main" xmlns="" val="1573410505"/>
                  </a:ext>
                </a:extLst>
              </a:tr>
              <a:tr h="2579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13. Pest</a:t>
                      </a:r>
                      <a:r>
                        <a:rPr lang="en-PH" sz="1200" baseline="0" dirty="0" smtClean="0"/>
                        <a:t> Control</a:t>
                      </a:r>
                      <a:endParaRPr lang="en-PH" sz="1200" dirty="0" smtClean="0"/>
                    </a:p>
                  </a:txBody>
                  <a:tcPr marL="68580" marR="68580"/>
                </a:tc>
                <a:tc>
                  <a:txBody>
                    <a:bodyPr/>
                    <a:lstStyle/>
                    <a:p>
                      <a:endParaRPr lang="en-PH" sz="1200" dirty="0"/>
                    </a:p>
                  </a:txBody>
                  <a:tcPr marL="68580" marR="68580"/>
                </a:tc>
                <a:tc>
                  <a:txBody>
                    <a:bodyPr/>
                    <a:lstStyle/>
                    <a:p>
                      <a:endParaRPr lang="en-PH" sz="1200" dirty="0"/>
                    </a:p>
                  </a:txBody>
                  <a:tcPr marL="68580" marR="68580"/>
                </a:tc>
                <a:extLst>
                  <a:ext uri="{0D108BD9-81ED-4DB2-BD59-A6C34878D82A}">
                    <a16:rowId xmlns:a16="http://schemas.microsoft.com/office/drawing/2014/main" xmlns="" val="2640194984"/>
                  </a:ext>
                </a:extLst>
              </a:tr>
              <a:tr h="2579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14. Vehicles</a:t>
                      </a:r>
                    </a:p>
                  </a:txBody>
                  <a:tcPr marL="68580" marR="68580"/>
                </a:tc>
                <a:tc>
                  <a:txBody>
                    <a:bodyPr/>
                    <a:lstStyle/>
                    <a:p>
                      <a:endParaRPr lang="en-PH" sz="1200" dirty="0"/>
                    </a:p>
                  </a:txBody>
                  <a:tcPr marL="68580" marR="68580"/>
                </a:tc>
                <a:tc>
                  <a:txBody>
                    <a:bodyPr/>
                    <a:lstStyle/>
                    <a:p>
                      <a:endParaRPr lang="en-PH" sz="1200" dirty="0"/>
                    </a:p>
                  </a:txBody>
                  <a:tcPr marL="68580" marR="68580"/>
                </a:tc>
                <a:extLst>
                  <a:ext uri="{0D108BD9-81ED-4DB2-BD59-A6C34878D82A}">
                    <a16:rowId xmlns:a16="http://schemas.microsoft.com/office/drawing/2014/main" xmlns="" val="3732430047"/>
                  </a:ext>
                </a:extLst>
              </a:tr>
              <a:tr h="2579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15. Janitorial Services</a:t>
                      </a:r>
                    </a:p>
                  </a:txBody>
                  <a:tcPr marL="68580" marR="68580"/>
                </a:tc>
                <a:tc>
                  <a:txBody>
                    <a:bodyPr/>
                    <a:lstStyle/>
                    <a:p>
                      <a:endParaRPr lang="en-PH" sz="1200" dirty="0"/>
                    </a:p>
                  </a:txBody>
                  <a:tcPr marL="68580" marR="68580"/>
                </a:tc>
                <a:tc>
                  <a:txBody>
                    <a:bodyPr/>
                    <a:lstStyle/>
                    <a:p>
                      <a:endParaRPr lang="en-PH" sz="1200" dirty="0"/>
                    </a:p>
                  </a:txBody>
                  <a:tcPr marL="68580" marR="68580"/>
                </a:tc>
                <a:extLst>
                  <a:ext uri="{0D108BD9-81ED-4DB2-BD59-A6C34878D82A}">
                    <a16:rowId xmlns:a16="http://schemas.microsoft.com/office/drawing/2014/main" xmlns="" val="3497490096"/>
                  </a:ext>
                </a:extLst>
              </a:tr>
              <a:tr h="2579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16. Security Services</a:t>
                      </a:r>
                    </a:p>
                  </a:txBody>
                  <a:tcPr marL="68580" marR="68580"/>
                </a:tc>
                <a:tc>
                  <a:txBody>
                    <a:bodyPr/>
                    <a:lstStyle/>
                    <a:p>
                      <a:endParaRPr lang="en-PH" sz="1200" dirty="0"/>
                    </a:p>
                  </a:txBody>
                  <a:tcPr marL="68580" marR="68580"/>
                </a:tc>
                <a:tc>
                  <a:txBody>
                    <a:bodyPr/>
                    <a:lstStyle/>
                    <a:p>
                      <a:endParaRPr lang="en-PH" sz="1200" dirty="0"/>
                    </a:p>
                  </a:txBody>
                  <a:tcPr marL="68580" marR="68580"/>
                </a:tc>
                <a:extLst>
                  <a:ext uri="{0D108BD9-81ED-4DB2-BD59-A6C34878D82A}">
                    <a16:rowId xmlns:a16="http://schemas.microsoft.com/office/drawing/2014/main" xmlns="" val="3348333375"/>
                  </a:ext>
                </a:extLst>
              </a:tr>
            </a:tbl>
          </a:graphicData>
        </a:graphic>
      </p:graphicFrame>
    </p:spTree>
    <p:extLst>
      <p:ext uri="{BB962C8B-B14F-4D97-AF65-F5344CB8AC3E}">
        <p14:creationId xmlns:p14="http://schemas.microsoft.com/office/powerpoint/2010/main" val="7467142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38158"/>
          </a:xfrm>
        </p:spPr>
        <p:txBody>
          <a:bodyPr/>
          <a:lstStyle/>
          <a:p>
            <a:r>
              <a:rPr lang="en-PH" b="1" dirty="0" smtClean="0">
                <a:solidFill>
                  <a:srgbClr val="000000"/>
                </a:solidFill>
              </a:rPr>
              <a:t>ISO PROCESS</a:t>
            </a:r>
            <a:endParaRPr lang="en-PH" b="1" dirty="0">
              <a:solidFill>
                <a:srgbClr val="0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56592822"/>
              </p:ext>
            </p:extLst>
          </p:nvPr>
        </p:nvGraphicFramePr>
        <p:xfrm>
          <a:off x="628650" y="1489293"/>
          <a:ext cx="7886700" cy="4389120"/>
        </p:xfrm>
        <a:graphic>
          <a:graphicData uri="http://schemas.openxmlformats.org/drawingml/2006/table">
            <a:tbl>
              <a:tblPr firstRow="1" bandRow="1">
                <a:tableStyleId>{5C22544A-7EE6-4342-B048-85BDC9FD1C3A}</a:tableStyleId>
              </a:tblPr>
              <a:tblGrid>
                <a:gridCol w="3943350">
                  <a:extLst>
                    <a:ext uri="{9D8B030D-6E8A-4147-A177-3AD203B41FA5}">
                      <a16:colId xmlns:a16="http://schemas.microsoft.com/office/drawing/2014/main" xmlns="" val="2634977921"/>
                    </a:ext>
                  </a:extLst>
                </a:gridCol>
                <a:gridCol w="3943350">
                  <a:extLst>
                    <a:ext uri="{9D8B030D-6E8A-4147-A177-3AD203B41FA5}">
                      <a16:colId xmlns:a16="http://schemas.microsoft.com/office/drawing/2014/main" xmlns="" val="1445071214"/>
                    </a:ext>
                  </a:extLst>
                </a:gridCol>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PH"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PH" sz="1200" dirty="0" smtClean="0"/>
                        <a:t>PROCESS</a:t>
                      </a:r>
                    </a:p>
                    <a:p>
                      <a:pPr marL="0" marR="0" indent="0" algn="ctr" defTabSz="914400" rtl="0" eaLnBrk="1" fontAlgn="auto" latinLnBrk="0" hangingPunct="1">
                        <a:lnSpc>
                          <a:spcPct val="100000"/>
                        </a:lnSpc>
                        <a:spcBef>
                          <a:spcPts val="0"/>
                        </a:spcBef>
                        <a:spcAft>
                          <a:spcPts val="0"/>
                        </a:spcAft>
                        <a:buClrTx/>
                        <a:buSzTx/>
                        <a:buFontTx/>
                        <a:buNone/>
                        <a:tabLst/>
                        <a:defRPr/>
                      </a:pPr>
                      <a:endParaRPr lang="en-PH" sz="1200" dirty="0" smtClean="0"/>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PH" sz="1200" b="1" dirty="0" smtClean="0"/>
                    </a:p>
                    <a:p>
                      <a:pPr marL="0" marR="0" lvl="0" indent="0" algn="ctr" defTabSz="914400" rtl="0" eaLnBrk="1" fontAlgn="auto" latinLnBrk="0" hangingPunct="1">
                        <a:lnSpc>
                          <a:spcPct val="100000"/>
                        </a:lnSpc>
                        <a:spcBef>
                          <a:spcPts val="0"/>
                        </a:spcBef>
                        <a:spcAft>
                          <a:spcPts val="0"/>
                        </a:spcAft>
                        <a:buClrTx/>
                        <a:buSzTx/>
                        <a:buFontTx/>
                        <a:buNone/>
                        <a:tabLst/>
                        <a:defRPr/>
                      </a:pPr>
                      <a:r>
                        <a:rPr lang="en-PH" sz="1200" b="1" dirty="0" smtClean="0"/>
                        <a:t>ISO</a:t>
                      </a:r>
                      <a:r>
                        <a:rPr lang="en-PH" sz="1200" b="1" baseline="0" dirty="0" smtClean="0"/>
                        <a:t> COMPLIANCE</a:t>
                      </a:r>
                      <a:endParaRPr lang="en-PH" sz="1200" b="1" dirty="0" smtClean="0"/>
                    </a:p>
                  </a:txBody>
                  <a:tcPr marL="68580" marR="68580"/>
                </a:tc>
                <a:extLst>
                  <a:ext uri="{0D108BD9-81ED-4DB2-BD59-A6C34878D82A}">
                    <a16:rowId xmlns:a16="http://schemas.microsoft.com/office/drawing/2014/main" xmlns="" val="3073493542"/>
                  </a:ext>
                </a:extLst>
              </a:tr>
              <a:tr h="2133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800" dirty="0" smtClean="0"/>
                        <a:t>Preparation of Annual Procurement Plan</a:t>
                      </a:r>
                    </a:p>
                  </a:txBody>
                  <a:tcPr marL="68580" marR="68580"/>
                </a:tc>
                <a:tc>
                  <a:txBody>
                    <a:bodyPr/>
                    <a:lstStyle/>
                    <a:p>
                      <a:pPr algn="ctr"/>
                      <a:r>
                        <a:rPr lang="en-PH" dirty="0" smtClean="0"/>
                        <a:t>Compliant</a:t>
                      </a:r>
                      <a:r>
                        <a:rPr lang="en-PH" baseline="0" dirty="0" smtClean="0"/>
                        <a:t> as of last ISO Audit, 02 December 2016</a:t>
                      </a:r>
                      <a:endParaRPr lang="en-PH" dirty="0"/>
                    </a:p>
                  </a:txBody>
                  <a:tcPr marL="68580" marR="68580"/>
                </a:tc>
                <a:extLst>
                  <a:ext uri="{0D108BD9-81ED-4DB2-BD59-A6C34878D82A}">
                    <a16:rowId xmlns:a16="http://schemas.microsoft.com/office/drawing/2014/main" xmlns="" val="2740603440"/>
                  </a:ext>
                </a:extLst>
              </a:tr>
              <a:tr h="426720">
                <a:tc>
                  <a:txBody>
                    <a:bodyPr/>
                    <a:lstStyle/>
                    <a:p>
                      <a:r>
                        <a:rPr lang="en-PH" dirty="0" smtClean="0"/>
                        <a:t>Procurement Thru Competitive</a:t>
                      </a:r>
                      <a:r>
                        <a:rPr lang="en-PH" baseline="0" dirty="0" smtClean="0"/>
                        <a:t> or Public Bidding</a:t>
                      </a:r>
                      <a:endParaRPr lang="en-PH" dirty="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dirty="0" smtClean="0"/>
                        <a:t>Compliant</a:t>
                      </a:r>
                      <a:r>
                        <a:rPr lang="en-PH" baseline="0" dirty="0" smtClean="0"/>
                        <a:t> as of last ISO Audit, 02 December 2016</a:t>
                      </a:r>
                      <a:endParaRPr lang="en-PH" dirty="0" smtClean="0"/>
                    </a:p>
                  </a:txBody>
                  <a:tcPr marL="68580" marR="68580"/>
                </a:tc>
                <a:extLst>
                  <a:ext uri="{0D108BD9-81ED-4DB2-BD59-A6C34878D82A}">
                    <a16:rowId xmlns:a16="http://schemas.microsoft.com/office/drawing/2014/main" xmlns="" val="2192631840"/>
                  </a:ext>
                </a:extLst>
              </a:tr>
              <a:tr h="182880">
                <a:tc>
                  <a:txBody>
                    <a:bodyPr/>
                    <a:lstStyle/>
                    <a:p>
                      <a:r>
                        <a:rPr lang="en-PH" dirty="0" smtClean="0"/>
                        <a:t>Alternative Methods of Procurement</a:t>
                      </a:r>
                      <a:endParaRPr lang="en-PH" dirty="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dirty="0" smtClean="0"/>
                        <a:t>Compliant</a:t>
                      </a:r>
                      <a:r>
                        <a:rPr lang="en-PH" baseline="0" dirty="0" smtClean="0"/>
                        <a:t> as of last ISO Audit, 02 December 2016</a:t>
                      </a:r>
                      <a:endParaRPr lang="en-PH" dirty="0" smtClean="0"/>
                    </a:p>
                  </a:txBody>
                  <a:tcPr marL="68580" marR="68580"/>
                </a:tc>
                <a:extLst>
                  <a:ext uri="{0D108BD9-81ED-4DB2-BD59-A6C34878D82A}">
                    <a16:rowId xmlns:a16="http://schemas.microsoft.com/office/drawing/2014/main" xmlns="" val="1078136130"/>
                  </a:ext>
                </a:extLst>
              </a:tr>
              <a:tr h="320040">
                <a:tc>
                  <a:txBody>
                    <a:bodyPr/>
                    <a:lstStyle/>
                    <a:p>
                      <a:r>
                        <a:rPr lang="en-PH" dirty="0" smtClean="0"/>
                        <a:t>Procurement of Common-Use Supplies, Materials and Equipment at DBM Procurement Service (DBM-PS)</a:t>
                      </a:r>
                      <a:endParaRPr lang="en-PH" dirty="0"/>
                    </a:p>
                  </a:txBody>
                  <a:tcPr marL="68580" marR="68580"/>
                </a:tc>
                <a:tc>
                  <a:txBody>
                    <a:bodyPr/>
                    <a:lstStyle/>
                    <a:p>
                      <a:pPr algn="ctr"/>
                      <a:r>
                        <a:rPr lang="en-PH" dirty="0" smtClean="0"/>
                        <a:t>Compliant</a:t>
                      </a:r>
                      <a:r>
                        <a:rPr lang="en-PH" baseline="0" dirty="0" smtClean="0"/>
                        <a:t> as of last ISO Audit, 02 December 2016</a:t>
                      </a:r>
                      <a:endParaRPr lang="en-PH" dirty="0"/>
                    </a:p>
                  </a:txBody>
                  <a:tcPr marL="68580" marR="68580"/>
                </a:tc>
                <a:extLst>
                  <a:ext uri="{0D108BD9-81ED-4DB2-BD59-A6C34878D82A}">
                    <a16:rowId xmlns:a16="http://schemas.microsoft.com/office/drawing/2014/main" xmlns="" val="4202183550"/>
                  </a:ext>
                </a:extLst>
              </a:tr>
              <a:tr h="320040">
                <a:tc>
                  <a:txBody>
                    <a:bodyPr/>
                    <a:lstStyle/>
                    <a:p>
                      <a:r>
                        <a:rPr lang="en-PH" dirty="0" smtClean="0"/>
                        <a:t>Supplier’s Performance Evaluation</a:t>
                      </a:r>
                      <a:endParaRPr lang="en-PH" dirty="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dirty="0" smtClean="0"/>
                        <a:t>Compliant</a:t>
                      </a:r>
                      <a:r>
                        <a:rPr lang="en-PH" baseline="0" dirty="0" smtClean="0"/>
                        <a:t> as of last ISO Audit, 02 December 2016</a:t>
                      </a:r>
                      <a:endParaRPr lang="en-PH" dirty="0" smtClean="0"/>
                    </a:p>
                  </a:txBody>
                  <a:tcPr marL="68580" marR="68580"/>
                </a:tc>
                <a:extLst>
                  <a:ext uri="{0D108BD9-81ED-4DB2-BD59-A6C34878D82A}">
                    <a16:rowId xmlns:a16="http://schemas.microsoft.com/office/drawing/2014/main" xmlns="" val="3619830211"/>
                  </a:ext>
                </a:extLst>
              </a:tr>
            </a:tbl>
          </a:graphicData>
        </a:graphic>
      </p:graphicFrame>
    </p:spTree>
    <p:extLst>
      <p:ext uri="{BB962C8B-B14F-4D97-AF65-F5344CB8AC3E}">
        <p14:creationId xmlns:p14="http://schemas.microsoft.com/office/powerpoint/2010/main" val="32197089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1143000"/>
          </a:xfrm>
        </p:spPr>
        <p:txBody>
          <a:bodyPr/>
          <a:lstStyle/>
          <a:p>
            <a:r>
              <a:rPr lang="en-PH" b="1" dirty="0" smtClean="0">
                <a:solidFill>
                  <a:srgbClr val="000000"/>
                </a:solidFill>
              </a:rPr>
              <a:t>LEGAL COMPLIANCE</a:t>
            </a:r>
            <a:endParaRPr lang="en-PH" b="1" dirty="0">
              <a:solidFill>
                <a:srgbClr val="0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06257325"/>
              </p:ext>
            </p:extLst>
          </p:nvPr>
        </p:nvGraphicFramePr>
        <p:xfrm>
          <a:off x="0" y="849269"/>
          <a:ext cx="9144000" cy="6008731"/>
        </p:xfrm>
        <a:graphic>
          <a:graphicData uri="http://schemas.openxmlformats.org/drawingml/2006/table">
            <a:tbl>
              <a:tblPr firstRow="1" bandRow="1">
                <a:tableStyleId>{5C22544A-7EE6-4342-B048-85BDC9FD1C3A}</a:tableStyleId>
              </a:tblPr>
              <a:tblGrid>
                <a:gridCol w="3484408">
                  <a:extLst>
                    <a:ext uri="{9D8B030D-6E8A-4147-A177-3AD203B41FA5}">
                      <a16:colId xmlns:a16="http://schemas.microsoft.com/office/drawing/2014/main" xmlns="" val="185989011"/>
                    </a:ext>
                  </a:extLst>
                </a:gridCol>
                <a:gridCol w="2611592">
                  <a:extLst>
                    <a:ext uri="{9D8B030D-6E8A-4147-A177-3AD203B41FA5}">
                      <a16:colId xmlns:a16="http://schemas.microsoft.com/office/drawing/2014/main" xmlns="" val="2720214592"/>
                    </a:ext>
                  </a:extLst>
                </a:gridCol>
                <a:gridCol w="3048000">
                  <a:extLst>
                    <a:ext uri="{9D8B030D-6E8A-4147-A177-3AD203B41FA5}">
                      <a16:colId xmlns:a16="http://schemas.microsoft.com/office/drawing/2014/main" xmlns="" val="871261254"/>
                    </a:ext>
                  </a:extLst>
                </a:gridCol>
              </a:tblGrid>
              <a:tr h="326188">
                <a:tc>
                  <a:txBody>
                    <a:bodyPr/>
                    <a:lstStyle/>
                    <a:p>
                      <a:pPr algn="ctr"/>
                      <a:r>
                        <a:rPr lang="en-PH" dirty="0" smtClean="0"/>
                        <a:t>PROCESS</a:t>
                      </a:r>
                      <a:endParaRPr lang="en-PH" dirty="0"/>
                    </a:p>
                  </a:txBody>
                  <a:tcPr marL="68580" marR="68580"/>
                </a:tc>
                <a:tc>
                  <a:txBody>
                    <a:bodyPr/>
                    <a:lstStyle/>
                    <a:p>
                      <a:pPr algn="ctr"/>
                      <a:r>
                        <a:rPr lang="en-PH" dirty="0" smtClean="0"/>
                        <a:t>REQUIRED</a:t>
                      </a:r>
                      <a:r>
                        <a:rPr lang="en-PH" baseline="0" dirty="0" smtClean="0"/>
                        <a:t> BY</a:t>
                      </a:r>
                      <a:endParaRPr lang="en-PH" dirty="0"/>
                    </a:p>
                  </a:txBody>
                  <a:tcPr marL="68580" marR="68580"/>
                </a:tc>
                <a:tc>
                  <a:txBody>
                    <a:bodyPr/>
                    <a:lstStyle/>
                    <a:p>
                      <a:pPr algn="ctr"/>
                      <a:r>
                        <a:rPr lang="en-PH" dirty="0" smtClean="0"/>
                        <a:t>TIMELINE</a:t>
                      </a:r>
                      <a:endParaRPr lang="en-PH" dirty="0"/>
                    </a:p>
                  </a:txBody>
                  <a:tcPr marL="68580" marR="68580"/>
                </a:tc>
                <a:extLst>
                  <a:ext uri="{0D108BD9-81ED-4DB2-BD59-A6C34878D82A}">
                    <a16:rowId xmlns:a16="http://schemas.microsoft.com/office/drawing/2014/main" xmlns="" val="3453765891"/>
                  </a:ext>
                </a:extLst>
              </a:tr>
              <a:tr h="1528171">
                <a:tc>
                  <a:txBody>
                    <a:bodyPr/>
                    <a:lstStyle/>
                    <a:p>
                      <a:r>
                        <a:rPr lang="en-PH" dirty="0" smtClean="0"/>
                        <a:t>Annual Procurement Plan – Common-Use Supplies and Equipment</a:t>
                      </a:r>
                      <a:endParaRPr lang="en-PH" dirty="0"/>
                    </a:p>
                  </a:txBody>
                  <a:tcPr marL="68580" marR="68580"/>
                </a:tc>
                <a:tc>
                  <a:txBody>
                    <a:bodyPr/>
                    <a:lstStyle/>
                    <a:p>
                      <a:r>
                        <a:rPr lang="en-PH" dirty="0" smtClean="0"/>
                        <a:t>Procurement</a:t>
                      </a:r>
                      <a:r>
                        <a:rPr lang="en-PH" baseline="0" dirty="0" smtClean="0"/>
                        <a:t> Service – Department of Budget and Management  (PS-DBM)</a:t>
                      </a:r>
                      <a:endParaRPr lang="en-PH" dirty="0"/>
                    </a:p>
                  </a:txBody>
                  <a:tcPr marL="68580" marR="68580"/>
                </a:tc>
                <a:tc>
                  <a:txBody>
                    <a:bodyPr/>
                    <a:lstStyle/>
                    <a:p>
                      <a:pPr algn="ctr"/>
                      <a:r>
                        <a:rPr lang="en-PH" dirty="0" smtClean="0"/>
                        <a:t>1</a:t>
                      </a:r>
                      <a:r>
                        <a:rPr lang="en-PH" baseline="30000" dirty="0" smtClean="0"/>
                        <a:t>st</a:t>
                      </a:r>
                      <a:r>
                        <a:rPr lang="en-PH" dirty="0" smtClean="0"/>
                        <a:t> Week of November</a:t>
                      </a:r>
                      <a:endParaRPr lang="en-PH" dirty="0"/>
                    </a:p>
                  </a:txBody>
                  <a:tcPr marL="68580" marR="68580"/>
                </a:tc>
                <a:extLst>
                  <a:ext uri="{0D108BD9-81ED-4DB2-BD59-A6C34878D82A}">
                    <a16:rowId xmlns:a16="http://schemas.microsoft.com/office/drawing/2014/main" xmlns="" val="3638212262"/>
                  </a:ext>
                </a:extLst>
              </a:tr>
              <a:tr h="804300">
                <a:tc>
                  <a:txBody>
                    <a:bodyPr/>
                    <a:lstStyle/>
                    <a:p>
                      <a:r>
                        <a:rPr lang="en-PH" dirty="0" smtClean="0"/>
                        <a:t>Annual Procurement Plan</a:t>
                      </a:r>
                      <a:endParaRPr lang="en-PH" dirty="0"/>
                    </a:p>
                  </a:txBody>
                  <a:tcPr marL="68580" marR="68580"/>
                </a:tc>
                <a:tc>
                  <a:txBody>
                    <a:bodyPr/>
                    <a:lstStyle/>
                    <a:p>
                      <a:r>
                        <a:rPr lang="en-PH" dirty="0" smtClean="0"/>
                        <a:t>Government</a:t>
                      </a:r>
                      <a:r>
                        <a:rPr lang="en-PH" baseline="0" dirty="0" smtClean="0"/>
                        <a:t> Procurement Policy Board (GPPB)</a:t>
                      </a:r>
                      <a:endParaRPr lang="en-PH" dirty="0"/>
                    </a:p>
                  </a:txBody>
                  <a:tcPr marL="68580" marR="68580"/>
                </a:tc>
                <a:tc>
                  <a:txBody>
                    <a:bodyPr/>
                    <a:lstStyle/>
                    <a:p>
                      <a:pPr algn="ctr"/>
                      <a:r>
                        <a:rPr lang="en-PH" dirty="0" smtClean="0"/>
                        <a:t>Last week of April</a:t>
                      </a:r>
                      <a:endParaRPr lang="en-PH" dirty="0"/>
                    </a:p>
                  </a:txBody>
                  <a:tcPr marL="68580" marR="68580"/>
                </a:tc>
                <a:extLst>
                  <a:ext uri="{0D108BD9-81ED-4DB2-BD59-A6C34878D82A}">
                    <a16:rowId xmlns:a16="http://schemas.microsoft.com/office/drawing/2014/main" xmlns="" val="2972765893"/>
                  </a:ext>
                </a:extLst>
              </a:tr>
              <a:tr h="804300">
                <a:tc>
                  <a:txBody>
                    <a:bodyPr/>
                    <a:lstStyle/>
                    <a:p>
                      <a:r>
                        <a:rPr lang="en-PH" dirty="0" smtClean="0"/>
                        <a:t>Procurement Monitoring</a:t>
                      </a:r>
                      <a:r>
                        <a:rPr lang="en-PH" baseline="0" dirty="0" smtClean="0"/>
                        <a:t> Report</a:t>
                      </a:r>
                      <a:endParaRPr lang="en-PH" dirty="0"/>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dirty="0" smtClean="0"/>
                        <a:t>Government</a:t>
                      </a:r>
                      <a:r>
                        <a:rPr lang="en-PH" baseline="0" dirty="0" smtClean="0"/>
                        <a:t> Procurement Policy Board (GPPB)</a:t>
                      </a:r>
                      <a:endParaRPr lang="en-PH" dirty="0" smtClean="0"/>
                    </a:p>
                  </a:txBody>
                  <a:tcPr marL="68580" marR="68580"/>
                </a:tc>
                <a:tc>
                  <a:txBody>
                    <a:bodyPr/>
                    <a:lstStyle/>
                    <a:p>
                      <a:pPr algn="ctr"/>
                      <a:r>
                        <a:rPr lang="en-PH" dirty="0" smtClean="0"/>
                        <a:t>Semi-Annual</a:t>
                      </a:r>
                      <a:endParaRPr lang="en-PH" dirty="0"/>
                    </a:p>
                  </a:txBody>
                  <a:tcPr marL="68580" marR="68580"/>
                </a:tc>
                <a:extLst>
                  <a:ext uri="{0D108BD9-81ED-4DB2-BD59-A6C34878D82A}">
                    <a16:rowId xmlns:a16="http://schemas.microsoft.com/office/drawing/2014/main" xmlns="" val="2890400297"/>
                  </a:ext>
                </a:extLst>
              </a:tr>
              <a:tr h="2252041">
                <a:tc>
                  <a:txBody>
                    <a:bodyPr/>
                    <a:lstStyle/>
                    <a:p>
                      <a:r>
                        <a:rPr lang="en-PH" sz="1800" b="0" i="0" kern="1200" dirty="0" smtClean="0">
                          <a:solidFill>
                            <a:schemeClr val="dk1"/>
                          </a:solidFill>
                          <a:effectLst/>
                          <a:latin typeface="+mn-lt"/>
                          <a:ea typeface="+mn-ea"/>
                          <a:cs typeface="+mn-cs"/>
                        </a:rPr>
                        <a:t>Agency Procurement Compliance and Performance Indicators (APCPI)</a:t>
                      </a:r>
                      <a:endParaRPr lang="en-PH" dirty="0"/>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dirty="0" smtClean="0"/>
                        <a:t>Government Procurement Policy Board (GPPB) and Governance</a:t>
                      </a:r>
                      <a:r>
                        <a:rPr lang="en-PH" baseline="0" dirty="0" smtClean="0"/>
                        <a:t> Commission for Government Owned and Controlled Corporation (GCG)</a:t>
                      </a:r>
                      <a:endParaRPr lang="en-PH" dirty="0" smtClean="0"/>
                    </a:p>
                  </a:txBody>
                  <a:tcPr marL="68580" marR="68580"/>
                </a:tc>
                <a:tc>
                  <a:txBody>
                    <a:bodyPr/>
                    <a:lstStyle/>
                    <a:p>
                      <a:pPr algn="ctr"/>
                      <a:r>
                        <a:rPr lang="en-PH" dirty="0" smtClean="0"/>
                        <a:t>End of the Year</a:t>
                      </a:r>
                      <a:endParaRPr lang="en-PH" dirty="0"/>
                    </a:p>
                  </a:txBody>
                  <a:tcPr marL="68580" marR="68580"/>
                </a:tc>
                <a:extLst>
                  <a:ext uri="{0D108BD9-81ED-4DB2-BD59-A6C34878D82A}">
                    <a16:rowId xmlns:a16="http://schemas.microsoft.com/office/drawing/2014/main" xmlns="" val="1664273462"/>
                  </a:ext>
                </a:extLst>
              </a:tr>
            </a:tbl>
          </a:graphicData>
        </a:graphic>
      </p:graphicFrame>
    </p:spTree>
    <p:extLst>
      <p:ext uri="{BB962C8B-B14F-4D97-AF65-F5344CB8AC3E}">
        <p14:creationId xmlns:p14="http://schemas.microsoft.com/office/powerpoint/2010/main" val="38914018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28650" y="365126"/>
            <a:ext cx="7886700" cy="4438103"/>
          </a:xfrm>
        </p:spPr>
        <p:txBody>
          <a:bodyPr>
            <a:normAutofit/>
          </a:bodyPr>
          <a:lstStyle/>
          <a:p>
            <a:pPr algn="ctr"/>
            <a:r>
              <a:rPr lang="en-PH" b="1" dirty="0" smtClean="0"/>
              <a:t/>
            </a:r>
            <a:br>
              <a:rPr lang="en-PH" b="1" dirty="0" smtClean="0"/>
            </a:br>
            <a:r>
              <a:rPr lang="en-PH" sz="5400" b="1" dirty="0" smtClean="0">
                <a:solidFill>
                  <a:srgbClr val="000000"/>
                </a:solidFill>
              </a:rPr>
              <a:t>GENERAL SERVICES UNIT</a:t>
            </a:r>
            <a:endParaRPr lang="en-PH" sz="5400" b="1" dirty="0">
              <a:solidFill>
                <a:srgbClr val="000000"/>
              </a:solidFill>
            </a:endParaRPr>
          </a:p>
        </p:txBody>
      </p:sp>
    </p:spTree>
    <p:extLst>
      <p:ext uri="{BB962C8B-B14F-4D97-AF65-F5344CB8AC3E}">
        <p14:creationId xmlns:p14="http://schemas.microsoft.com/office/powerpoint/2010/main" val="21296110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a:solidFill>
                  <a:srgbClr val="000000"/>
                </a:solidFill>
              </a:rPr>
              <a:t>MANPOWER COMPLEMENT</a:t>
            </a:r>
            <a:endParaRPr lang="en-PH" dirty="0">
              <a:solidFill>
                <a:srgbClr val="0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72298459"/>
              </p:ext>
            </p:extLst>
          </p:nvPr>
        </p:nvGraphicFramePr>
        <p:xfrm>
          <a:off x="-2" y="1676398"/>
          <a:ext cx="9144004" cy="3352801"/>
        </p:xfrm>
        <a:graphic>
          <a:graphicData uri="http://schemas.openxmlformats.org/drawingml/2006/table">
            <a:tbl>
              <a:tblPr firstRow="1" bandRow="1">
                <a:tableStyleId>{5C22544A-7EE6-4342-B048-85BDC9FD1C3A}</a:tableStyleId>
              </a:tblPr>
              <a:tblGrid>
                <a:gridCol w="2286001">
                  <a:extLst>
                    <a:ext uri="{9D8B030D-6E8A-4147-A177-3AD203B41FA5}">
                      <a16:colId xmlns:a16="http://schemas.microsoft.com/office/drawing/2014/main" xmlns="" val="4234417102"/>
                    </a:ext>
                  </a:extLst>
                </a:gridCol>
                <a:gridCol w="2286001">
                  <a:extLst>
                    <a:ext uri="{9D8B030D-6E8A-4147-A177-3AD203B41FA5}">
                      <a16:colId xmlns:a16="http://schemas.microsoft.com/office/drawing/2014/main" xmlns="" val="1069497126"/>
                    </a:ext>
                  </a:extLst>
                </a:gridCol>
                <a:gridCol w="2286001">
                  <a:extLst>
                    <a:ext uri="{9D8B030D-6E8A-4147-A177-3AD203B41FA5}">
                      <a16:colId xmlns:a16="http://schemas.microsoft.com/office/drawing/2014/main" xmlns="" val="393045992"/>
                    </a:ext>
                  </a:extLst>
                </a:gridCol>
                <a:gridCol w="2286001">
                  <a:extLst>
                    <a:ext uri="{9D8B030D-6E8A-4147-A177-3AD203B41FA5}">
                      <a16:colId xmlns:a16="http://schemas.microsoft.com/office/drawing/2014/main" xmlns="" val="333394230"/>
                    </a:ext>
                  </a:extLst>
                </a:gridCol>
              </a:tblGrid>
              <a:tr h="1281953">
                <a:tc>
                  <a:txBody>
                    <a:bodyPr/>
                    <a:lstStyle/>
                    <a:p>
                      <a:endParaRPr lang="en-PH" sz="2400" dirty="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2400" dirty="0" smtClean="0"/>
                        <a:t>NO. OF REGULAR</a:t>
                      </a:r>
                      <a:r>
                        <a:rPr lang="en-PH" sz="2400" baseline="0" dirty="0" smtClean="0"/>
                        <a:t> EMPLOYEES</a:t>
                      </a:r>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2400" dirty="0" smtClean="0"/>
                        <a:t>NO. OF JOB ORDER</a:t>
                      </a:r>
                      <a:r>
                        <a:rPr lang="en-PH" sz="2400" baseline="0" dirty="0" smtClean="0"/>
                        <a:t> EMPLOYEES</a:t>
                      </a:r>
                      <a:endParaRPr lang="en-PH" sz="2400" dirty="0" smtClean="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2400" dirty="0" smtClean="0"/>
                        <a:t>TOTAL NO. OF EMPLOYEES</a:t>
                      </a:r>
                    </a:p>
                  </a:txBody>
                  <a:tcPr marL="68580" marR="68580"/>
                </a:tc>
                <a:extLst>
                  <a:ext uri="{0D108BD9-81ED-4DB2-BD59-A6C34878D82A}">
                    <a16:rowId xmlns:a16="http://schemas.microsoft.com/office/drawing/2014/main" xmlns="" val="1583742472"/>
                  </a:ext>
                </a:extLst>
              </a:tr>
              <a:tr h="2070848">
                <a:tc>
                  <a:txBody>
                    <a:bodyPr/>
                    <a:lstStyle/>
                    <a:p>
                      <a:r>
                        <a:rPr lang="en-PH" sz="2400" dirty="0" smtClean="0"/>
                        <a:t>General</a:t>
                      </a:r>
                      <a:r>
                        <a:rPr lang="en-PH" sz="2400" baseline="0" dirty="0" smtClean="0"/>
                        <a:t> Services</a:t>
                      </a:r>
                    </a:p>
                    <a:p>
                      <a:pPr marL="342900" indent="-342900">
                        <a:buAutoNum type="arabicPeriod"/>
                      </a:pPr>
                      <a:r>
                        <a:rPr lang="en-PH" sz="2400" baseline="0" dirty="0" smtClean="0"/>
                        <a:t>Property</a:t>
                      </a:r>
                    </a:p>
                    <a:p>
                      <a:pPr marL="342900" indent="-342900">
                        <a:buAutoNum type="arabicPeriod"/>
                      </a:pPr>
                      <a:r>
                        <a:rPr lang="en-PH" sz="2400" baseline="0" dirty="0" smtClean="0"/>
                        <a:t>Cash</a:t>
                      </a:r>
                    </a:p>
                    <a:p>
                      <a:pPr marL="342900" indent="-342900">
                        <a:buAutoNum type="arabicPeriod"/>
                      </a:pPr>
                      <a:r>
                        <a:rPr lang="en-PH" sz="2400" baseline="0" dirty="0" smtClean="0"/>
                        <a:t>Drivers</a:t>
                      </a:r>
                      <a:endParaRPr lang="en-PH" sz="2400" dirty="0"/>
                    </a:p>
                  </a:txBody>
                  <a:tcPr marL="68580" marR="68580"/>
                </a:tc>
                <a:tc>
                  <a:txBody>
                    <a:bodyPr/>
                    <a:lstStyle/>
                    <a:p>
                      <a:pPr algn="ctr"/>
                      <a:endParaRPr lang="en-PH" sz="2400" dirty="0" smtClean="0"/>
                    </a:p>
                    <a:p>
                      <a:pPr algn="ctr"/>
                      <a:r>
                        <a:rPr lang="en-PH" sz="2400" dirty="0" smtClean="0"/>
                        <a:t>2</a:t>
                      </a:r>
                    </a:p>
                    <a:p>
                      <a:pPr algn="ctr"/>
                      <a:r>
                        <a:rPr lang="en-PH" sz="2400" dirty="0" smtClean="0"/>
                        <a:t>1</a:t>
                      </a:r>
                    </a:p>
                    <a:p>
                      <a:pPr algn="ctr"/>
                      <a:r>
                        <a:rPr lang="en-PH" sz="2400" dirty="0" smtClean="0"/>
                        <a:t>4</a:t>
                      </a:r>
                      <a:endParaRPr lang="en-PH" sz="2400" dirty="0"/>
                    </a:p>
                  </a:txBody>
                  <a:tcPr marL="68580" marR="68580"/>
                </a:tc>
                <a:tc>
                  <a:txBody>
                    <a:bodyPr/>
                    <a:lstStyle/>
                    <a:p>
                      <a:pPr algn="ctr"/>
                      <a:endParaRPr lang="en-PH" sz="2400" dirty="0" smtClean="0"/>
                    </a:p>
                    <a:p>
                      <a:pPr algn="ctr"/>
                      <a:r>
                        <a:rPr lang="en-PH" sz="2400" dirty="0" smtClean="0"/>
                        <a:t>5</a:t>
                      </a:r>
                    </a:p>
                    <a:p>
                      <a:pPr algn="ctr"/>
                      <a:r>
                        <a:rPr lang="en-PH" sz="2400" dirty="0" smtClean="0"/>
                        <a:t>1</a:t>
                      </a:r>
                    </a:p>
                    <a:p>
                      <a:pPr algn="ctr"/>
                      <a:r>
                        <a:rPr lang="en-PH" sz="2400" dirty="0" smtClean="0"/>
                        <a:t>8</a:t>
                      </a:r>
                      <a:endParaRPr lang="en-PH" sz="2400" dirty="0"/>
                    </a:p>
                  </a:txBody>
                  <a:tcPr marL="68580" marR="68580"/>
                </a:tc>
                <a:tc>
                  <a:txBody>
                    <a:bodyPr/>
                    <a:lstStyle/>
                    <a:p>
                      <a:pPr algn="ctr"/>
                      <a:endParaRPr lang="en-PH" sz="2400" dirty="0" smtClean="0"/>
                    </a:p>
                    <a:p>
                      <a:pPr algn="ctr"/>
                      <a:r>
                        <a:rPr lang="en-PH" sz="2400" dirty="0" smtClean="0"/>
                        <a:t>7</a:t>
                      </a:r>
                    </a:p>
                    <a:p>
                      <a:pPr algn="ctr"/>
                      <a:r>
                        <a:rPr lang="en-PH" sz="2400" dirty="0" smtClean="0"/>
                        <a:t>2</a:t>
                      </a:r>
                    </a:p>
                    <a:p>
                      <a:pPr algn="ctr"/>
                      <a:r>
                        <a:rPr lang="en-PH" sz="2400" dirty="0" smtClean="0"/>
                        <a:t>12</a:t>
                      </a:r>
                      <a:endParaRPr lang="en-PH" sz="2400" dirty="0"/>
                    </a:p>
                  </a:txBody>
                  <a:tcPr marL="68580" marR="68580"/>
                </a:tc>
                <a:extLst>
                  <a:ext uri="{0D108BD9-81ED-4DB2-BD59-A6C34878D82A}">
                    <a16:rowId xmlns:a16="http://schemas.microsoft.com/office/drawing/2014/main" xmlns="" val="2659791740"/>
                  </a:ext>
                </a:extLst>
              </a:tr>
            </a:tbl>
          </a:graphicData>
        </a:graphic>
      </p:graphicFrame>
    </p:spTree>
    <p:extLst>
      <p:ext uri="{BB962C8B-B14F-4D97-AF65-F5344CB8AC3E}">
        <p14:creationId xmlns:p14="http://schemas.microsoft.com/office/powerpoint/2010/main" val="21671130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762000" y="68209"/>
            <a:ext cx="7886700" cy="769991"/>
          </a:xfrm>
        </p:spPr>
        <p:txBody>
          <a:bodyPr>
            <a:normAutofit/>
          </a:bodyPr>
          <a:lstStyle/>
          <a:p>
            <a:r>
              <a:rPr lang="en-PH" sz="3600" b="1" dirty="0">
                <a:solidFill>
                  <a:srgbClr val="000000"/>
                </a:solidFill>
              </a:rPr>
              <a:t>INVENTORY </a:t>
            </a:r>
            <a:r>
              <a:rPr lang="en-PH" sz="3600" b="1" dirty="0" smtClean="0">
                <a:solidFill>
                  <a:srgbClr val="000000"/>
                </a:solidFill>
              </a:rPr>
              <a:t>OF TPB PROPERTIES</a:t>
            </a:r>
            <a:endParaRPr lang="en-PH" sz="3600" b="1" dirty="0">
              <a:solidFill>
                <a:srgbClr val="000000"/>
              </a:solidFill>
            </a:endParaRPr>
          </a:p>
        </p:txBody>
      </p:sp>
      <p:graphicFrame>
        <p:nvGraphicFramePr>
          <p:cNvPr id="8" name="Content Placeholder 6"/>
          <p:cNvGraphicFramePr>
            <a:graphicFrameLocks noGrp="1"/>
          </p:cNvGraphicFramePr>
          <p:nvPr>
            <p:ph sz="half" idx="1"/>
            <p:extLst>
              <p:ext uri="{D42A27DB-BD31-4B8C-83A1-F6EECF244321}">
                <p14:modId xmlns:p14="http://schemas.microsoft.com/office/powerpoint/2010/main" val="2944659263"/>
              </p:ext>
            </p:extLst>
          </p:nvPr>
        </p:nvGraphicFramePr>
        <p:xfrm>
          <a:off x="0" y="838198"/>
          <a:ext cx="4572000" cy="6019801"/>
        </p:xfrm>
        <a:graphic>
          <a:graphicData uri="http://schemas.openxmlformats.org/drawingml/2006/table">
            <a:tbl>
              <a:tblPr firstRow="1" bandRow="1">
                <a:tableStyleId>{5C22544A-7EE6-4342-B048-85BDC9FD1C3A}</a:tableStyleId>
              </a:tblPr>
              <a:tblGrid>
                <a:gridCol w="2524801">
                  <a:extLst>
                    <a:ext uri="{9D8B030D-6E8A-4147-A177-3AD203B41FA5}">
                      <a16:colId xmlns:a16="http://schemas.microsoft.com/office/drawing/2014/main" xmlns="" val="3914175797"/>
                    </a:ext>
                  </a:extLst>
                </a:gridCol>
                <a:gridCol w="2047199">
                  <a:extLst>
                    <a:ext uri="{9D8B030D-6E8A-4147-A177-3AD203B41FA5}">
                      <a16:colId xmlns:a16="http://schemas.microsoft.com/office/drawing/2014/main" xmlns="" val="2424369629"/>
                    </a:ext>
                  </a:extLst>
                </a:gridCol>
              </a:tblGrid>
              <a:tr h="495988">
                <a:tc>
                  <a:txBody>
                    <a:bodyPr/>
                    <a:lstStyle/>
                    <a:p>
                      <a:pPr algn="ctr"/>
                      <a:r>
                        <a:rPr lang="en-PH" dirty="0" smtClean="0"/>
                        <a:t>PROPERTIES</a:t>
                      </a:r>
                      <a:endParaRPr lang="en-PH" dirty="0"/>
                    </a:p>
                  </a:txBody>
                  <a:tcPr marL="68580" marR="68580"/>
                </a:tc>
                <a:tc>
                  <a:txBody>
                    <a:bodyPr/>
                    <a:lstStyle/>
                    <a:p>
                      <a:pPr algn="ctr"/>
                      <a:r>
                        <a:rPr lang="en-PH" dirty="0" smtClean="0"/>
                        <a:t>NO.</a:t>
                      </a:r>
                      <a:r>
                        <a:rPr lang="en-PH" baseline="0" dirty="0" smtClean="0"/>
                        <a:t> OF UNITS</a:t>
                      </a:r>
                      <a:endParaRPr lang="en-PH" dirty="0"/>
                    </a:p>
                  </a:txBody>
                  <a:tcPr marL="68580" marR="68580"/>
                </a:tc>
                <a:extLst>
                  <a:ext uri="{0D108BD9-81ED-4DB2-BD59-A6C34878D82A}">
                    <a16:rowId xmlns:a16="http://schemas.microsoft.com/office/drawing/2014/main" xmlns="" val="1167052390"/>
                  </a:ext>
                </a:extLst>
              </a:tr>
              <a:tr h="1345283">
                <a:tc>
                  <a:txBody>
                    <a:bodyPr/>
                    <a:lstStyle/>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PH" sz="1200" b="1" kern="1200" dirty="0" smtClean="0">
                          <a:solidFill>
                            <a:schemeClr val="dk1"/>
                          </a:solidFill>
                          <a:effectLst/>
                          <a:latin typeface="+mn-lt"/>
                          <a:ea typeface="+mn-ea"/>
                          <a:cs typeface="+mn-cs"/>
                        </a:rPr>
                        <a:t>REAL PROPERTY</a:t>
                      </a:r>
                      <a:r>
                        <a:rPr lang="en-PH" sz="1200" kern="1200" dirty="0" smtClean="0">
                          <a:solidFill>
                            <a:schemeClr val="dk1"/>
                          </a:solidFill>
                          <a:effectLst/>
                          <a:latin typeface="+mn-lt"/>
                          <a:ea typeface="+mn-ea"/>
                          <a:cs typeface="+mn-cs"/>
                        </a:rPr>
                        <a: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PH" sz="1200" kern="1200" dirty="0" smtClean="0">
                          <a:solidFill>
                            <a:schemeClr val="dk1"/>
                          </a:solidFill>
                          <a:effectLst/>
                          <a:latin typeface="+mn-lt"/>
                          <a:ea typeface="+mn-ea"/>
                          <a:cs typeface="+mn-cs"/>
                        </a:rPr>
                        <a:t>TPB</a:t>
                      </a:r>
                      <a:r>
                        <a:rPr lang="en-PH" sz="1200" kern="1200" baseline="0" dirty="0" smtClean="0">
                          <a:solidFill>
                            <a:schemeClr val="dk1"/>
                          </a:solidFill>
                          <a:effectLst/>
                          <a:latin typeface="+mn-lt"/>
                          <a:ea typeface="+mn-ea"/>
                          <a:cs typeface="+mn-cs"/>
                        </a:rPr>
                        <a:t> Office Unit 10 -17</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PH" sz="1200" kern="1200" baseline="0" dirty="0" smtClean="0">
                          <a:solidFill>
                            <a:schemeClr val="dk1"/>
                          </a:solidFill>
                          <a:effectLst/>
                          <a:latin typeface="+mn-lt"/>
                          <a:ea typeface="+mn-ea"/>
                          <a:cs typeface="+mn-cs"/>
                        </a:rPr>
                        <a:t>TPB Office Unit 7</a:t>
                      </a:r>
                      <a:endParaRPr lang="en-PH" sz="1200" kern="1200" dirty="0" smtClean="0">
                        <a:solidFill>
                          <a:schemeClr val="dk1"/>
                        </a:solidFill>
                        <a:effectLst/>
                        <a:latin typeface="+mn-lt"/>
                        <a:ea typeface="+mn-ea"/>
                        <a:cs typeface="+mn-cs"/>
                      </a:endParaRPr>
                    </a:p>
                  </a:txBody>
                  <a:tcPr marL="68580" marR="68580"/>
                </a:tc>
                <a:tc>
                  <a:txBody>
                    <a:bodyPr/>
                    <a:lstStyle/>
                    <a:p>
                      <a:pPr algn="ctr"/>
                      <a:endParaRPr lang="en-PH" sz="1200" kern="1200" dirty="0" smtClean="0">
                        <a:solidFill>
                          <a:schemeClr val="dk1"/>
                        </a:solidFill>
                        <a:effectLst/>
                        <a:latin typeface="+mn-lt"/>
                        <a:ea typeface="+mn-ea"/>
                        <a:cs typeface="+mn-cs"/>
                      </a:endParaRPr>
                    </a:p>
                    <a:p>
                      <a:pPr algn="ctr"/>
                      <a:r>
                        <a:rPr lang="en-PH" sz="1200" kern="1200" dirty="0" smtClean="0">
                          <a:solidFill>
                            <a:schemeClr val="dk1"/>
                          </a:solidFill>
                          <a:effectLst/>
                          <a:latin typeface="+mn-lt"/>
                          <a:ea typeface="+mn-ea"/>
                          <a:cs typeface="+mn-cs"/>
                        </a:rPr>
                        <a:t>(1,068.10 square meters)</a:t>
                      </a:r>
                    </a:p>
                    <a:p>
                      <a:pPr algn="ctr"/>
                      <a:r>
                        <a:rPr lang="en-PH" sz="1200" kern="1200" dirty="0" smtClean="0">
                          <a:solidFill>
                            <a:schemeClr val="dk1"/>
                          </a:solidFill>
                          <a:effectLst/>
                          <a:latin typeface="+mn-lt"/>
                          <a:ea typeface="+mn-ea"/>
                          <a:cs typeface="+mn-cs"/>
                        </a:rPr>
                        <a:t>(247.05 square meters)</a:t>
                      </a:r>
                      <a:endParaRPr lang="en-PH" sz="1200" dirty="0"/>
                    </a:p>
                  </a:txBody>
                  <a:tcPr marL="68580" marR="68580"/>
                </a:tc>
                <a:extLst>
                  <a:ext uri="{0D108BD9-81ED-4DB2-BD59-A6C34878D82A}">
                    <a16:rowId xmlns:a16="http://schemas.microsoft.com/office/drawing/2014/main" xmlns="" val="3252543384"/>
                  </a:ext>
                </a:extLst>
              </a:tr>
              <a:tr h="1345283">
                <a:tc>
                  <a:txBody>
                    <a:bodyPr/>
                    <a:lstStyle/>
                    <a:p>
                      <a:r>
                        <a:rPr lang="en-PH" sz="1200" b="1" dirty="0" smtClean="0"/>
                        <a:t>2. TPB VEHICLES</a:t>
                      </a:r>
                      <a:r>
                        <a:rPr lang="en-PH" sz="1200" b="1" baseline="0" dirty="0" smtClean="0"/>
                        <a:t> </a:t>
                      </a:r>
                    </a:p>
                    <a:p>
                      <a:pPr marL="171450" indent="-171450">
                        <a:buFont typeface="Arial" panose="020B0604020202020204" pitchFamily="34" charset="0"/>
                        <a:buChar char="•"/>
                      </a:pPr>
                      <a:r>
                        <a:rPr lang="en-PH" sz="1200" baseline="0" dirty="0" smtClean="0"/>
                        <a:t>Car (2002, 2003, 2012, 2013, 2014)</a:t>
                      </a:r>
                    </a:p>
                    <a:p>
                      <a:pPr marL="171450" indent="-171450">
                        <a:buFont typeface="Arial" panose="020B0604020202020204" pitchFamily="34" charset="0"/>
                        <a:buChar char="•"/>
                      </a:pPr>
                      <a:r>
                        <a:rPr lang="en-PH" sz="1200" baseline="0" dirty="0" err="1" smtClean="0"/>
                        <a:t>Grandia</a:t>
                      </a:r>
                      <a:r>
                        <a:rPr lang="en-PH" sz="1200" baseline="0" dirty="0" smtClean="0"/>
                        <a:t> (2013)</a:t>
                      </a:r>
                    </a:p>
                    <a:p>
                      <a:pPr marL="171450" indent="-171450">
                        <a:buFont typeface="Arial" panose="020B0604020202020204" pitchFamily="34" charset="0"/>
                        <a:buChar char="•"/>
                      </a:pPr>
                      <a:r>
                        <a:rPr lang="en-PH" sz="1200" baseline="0" dirty="0" err="1" smtClean="0"/>
                        <a:t>Starex</a:t>
                      </a:r>
                      <a:r>
                        <a:rPr lang="en-PH" sz="1200" baseline="0" dirty="0" smtClean="0"/>
                        <a:t> (2013)</a:t>
                      </a:r>
                      <a:endParaRPr lang="en-PH" sz="1200" dirty="0"/>
                    </a:p>
                  </a:txBody>
                  <a:tcPr marL="68580" marR="68580"/>
                </a:tc>
                <a:tc>
                  <a:txBody>
                    <a:bodyPr/>
                    <a:lstStyle/>
                    <a:p>
                      <a:endParaRPr lang="en-PH" sz="1200" dirty="0" smtClean="0"/>
                    </a:p>
                    <a:p>
                      <a:pPr algn="ctr"/>
                      <a:r>
                        <a:rPr lang="en-PH" sz="1200" dirty="0" smtClean="0"/>
                        <a:t>9 units</a:t>
                      </a:r>
                    </a:p>
                    <a:p>
                      <a:pPr algn="ctr"/>
                      <a:r>
                        <a:rPr lang="en-PH" sz="1200" dirty="0" smtClean="0"/>
                        <a:t>2 units</a:t>
                      </a:r>
                    </a:p>
                    <a:p>
                      <a:pPr algn="ctr"/>
                      <a:r>
                        <a:rPr lang="en-PH" sz="1200" dirty="0" smtClean="0"/>
                        <a:t>1 unit</a:t>
                      </a:r>
                    </a:p>
                  </a:txBody>
                  <a:tcPr marL="68580" marR="68580"/>
                </a:tc>
                <a:extLst>
                  <a:ext uri="{0D108BD9-81ED-4DB2-BD59-A6C34878D82A}">
                    <a16:rowId xmlns:a16="http://schemas.microsoft.com/office/drawing/2014/main" xmlns="" val="909880155"/>
                  </a:ext>
                </a:extLst>
              </a:tr>
              <a:tr h="1345283">
                <a:tc>
                  <a:txBody>
                    <a:bodyPr/>
                    <a:lstStyle/>
                    <a:p>
                      <a:r>
                        <a:rPr lang="en-PH" sz="1200" b="1" dirty="0" smtClean="0"/>
                        <a:t>3.</a:t>
                      </a:r>
                      <a:r>
                        <a:rPr lang="en-PH" sz="1200" b="1" baseline="0" dirty="0" smtClean="0"/>
                        <a:t> COMPUTERS</a:t>
                      </a:r>
                    </a:p>
                    <a:p>
                      <a:pPr marL="171450" indent="-171450">
                        <a:buFont typeface="Arial" panose="020B0604020202020204" pitchFamily="34" charset="0"/>
                        <a:buChar char="•"/>
                      </a:pPr>
                      <a:r>
                        <a:rPr lang="en-PH" sz="1200" b="0" baseline="0" dirty="0" smtClean="0"/>
                        <a:t>Desktop </a:t>
                      </a:r>
                    </a:p>
                    <a:p>
                      <a:pPr marL="171450" indent="-171450">
                        <a:buFont typeface="Arial" panose="020B0604020202020204" pitchFamily="34" charset="0"/>
                        <a:buChar char="•"/>
                      </a:pPr>
                      <a:r>
                        <a:rPr lang="en-PH" sz="1200" b="0" baseline="0" dirty="0" smtClean="0"/>
                        <a:t>Laptop</a:t>
                      </a:r>
                    </a:p>
                    <a:p>
                      <a:pPr marL="171450" indent="-171450">
                        <a:buFont typeface="Arial" panose="020B0604020202020204" pitchFamily="34" charset="0"/>
                        <a:buChar char="•"/>
                      </a:pPr>
                      <a:r>
                        <a:rPr lang="en-PH" sz="1200" b="0" baseline="0" dirty="0" smtClean="0"/>
                        <a:t>Macintosh</a:t>
                      </a:r>
                    </a:p>
                    <a:p>
                      <a:pPr marL="171450" indent="-171450">
                        <a:buFont typeface="Arial" panose="020B0604020202020204" pitchFamily="34" charset="0"/>
                        <a:buChar char="•"/>
                      </a:pPr>
                      <a:r>
                        <a:rPr lang="en-PH" sz="1200" b="0" baseline="0" dirty="0" smtClean="0"/>
                        <a:t>Computer Tablet</a:t>
                      </a:r>
                      <a:endParaRPr lang="en-PH" sz="1200" b="0" dirty="0"/>
                    </a:p>
                  </a:txBody>
                  <a:tcPr marL="68580" marR="68580"/>
                </a:tc>
                <a:tc>
                  <a:txBody>
                    <a:bodyPr/>
                    <a:lstStyle/>
                    <a:p>
                      <a:pPr algn="ctr"/>
                      <a:endParaRPr lang="en-PH" sz="1200" dirty="0" smtClean="0"/>
                    </a:p>
                    <a:p>
                      <a:pPr algn="ctr"/>
                      <a:r>
                        <a:rPr lang="en-PH" sz="1200" dirty="0" smtClean="0"/>
                        <a:t>138 units</a:t>
                      </a:r>
                    </a:p>
                    <a:p>
                      <a:pPr algn="ctr"/>
                      <a:r>
                        <a:rPr lang="en-PH" sz="1200" dirty="0" smtClean="0"/>
                        <a:t>  16 units</a:t>
                      </a:r>
                    </a:p>
                    <a:p>
                      <a:pPr algn="ctr"/>
                      <a:r>
                        <a:rPr lang="en-PH" sz="1200" dirty="0" smtClean="0"/>
                        <a:t>  29 units</a:t>
                      </a:r>
                    </a:p>
                    <a:p>
                      <a:pPr algn="ctr"/>
                      <a:r>
                        <a:rPr lang="en-PH" sz="1200" dirty="0" smtClean="0"/>
                        <a:t>   13 pcs.</a:t>
                      </a:r>
                    </a:p>
                  </a:txBody>
                  <a:tcPr marL="68580" marR="68580"/>
                </a:tc>
                <a:extLst>
                  <a:ext uri="{0D108BD9-81ED-4DB2-BD59-A6C34878D82A}">
                    <a16:rowId xmlns:a16="http://schemas.microsoft.com/office/drawing/2014/main" xmlns="" val="1296470697"/>
                  </a:ext>
                </a:extLst>
              </a:tr>
              <a:tr h="495988">
                <a:tc>
                  <a:txBody>
                    <a:bodyPr/>
                    <a:lstStyle/>
                    <a:p>
                      <a:r>
                        <a:rPr lang="en-PH" sz="1200" b="1" kern="1200" dirty="0" smtClean="0">
                          <a:solidFill>
                            <a:schemeClr val="dk1"/>
                          </a:solidFill>
                          <a:effectLst/>
                          <a:latin typeface="+mn-lt"/>
                          <a:ea typeface="+mn-ea"/>
                          <a:cs typeface="+mn-cs"/>
                        </a:rPr>
                        <a:t>4. PRINTERS</a:t>
                      </a:r>
                    </a:p>
                  </a:txBody>
                  <a:tcPr marL="68580" marR="68580"/>
                </a:tc>
                <a:tc>
                  <a:txBody>
                    <a:bodyPr/>
                    <a:lstStyle/>
                    <a:p>
                      <a:pPr algn="ctr"/>
                      <a:r>
                        <a:rPr lang="en-PH" sz="1200" dirty="0" smtClean="0"/>
                        <a:t>56 units</a:t>
                      </a:r>
                      <a:endParaRPr lang="en-PH" sz="1200" dirty="0"/>
                    </a:p>
                  </a:txBody>
                  <a:tcPr marL="68580" marR="68580"/>
                </a:tc>
                <a:extLst>
                  <a:ext uri="{0D108BD9-81ED-4DB2-BD59-A6C34878D82A}">
                    <a16:rowId xmlns:a16="http://schemas.microsoft.com/office/drawing/2014/main" xmlns="" val="2215425828"/>
                  </a:ext>
                </a:extLst>
              </a:tr>
              <a:tr h="495988">
                <a:tc>
                  <a:txBody>
                    <a:bodyPr/>
                    <a:lstStyle/>
                    <a:p>
                      <a:r>
                        <a:rPr lang="en-PH" sz="1200" b="1" dirty="0" smtClean="0"/>
                        <a:t>5. SCANNERS</a:t>
                      </a:r>
                      <a:endParaRPr lang="en-PH" sz="1200" b="1" dirty="0"/>
                    </a:p>
                  </a:txBody>
                  <a:tcPr marL="68580" marR="68580"/>
                </a:tc>
                <a:tc>
                  <a:txBody>
                    <a:bodyPr/>
                    <a:lstStyle/>
                    <a:p>
                      <a:pPr algn="ctr"/>
                      <a:r>
                        <a:rPr lang="en-PH" sz="1200" dirty="0" smtClean="0"/>
                        <a:t>15 units</a:t>
                      </a:r>
                      <a:endParaRPr lang="en-PH" sz="1200" dirty="0"/>
                    </a:p>
                  </a:txBody>
                  <a:tcPr marL="68580" marR="68580"/>
                </a:tc>
                <a:extLst>
                  <a:ext uri="{0D108BD9-81ED-4DB2-BD59-A6C34878D82A}">
                    <a16:rowId xmlns:a16="http://schemas.microsoft.com/office/drawing/2014/main" xmlns="" val="3806745111"/>
                  </a:ext>
                </a:extLst>
              </a:tr>
              <a:tr h="495988">
                <a:tc>
                  <a:txBody>
                    <a:bodyPr/>
                    <a:lstStyle/>
                    <a:p>
                      <a:r>
                        <a:rPr lang="en-PH" sz="1200" b="1" dirty="0" smtClean="0"/>
                        <a:t>6.</a:t>
                      </a:r>
                      <a:r>
                        <a:rPr lang="en-PH" sz="1200" b="1" baseline="0" dirty="0" smtClean="0"/>
                        <a:t> COPYING MACHINE</a:t>
                      </a:r>
                      <a:endParaRPr lang="en-PH" sz="1200" b="1" dirty="0"/>
                    </a:p>
                  </a:txBody>
                  <a:tcPr marL="68580" marR="68580"/>
                </a:tc>
                <a:tc>
                  <a:txBody>
                    <a:bodyPr/>
                    <a:lstStyle/>
                    <a:p>
                      <a:pPr algn="ctr"/>
                      <a:r>
                        <a:rPr lang="en-PH" sz="1200" dirty="0" smtClean="0"/>
                        <a:t>3 units</a:t>
                      </a:r>
                      <a:endParaRPr lang="en-PH" sz="1200" dirty="0"/>
                    </a:p>
                  </a:txBody>
                  <a:tcPr marL="68580" marR="68580"/>
                </a:tc>
                <a:extLst>
                  <a:ext uri="{0D108BD9-81ED-4DB2-BD59-A6C34878D82A}">
                    <a16:rowId xmlns:a16="http://schemas.microsoft.com/office/drawing/2014/main" xmlns="" val="4051949236"/>
                  </a:ext>
                </a:extLst>
              </a:tr>
            </a:tbl>
          </a:graphicData>
        </a:graphic>
      </p:graphicFrame>
      <p:graphicFrame>
        <p:nvGraphicFramePr>
          <p:cNvPr id="9" name="Content Placeholder 2"/>
          <p:cNvGraphicFramePr>
            <a:graphicFrameLocks/>
          </p:cNvGraphicFramePr>
          <p:nvPr>
            <p:extLst>
              <p:ext uri="{D42A27DB-BD31-4B8C-83A1-F6EECF244321}">
                <p14:modId xmlns:p14="http://schemas.microsoft.com/office/powerpoint/2010/main" val="2760792971"/>
              </p:ext>
            </p:extLst>
          </p:nvPr>
        </p:nvGraphicFramePr>
        <p:xfrm>
          <a:off x="4648200" y="838202"/>
          <a:ext cx="4495800" cy="5943598"/>
        </p:xfrm>
        <a:graphic>
          <a:graphicData uri="http://schemas.openxmlformats.org/drawingml/2006/table">
            <a:tbl>
              <a:tblPr firstRow="1" bandRow="1">
                <a:tableStyleId>{5C22544A-7EE6-4342-B048-85BDC9FD1C3A}</a:tableStyleId>
              </a:tblPr>
              <a:tblGrid>
                <a:gridCol w="2681065">
                  <a:extLst>
                    <a:ext uri="{9D8B030D-6E8A-4147-A177-3AD203B41FA5}">
                      <a16:colId xmlns:a16="http://schemas.microsoft.com/office/drawing/2014/main" xmlns="" val="2575513128"/>
                    </a:ext>
                  </a:extLst>
                </a:gridCol>
                <a:gridCol w="1814735">
                  <a:extLst>
                    <a:ext uri="{9D8B030D-6E8A-4147-A177-3AD203B41FA5}">
                      <a16:colId xmlns:a16="http://schemas.microsoft.com/office/drawing/2014/main" xmlns="" val="232590956"/>
                    </a:ext>
                  </a:extLst>
                </a:gridCol>
              </a:tblGrid>
              <a:tr h="512258">
                <a:tc>
                  <a:txBody>
                    <a:bodyPr/>
                    <a:lstStyle/>
                    <a:p>
                      <a:pPr algn="ctr"/>
                      <a:r>
                        <a:rPr lang="en-PH" dirty="0" smtClean="0"/>
                        <a:t>PROPERTIES</a:t>
                      </a:r>
                      <a:endParaRPr lang="en-PH" dirty="0"/>
                    </a:p>
                  </a:txBody>
                  <a:tcPr marL="68580" marR="68580"/>
                </a:tc>
                <a:tc>
                  <a:txBody>
                    <a:bodyPr/>
                    <a:lstStyle/>
                    <a:p>
                      <a:pPr algn="ctr"/>
                      <a:r>
                        <a:rPr lang="en-PH" dirty="0" smtClean="0"/>
                        <a:t> STATUS</a:t>
                      </a:r>
                      <a:endParaRPr lang="en-PH" dirty="0"/>
                    </a:p>
                  </a:txBody>
                  <a:tcPr marL="68580" marR="68580"/>
                </a:tc>
                <a:extLst>
                  <a:ext uri="{0D108BD9-81ED-4DB2-BD59-A6C34878D82A}">
                    <a16:rowId xmlns:a16="http://schemas.microsoft.com/office/drawing/2014/main" xmlns="" val="3654598464"/>
                  </a:ext>
                </a:extLst>
              </a:tr>
              <a:tr h="2652514">
                <a:tc>
                  <a:txBody>
                    <a:bodyPr/>
                    <a:lstStyle/>
                    <a:p>
                      <a:pPr marL="0" indent="0">
                        <a:buNone/>
                      </a:pPr>
                      <a:r>
                        <a:rPr lang="en-PH" sz="1200" b="1" baseline="0" dirty="0" smtClean="0"/>
                        <a:t>1. ADDITIONAL TPB OFFICE UNITS</a:t>
                      </a:r>
                    </a:p>
                    <a:p>
                      <a:pPr marL="285750" indent="-285750">
                        <a:buFont typeface="Arial" panose="020B0604020202020204" pitchFamily="34" charset="0"/>
                        <a:buChar char="•"/>
                      </a:pPr>
                      <a:r>
                        <a:rPr lang="en-PH" sz="1200" baseline="0" dirty="0" smtClean="0"/>
                        <a:t>3</a:t>
                      </a:r>
                      <a:r>
                        <a:rPr lang="en-PH" sz="1200" baseline="30000" dirty="0" smtClean="0"/>
                        <a:t>rd</a:t>
                      </a:r>
                      <a:r>
                        <a:rPr lang="en-PH" sz="1200" baseline="0" dirty="0" smtClean="0"/>
                        <a:t> Floor – COA</a:t>
                      </a:r>
                    </a:p>
                    <a:p>
                      <a:pPr marL="285750" indent="-285750">
                        <a:buFont typeface="Arial" panose="020B0604020202020204" pitchFamily="34" charset="0"/>
                        <a:buChar char="•"/>
                      </a:pPr>
                      <a:r>
                        <a:rPr lang="en-PH" sz="1200" baseline="0" dirty="0" smtClean="0"/>
                        <a:t>3</a:t>
                      </a:r>
                      <a:r>
                        <a:rPr lang="en-PH" sz="1200" baseline="30000" dirty="0" smtClean="0"/>
                        <a:t>rd</a:t>
                      </a:r>
                      <a:r>
                        <a:rPr lang="en-PH" sz="1200" baseline="0" dirty="0" smtClean="0"/>
                        <a:t> Floor -  Stockroom</a:t>
                      </a:r>
                    </a:p>
                    <a:p>
                      <a:pPr marL="285750" indent="-285750">
                        <a:buFont typeface="Arial" panose="020B0604020202020204" pitchFamily="34" charset="0"/>
                        <a:buChar char="•"/>
                      </a:pPr>
                      <a:r>
                        <a:rPr lang="en-PH" sz="1200" baseline="0" dirty="0" smtClean="0"/>
                        <a:t>4</a:t>
                      </a:r>
                      <a:r>
                        <a:rPr lang="en-PH" sz="1200" baseline="30000" dirty="0" smtClean="0"/>
                        <a:t>th</a:t>
                      </a:r>
                      <a:r>
                        <a:rPr lang="en-PH" sz="1200" baseline="0" dirty="0" smtClean="0"/>
                        <a:t> Floor – Corporate Affairs Unit / Legal Department</a:t>
                      </a:r>
                    </a:p>
                    <a:p>
                      <a:pPr marL="285750" indent="-285750">
                        <a:buFont typeface="Arial" panose="020B0604020202020204" pitchFamily="34" charset="0"/>
                        <a:buChar char="•"/>
                      </a:pPr>
                      <a:r>
                        <a:rPr lang="en-PH" sz="1200" baseline="0" dirty="0" smtClean="0"/>
                        <a:t>4</a:t>
                      </a:r>
                      <a:r>
                        <a:rPr lang="en-PH" sz="1200" baseline="30000" dirty="0" smtClean="0"/>
                        <a:t>th</a:t>
                      </a:r>
                      <a:r>
                        <a:rPr lang="en-PH" sz="1200" baseline="0" dirty="0" smtClean="0"/>
                        <a:t> Floor – Cash Unit / Clinic</a:t>
                      </a:r>
                    </a:p>
                    <a:p>
                      <a:pPr marL="285750" indent="-285750">
                        <a:buFont typeface="Arial" panose="020B0604020202020204" pitchFamily="34" charset="0"/>
                        <a:buChar char="•"/>
                      </a:pPr>
                      <a:r>
                        <a:rPr lang="en-PH" sz="1200" baseline="0" dirty="0" smtClean="0"/>
                        <a:t>4</a:t>
                      </a:r>
                      <a:r>
                        <a:rPr lang="en-PH" sz="1200" baseline="30000" dirty="0" smtClean="0"/>
                        <a:t>th</a:t>
                      </a:r>
                      <a:r>
                        <a:rPr lang="en-PH" sz="1200" baseline="0" dirty="0" smtClean="0"/>
                        <a:t> Floor – Stockroom</a:t>
                      </a:r>
                      <a:endParaRPr lang="en-PH" sz="1200" dirty="0"/>
                    </a:p>
                  </a:txBody>
                  <a:tcPr marL="68580" marR="68580"/>
                </a:tc>
                <a:tc>
                  <a:txBody>
                    <a:bodyPr/>
                    <a:lstStyle/>
                    <a:p>
                      <a:endParaRPr lang="en-PH" sz="1800" dirty="0" smtClean="0"/>
                    </a:p>
                    <a:p>
                      <a:pPr algn="ctr"/>
                      <a:r>
                        <a:rPr lang="en-PH" sz="1200" dirty="0" smtClean="0"/>
                        <a:t>Unit 19 – Rental     </a:t>
                      </a:r>
                    </a:p>
                    <a:p>
                      <a:pPr algn="ctr"/>
                      <a:r>
                        <a:rPr lang="en-PH" sz="1200" dirty="0" smtClean="0"/>
                        <a:t>Unit 27 – Rental</a:t>
                      </a:r>
                    </a:p>
                    <a:p>
                      <a:pPr algn="ctr"/>
                      <a:r>
                        <a:rPr lang="en-PH" sz="1200" dirty="0" smtClean="0"/>
                        <a:t>Units 1,</a:t>
                      </a:r>
                      <a:r>
                        <a:rPr lang="en-PH" sz="1200" baseline="0" dirty="0" smtClean="0"/>
                        <a:t> 2, 3, &amp; 4 – Rental</a:t>
                      </a:r>
                    </a:p>
                    <a:p>
                      <a:pPr algn="ctr"/>
                      <a:r>
                        <a:rPr lang="en-PH" sz="1200" baseline="0" dirty="0" smtClean="0"/>
                        <a:t>AHU Unit– Rental </a:t>
                      </a:r>
                    </a:p>
                    <a:p>
                      <a:pPr algn="ctr"/>
                      <a:r>
                        <a:rPr lang="en-PH" sz="1200" baseline="0" dirty="0" smtClean="0"/>
                        <a:t>Unit 404 - Rental</a:t>
                      </a:r>
                      <a:endParaRPr lang="en-PH" sz="1200" dirty="0"/>
                    </a:p>
                  </a:txBody>
                  <a:tcPr marL="68580" marR="68580"/>
                </a:tc>
                <a:extLst>
                  <a:ext uri="{0D108BD9-81ED-4DB2-BD59-A6C34878D82A}">
                    <a16:rowId xmlns:a16="http://schemas.microsoft.com/office/drawing/2014/main" xmlns="" val="1031434037"/>
                  </a:ext>
                </a:extLst>
              </a:tr>
              <a:tr h="1389413">
                <a:tc>
                  <a:txBody>
                    <a:bodyPr/>
                    <a:lstStyle/>
                    <a:p>
                      <a:r>
                        <a:rPr lang="en-PH" sz="1200" b="1" dirty="0" smtClean="0"/>
                        <a:t>2. TPB VEHICLES</a:t>
                      </a:r>
                    </a:p>
                    <a:p>
                      <a:pPr marL="171450" indent="-171450">
                        <a:buFont typeface="Arial" panose="020B0604020202020204" pitchFamily="34" charset="0"/>
                        <a:buChar char="•"/>
                      </a:pPr>
                      <a:r>
                        <a:rPr lang="en-PH" sz="1200" b="0" dirty="0" smtClean="0"/>
                        <a:t>Car</a:t>
                      </a:r>
                      <a:r>
                        <a:rPr lang="en-PH" sz="1200" b="0" baseline="0" dirty="0" smtClean="0"/>
                        <a:t> – 2 units</a:t>
                      </a:r>
                    </a:p>
                    <a:p>
                      <a:pPr marL="171450" indent="-171450">
                        <a:buFont typeface="Arial" panose="020B0604020202020204" pitchFamily="34" charset="0"/>
                        <a:buChar char="•"/>
                      </a:pPr>
                      <a:r>
                        <a:rPr lang="en-PH" sz="1200" b="0" baseline="0" dirty="0" smtClean="0"/>
                        <a:t>Passenger Van – 1 unit</a:t>
                      </a:r>
                      <a:endParaRPr lang="en-PH" sz="1200" b="0" dirty="0" smtClean="0"/>
                    </a:p>
                  </a:txBody>
                  <a:tcPr marL="68580" marR="68580"/>
                </a:tc>
                <a:tc>
                  <a:txBody>
                    <a:bodyPr/>
                    <a:lstStyle/>
                    <a:p>
                      <a:endParaRPr lang="en-PH" sz="1200" dirty="0" smtClean="0"/>
                    </a:p>
                    <a:p>
                      <a:r>
                        <a:rPr lang="en-PH" sz="1200" dirty="0" smtClean="0"/>
                        <a:t>For bidding – estimated date</a:t>
                      </a:r>
                      <a:r>
                        <a:rPr lang="en-PH" sz="1200" baseline="0" dirty="0" smtClean="0"/>
                        <a:t> of delivery is February 2017</a:t>
                      </a:r>
                      <a:endParaRPr lang="en-PH" sz="1200" dirty="0"/>
                    </a:p>
                  </a:txBody>
                  <a:tcPr marL="68580" marR="68580"/>
                </a:tc>
                <a:extLst>
                  <a:ext uri="{0D108BD9-81ED-4DB2-BD59-A6C34878D82A}">
                    <a16:rowId xmlns:a16="http://schemas.microsoft.com/office/drawing/2014/main" xmlns="" val="2105923087"/>
                  </a:ext>
                </a:extLst>
              </a:tr>
              <a:tr h="1389413">
                <a:tc>
                  <a:txBody>
                    <a:bodyPr/>
                    <a:lstStyle/>
                    <a:p>
                      <a:r>
                        <a:rPr lang="en-PH" sz="1200" b="1" dirty="0" smtClean="0"/>
                        <a:t>3. COMPUTERS</a:t>
                      </a:r>
                    </a:p>
                    <a:p>
                      <a:pPr marL="285750" indent="-285750">
                        <a:buFont typeface="Arial" panose="020B0604020202020204" pitchFamily="34" charset="0"/>
                        <a:buChar char="•"/>
                      </a:pPr>
                      <a:r>
                        <a:rPr lang="en-PH" sz="1200" dirty="0" smtClean="0"/>
                        <a:t>Desktop</a:t>
                      </a:r>
                      <a:r>
                        <a:rPr lang="en-PH" sz="1200" baseline="0" dirty="0" smtClean="0"/>
                        <a:t> – 23 units</a:t>
                      </a:r>
                      <a:endParaRPr lang="en-PH" sz="1200" dirty="0"/>
                    </a:p>
                  </a:txBody>
                  <a:tcPr marL="68580" marR="68580"/>
                </a:tc>
                <a:tc>
                  <a:txBody>
                    <a:bodyPr/>
                    <a:lstStyle/>
                    <a:p>
                      <a:endParaRPr lang="en-PH"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For bidding – estimated date</a:t>
                      </a:r>
                      <a:r>
                        <a:rPr lang="en-PH" sz="1200" baseline="0" dirty="0" smtClean="0"/>
                        <a:t> of delivery is February 2017</a:t>
                      </a:r>
                      <a:endParaRPr lang="en-PH" sz="1200" dirty="0" smtClean="0"/>
                    </a:p>
                  </a:txBody>
                  <a:tcPr marL="68580" marR="68580"/>
                </a:tc>
                <a:extLst>
                  <a:ext uri="{0D108BD9-81ED-4DB2-BD59-A6C34878D82A}">
                    <a16:rowId xmlns:a16="http://schemas.microsoft.com/office/drawing/2014/main" xmlns="" val="350436046"/>
                  </a:ext>
                </a:extLst>
              </a:tr>
            </a:tbl>
          </a:graphicData>
        </a:graphic>
      </p:graphicFrame>
    </p:spTree>
    <p:extLst>
      <p:ext uri="{BB962C8B-B14F-4D97-AF65-F5344CB8AC3E}">
        <p14:creationId xmlns:p14="http://schemas.microsoft.com/office/powerpoint/2010/main" val="34798255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28650" y="0"/>
            <a:ext cx="7886700" cy="1074792"/>
          </a:xfrm>
        </p:spPr>
        <p:txBody>
          <a:bodyPr>
            <a:normAutofit fontScale="90000"/>
          </a:bodyPr>
          <a:lstStyle/>
          <a:p>
            <a:r>
              <a:rPr lang="en-PH" sz="4000" b="1" dirty="0" smtClean="0">
                <a:solidFill>
                  <a:srgbClr val="000000"/>
                </a:solidFill>
              </a:rPr>
              <a:t>REHABILITATION OF TPB OFFICES</a:t>
            </a:r>
            <a:endParaRPr lang="en-PH" sz="4000" b="1" dirty="0">
              <a:solidFill>
                <a:srgbClr val="000000"/>
              </a:solidFill>
            </a:endParaRP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2687302462"/>
              </p:ext>
            </p:extLst>
          </p:nvPr>
        </p:nvGraphicFramePr>
        <p:xfrm>
          <a:off x="0" y="914400"/>
          <a:ext cx="4876800" cy="5943601"/>
        </p:xfrm>
        <a:graphic>
          <a:graphicData uri="http://schemas.openxmlformats.org/drawingml/2006/table">
            <a:tbl>
              <a:tblPr firstRow="1" bandRow="1">
                <a:tableStyleId>{5C22544A-7EE6-4342-B048-85BDC9FD1C3A}</a:tableStyleId>
              </a:tblPr>
              <a:tblGrid>
                <a:gridCol w="1869044">
                  <a:extLst>
                    <a:ext uri="{9D8B030D-6E8A-4147-A177-3AD203B41FA5}">
                      <a16:colId xmlns:a16="http://schemas.microsoft.com/office/drawing/2014/main" xmlns="" val="3726629301"/>
                    </a:ext>
                  </a:extLst>
                </a:gridCol>
                <a:gridCol w="1382156">
                  <a:extLst>
                    <a:ext uri="{9D8B030D-6E8A-4147-A177-3AD203B41FA5}">
                      <a16:colId xmlns:a16="http://schemas.microsoft.com/office/drawing/2014/main" xmlns="" val="2351949993"/>
                    </a:ext>
                  </a:extLst>
                </a:gridCol>
                <a:gridCol w="1625600">
                  <a:extLst>
                    <a:ext uri="{9D8B030D-6E8A-4147-A177-3AD203B41FA5}">
                      <a16:colId xmlns:a16="http://schemas.microsoft.com/office/drawing/2014/main" xmlns="" val="1387162639"/>
                    </a:ext>
                  </a:extLst>
                </a:gridCol>
              </a:tblGrid>
              <a:tr h="472125">
                <a:tc>
                  <a:txBody>
                    <a:bodyPr/>
                    <a:lstStyle/>
                    <a:p>
                      <a:pPr algn="ctr"/>
                      <a:r>
                        <a:rPr lang="en-PH" dirty="0" smtClean="0"/>
                        <a:t>TPB</a:t>
                      </a:r>
                      <a:r>
                        <a:rPr lang="en-PH" baseline="0" dirty="0" smtClean="0"/>
                        <a:t> OFFICES</a:t>
                      </a:r>
                      <a:endParaRPr lang="en-PH" dirty="0"/>
                    </a:p>
                  </a:txBody>
                  <a:tcPr marL="68580" marR="68580"/>
                </a:tc>
                <a:tc>
                  <a:txBody>
                    <a:bodyPr/>
                    <a:lstStyle/>
                    <a:p>
                      <a:pPr algn="ctr"/>
                      <a:r>
                        <a:rPr lang="en-PH" dirty="0" smtClean="0"/>
                        <a:t>STARTED</a:t>
                      </a:r>
                      <a:endParaRPr lang="en-PH" dirty="0"/>
                    </a:p>
                  </a:txBody>
                  <a:tcPr marL="68580" marR="68580"/>
                </a:tc>
                <a:tc>
                  <a:txBody>
                    <a:bodyPr/>
                    <a:lstStyle/>
                    <a:p>
                      <a:pPr algn="ctr"/>
                      <a:r>
                        <a:rPr lang="en-PH" dirty="0" smtClean="0"/>
                        <a:t>COMPLETED</a:t>
                      </a:r>
                      <a:endParaRPr lang="en-PH" dirty="0"/>
                    </a:p>
                  </a:txBody>
                  <a:tcPr marL="68580" marR="68580"/>
                </a:tc>
                <a:extLst>
                  <a:ext uri="{0D108BD9-81ED-4DB2-BD59-A6C34878D82A}">
                    <a16:rowId xmlns:a16="http://schemas.microsoft.com/office/drawing/2014/main" xmlns="" val="2427835154"/>
                  </a:ext>
                </a:extLst>
              </a:tr>
              <a:tr h="814901">
                <a:tc>
                  <a:txBody>
                    <a:bodyPr/>
                    <a:lstStyle/>
                    <a:p>
                      <a:r>
                        <a:rPr lang="en-PH" sz="1200" dirty="0" smtClean="0"/>
                        <a:t>1. Executive</a:t>
                      </a:r>
                      <a:r>
                        <a:rPr lang="en-PH" sz="1200" baseline="0" dirty="0" smtClean="0"/>
                        <a:t> Offices – Phase 1 (TPB Owned)</a:t>
                      </a:r>
                      <a:endParaRPr lang="en-PH" sz="1200" dirty="0"/>
                    </a:p>
                  </a:txBody>
                  <a:tcPr marL="68580" marR="68580"/>
                </a:tc>
                <a:tc>
                  <a:txBody>
                    <a:bodyPr/>
                    <a:lstStyle/>
                    <a:p>
                      <a:pPr algn="ctr"/>
                      <a:r>
                        <a:rPr lang="en-PH" sz="1200" dirty="0" smtClean="0"/>
                        <a:t>November</a:t>
                      </a:r>
                      <a:r>
                        <a:rPr lang="en-PH" sz="1200" baseline="0" dirty="0" smtClean="0"/>
                        <a:t> 2014</a:t>
                      </a:r>
                      <a:endParaRPr lang="en-PH" sz="1200" dirty="0"/>
                    </a:p>
                  </a:txBody>
                  <a:tcPr marL="68580" marR="68580"/>
                </a:tc>
                <a:tc>
                  <a:txBody>
                    <a:bodyPr/>
                    <a:lstStyle/>
                    <a:p>
                      <a:pPr algn="ctr"/>
                      <a:r>
                        <a:rPr lang="en-PH" sz="1200" dirty="0" smtClean="0"/>
                        <a:t>March 2015</a:t>
                      </a:r>
                      <a:endParaRPr lang="en-PH" sz="1200" dirty="0"/>
                    </a:p>
                  </a:txBody>
                  <a:tcPr marL="68580" marR="68580"/>
                </a:tc>
                <a:extLst>
                  <a:ext uri="{0D108BD9-81ED-4DB2-BD59-A6C34878D82A}">
                    <a16:rowId xmlns:a16="http://schemas.microsoft.com/office/drawing/2014/main" xmlns="" val="3117540564"/>
                  </a:ext>
                </a:extLst>
              </a:tr>
              <a:tr h="10477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dirty="0" smtClean="0"/>
                        <a:t>2. Executive</a:t>
                      </a:r>
                      <a:r>
                        <a:rPr lang="en-PH" sz="1200" baseline="0" dirty="0" smtClean="0"/>
                        <a:t> Offices – Phase 2 (TPB Owned)</a:t>
                      </a:r>
                      <a:endParaRPr lang="en-PH" sz="1200" dirty="0" smtClean="0"/>
                    </a:p>
                    <a:p>
                      <a:endParaRPr lang="en-PH" sz="1200" dirty="0"/>
                    </a:p>
                  </a:txBody>
                  <a:tcPr marL="68580" marR="68580"/>
                </a:tc>
                <a:tc>
                  <a:txBody>
                    <a:bodyPr/>
                    <a:lstStyle/>
                    <a:p>
                      <a:pPr algn="ctr"/>
                      <a:r>
                        <a:rPr lang="en-PH" sz="1200" dirty="0" smtClean="0"/>
                        <a:t>September 2015</a:t>
                      </a:r>
                      <a:endParaRPr lang="en-PH" sz="1200" dirty="0"/>
                    </a:p>
                  </a:txBody>
                  <a:tcPr marL="68580" marR="68580"/>
                </a:tc>
                <a:tc>
                  <a:txBody>
                    <a:bodyPr/>
                    <a:lstStyle/>
                    <a:p>
                      <a:pPr algn="ctr"/>
                      <a:r>
                        <a:rPr lang="en-PH" sz="1200" dirty="0" smtClean="0"/>
                        <a:t>December 2015</a:t>
                      </a:r>
                      <a:endParaRPr lang="en-PH" sz="1200" dirty="0"/>
                    </a:p>
                  </a:txBody>
                  <a:tcPr marL="68580" marR="68580"/>
                </a:tc>
                <a:extLst>
                  <a:ext uri="{0D108BD9-81ED-4DB2-BD59-A6C34878D82A}">
                    <a16:rowId xmlns:a16="http://schemas.microsoft.com/office/drawing/2014/main" xmlns="" val="76809907"/>
                  </a:ext>
                </a:extLst>
              </a:tr>
              <a:tr h="814901">
                <a:tc>
                  <a:txBody>
                    <a:bodyPr/>
                    <a:lstStyle/>
                    <a:p>
                      <a:r>
                        <a:rPr lang="en-PH" sz="1200" dirty="0" smtClean="0"/>
                        <a:t>3. LT</a:t>
                      </a:r>
                      <a:r>
                        <a:rPr lang="en-PH" sz="1200" baseline="0" dirty="0" smtClean="0"/>
                        <a:t> Unit 9 – Finance Department – (Rental)</a:t>
                      </a:r>
                      <a:endParaRPr lang="en-PH" sz="1200" dirty="0"/>
                    </a:p>
                  </a:txBody>
                  <a:tcPr marL="68580" marR="68580"/>
                </a:tc>
                <a:tc>
                  <a:txBody>
                    <a:bodyPr/>
                    <a:lstStyle/>
                    <a:p>
                      <a:pPr algn="ctr"/>
                      <a:r>
                        <a:rPr lang="en-PH" sz="1200" dirty="0" smtClean="0"/>
                        <a:t>April 2015</a:t>
                      </a:r>
                      <a:endParaRPr lang="en-PH" sz="1200" dirty="0"/>
                    </a:p>
                  </a:txBody>
                  <a:tcPr marL="68580" marR="68580"/>
                </a:tc>
                <a:tc>
                  <a:txBody>
                    <a:bodyPr/>
                    <a:lstStyle/>
                    <a:p>
                      <a:pPr algn="ctr"/>
                      <a:r>
                        <a:rPr lang="en-PH" sz="1200" dirty="0" smtClean="0"/>
                        <a:t>May 2015</a:t>
                      </a:r>
                      <a:endParaRPr lang="en-PH" sz="1200" dirty="0"/>
                    </a:p>
                  </a:txBody>
                  <a:tcPr marL="68580" marR="68580"/>
                </a:tc>
                <a:extLst>
                  <a:ext uri="{0D108BD9-81ED-4DB2-BD59-A6C34878D82A}">
                    <a16:rowId xmlns:a16="http://schemas.microsoft.com/office/drawing/2014/main" xmlns="" val="2240890902"/>
                  </a:ext>
                </a:extLst>
              </a:tr>
              <a:tr h="814901">
                <a:tc>
                  <a:txBody>
                    <a:bodyPr/>
                    <a:lstStyle/>
                    <a:p>
                      <a:r>
                        <a:rPr lang="en-PH" sz="1200" dirty="0" smtClean="0"/>
                        <a:t>4. AHU Unit – Cash Unit</a:t>
                      </a:r>
                      <a:r>
                        <a:rPr lang="en-PH" sz="1200" baseline="0" dirty="0" smtClean="0"/>
                        <a:t> / TPB Clinic (Rental)</a:t>
                      </a:r>
                      <a:endParaRPr lang="en-PH" sz="1200" dirty="0"/>
                    </a:p>
                  </a:txBody>
                  <a:tcPr marL="68580" marR="68580"/>
                </a:tc>
                <a:tc>
                  <a:txBody>
                    <a:bodyPr/>
                    <a:lstStyle/>
                    <a:p>
                      <a:pPr algn="ctr"/>
                      <a:r>
                        <a:rPr lang="en-PH" sz="1200" dirty="0" smtClean="0"/>
                        <a:t>September</a:t>
                      </a:r>
                      <a:r>
                        <a:rPr lang="en-PH" sz="1200" baseline="0" dirty="0" smtClean="0"/>
                        <a:t> 2016</a:t>
                      </a:r>
                      <a:endParaRPr lang="en-PH" sz="1200" dirty="0"/>
                    </a:p>
                  </a:txBody>
                  <a:tcPr marL="68580" marR="68580"/>
                </a:tc>
                <a:tc>
                  <a:txBody>
                    <a:bodyPr/>
                    <a:lstStyle/>
                    <a:p>
                      <a:pPr algn="ctr"/>
                      <a:r>
                        <a:rPr lang="en-PH" sz="1200" dirty="0" smtClean="0"/>
                        <a:t>November 2016</a:t>
                      </a:r>
                      <a:endParaRPr lang="en-PH" sz="1200" dirty="0"/>
                    </a:p>
                  </a:txBody>
                  <a:tcPr marL="68580" marR="68580"/>
                </a:tc>
                <a:extLst>
                  <a:ext uri="{0D108BD9-81ED-4DB2-BD59-A6C34878D82A}">
                    <a16:rowId xmlns:a16="http://schemas.microsoft.com/office/drawing/2014/main" xmlns="" val="433890906"/>
                  </a:ext>
                </a:extLst>
              </a:tr>
              <a:tr h="1979044">
                <a:tc>
                  <a:txBody>
                    <a:bodyPr/>
                    <a:lstStyle/>
                    <a:p>
                      <a:r>
                        <a:rPr lang="en-PH" sz="1200" dirty="0" smtClean="0"/>
                        <a:t>5. PEZA Unit 1, 2,</a:t>
                      </a:r>
                      <a:r>
                        <a:rPr lang="en-PH" sz="1200" baseline="0" dirty="0" smtClean="0"/>
                        <a:t> 3 &amp; 8 – Corporate Affairs, Administrative Department, Library, Records Office and Legal Department </a:t>
                      </a:r>
                      <a:r>
                        <a:rPr lang="en-PH" sz="1200" dirty="0" smtClean="0"/>
                        <a:t>– (Rental)</a:t>
                      </a:r>
                      <a:endParaRPr lang="en-PH" sz="1200" dirty="0"/>
                    </a:p>
                  </a:txBody>
                  <a:tcPr marL="68580" marR="68580"/>
                </a:tc>
                <a:tc>
                  <a:txBody>
                    <a:bodyPr/>
                    <a:lstStyle/>
                    <a:p>
                      <a:endParaRPr lang="en-PH" sz="1200" dirty="0"/>
                    </a:p>
                  </a:txBody>
                  <a:tcPr marL="68580" marR="68580"/>
                </a:tc>
                <a:tc>
                  <a:txBody>
                    <a:bodyPr/>
                    <a:lstStyle/>
                    <a:p>
                      <a:pPr algn="ctr"/>
                      <a:r>
                        <a:rPr lang="en-PH" sz="1200" dirty="0" smtClean="0"/>
                        <a:t>December 2016</a:t>
                      </a:r>
                      <a:endParaRPr lang="en-PH" sz="1200" dirty="0"/>
                    </a:p>
                  </a:txBody>
                  <a:tcPr marL="68580" marR="68580"/>
                </a:tc>
                <a:extLst>
                  <a:ext uri="{0D108BD9-81ED-4DB2-BD59-A6C34878D82A}">
                    <a16:rowId xmlns:a16="http://schemas.microsoft.com/office/drawing/2014/main" xmlns="" val="2179100832"/>
                  </a:ext>
                </a:extLst>
              </a:tr>
            </a:tbl>
          </a:graphicData>
        </a:graphic>
      </p:graphicFrame>
      <p:graphicFrame>
        <p:nvGraphicFramePr>
          <p:cNvPr id="6" name="Content Placeholder 5"/>
          <p:cNvGraphicFramePr>
            <a:graphicFrameLocks/>
          </p:cNvGraphicFramePr>
          <p:nvPr>
            <p:extLst>
              <p:ext uri="{D42A27DB-BD31-4B8C-83A1-F6EECF244321}">
                <p14:modId xmlns:p14="http://schemas.microsoft.com/office/powerpoint/2010/main" val="675234056"/>
              </p:ext>
            </p:extLst>
          </p:nvPr>
        </p:nvGraphicFramePr>
        <p:xfrm>
          <a:off x="4953000" y="914400"/>
          <a:ext cx="4191000" cy="3429000"/>
        </p:xfrm>
        <a:graphic>
          <a:graphicData uri="http://schemas.openxmlformats.org/drawingml/2006/table">
            <a:tbl>
              <a:tblPr firstRow="1" bandRow="1">
                <a:tableStyleId>{5C22544A-7EE6-4342-B048-85BDC9FD1C3A}</a:tableStyleId>
              </a:tblPr>
              <a:tblGrid>
                <a:gridCol w="2132407">
                  <a:extLst>
                    <a:ext uri="{9D8B030D-6E8A-4147-A177-3AD203B41FA5}">
                      <a16:colId xmlns:a16="http://schemas.microsoft.com/office/drawing/2014/main" xmlns="" val="1914557827"/>
                    </a:ext>
                  </a:extLst>
                </a:gridCol>
                <a:gridCol w="2058593">
                  <a:extLst>
                    <a:ext uri="{9D8B030D-6E8A-4147-A177-3AD203B41FA5}">
                      <a16:colId xmlns:a16="http://schemas.microsoft.com/office/drawing/2014/main" xmlns="" val="1559583581"/>
                    </a:ext>
                  </a:extLst>
                </a:gridCol>
              </a:tblGrid>
              <a:tr h="495677">
                <a:tc>
                  <a:txBody>
                    <a:bodyPr/>
                    <a:lstStyle/>
                    <a:p>
                      <a:pPr algn="ctr"/>
                      <a:r>
                        <a:rPr lang="en-PH" sz="1800" b="1" dirty="0" smtClean="0"/>
                        <a:t>TPB</a:t>
                      </a:r>
                      <a:r>
                        <a:rPr lang="en-PH" sz="1800" b="1" baseline="0" dirty="0" smtClean="0"/>
                        <a:t> OFFICE </a:t>
                      </a:r>
                      <a:endParaRPr lang="en-PH" sz="1800" b="1" dirty="0"/>
                    </a:p>
                  </a:txBody>
                  <a:tcPr marL="68580" marR="68580"/>
                </a:tc>
                <a:tc>
                  <a:txBody>
                    <a:bodyPr/>
                    <a:lstStyle/>
                    <a:p>
                      <a:pPr algn="ctr"/>
                      <a:r>
                        <a:rPr lang="en-PH" sz="1800" b="1" dirty="0" smtClean="0"/>
                        <a:t>STATUS</a:t>
                      </a:r>
                      <a:endParaRPr lang="en-PH" sz="1800" b="1" dirty="0"/>
                    </a:p>
                  </a:txBody>
                  <a:tcPr marL="68580" marR="68580"/>
                </a:tc>
                <a:extLst>
                  <a:ext uri="{0D108BD9-81ED-4DB2-BD59-A6C34878D82A}">
                    <a16:rowId xmlns:a16="http://schemas.microsoft.com/office/drawing/2014/main" xmlns="" val="4217707320"/>
                  </a:ext>
                </a:extLst>
              </a:tr>
              <a:tr h="1099997">
                <a:tc>
                  <a:txBody>
                    <a:bodyPr/>
                    <a:lstStyle/>
                    <a:p>
                      <a:r>
                        <a:rPr lang="en-PH" sz="1200" dirty="0" smtClean="0"/>
                        <a:t>1. Unit 7 – International Department (TPB Owned)</a:t>
                      </a:r>
                      <a:endParaRPr lang="en-PH" sz="1200" dirty="0"/>
                    </a:p>
                  </a:txBody>
                  <a:tcPr marL="68580" marR="68580"/>
                </a:tc>
                <a:tc>
                  <a:txBody>
                    <a:bodyPr/>
                    <a:lstStyle/>
                    <a:p>
                      <a:r>
                        <a:rPr lang="en-PH" sz="1200" dirty="0" smtClean="0"/>
                        <a:t>For bidding – estimated award of contract is February 2017</a:t>
                      </a:r>
                      <a:endParaRPr lang="en-PH" sz="1200" dirty="0"/>
                    </a:p>
                  </a:txBody>
                  <a:tcPr marL="68580" marR="68580"/>
                </a:tc>
                <a:extLst>
                  <a:ext uri="{0D108BD9-81ED-4DB2-BD59-A6C34878D82A}">
                    <a16:rowId xmlns:a16="http://schemas.microsoft.com/office/drawing/2014/main" xmlns="" val="2429693872"/>
                  </a:ext>
                </a:extLst>
              </a:tr>
              <a:tr h="1833326">
                <a:tc>
                  <a:txBody>
                    <a:bodyPr/>
                    <a:lstStyle/>
                    <a:p>
                      <a:r>
                        <a:rPr lang="en-PH" sz="1200" dirty="0" smtClean="0"/>
                        <a:t>2. Unit 4</a:t>
                      </a:r>
                      <a:r>
                        <a:rPr lang="en-PH" sz="1200" baseline="0" dirty="0" smtClean="0"/>
                        <a:t> - (Rental)</a:t>
                      </a:r>
                      <a:endParaRPr lang="en-PH" sz="1200" dirty="0"/>
                    </a:p>
                  </a:txBody>
                  <a:tcPr marL="68580" marR="68580"/>
                </a:tc>
                <a:tc>
                  <a:txBody>
                    <a:bodyPr/>
                    <a:lstStyle/>
                    <a:p>
                      <a:r>
                        <a:rPr lang="en-PH" sz="1200" dirty="0" smtClean="0"/>
                        <a:t>At</a:t>
                      </a:r>
                      <a:r>
                        <a:rPr lang="en-PH" sz="1200" baseline="0" dirty="0" smtClean="0"/>
                        <a:t> present – stockroom for various files, various equipment  and properties for disposal</a:t>
                      </a:r>
                      <a:endParaRPr lang="en-PH" sz="1200" dirty="0"/>
                    </a:p>
                  </a:txBody>
                  <a:tcPr marL="68580" marR="68580"/>
                </a:tc>
                <a:extLst>
                  <a:ext uri="{0D108BD9-81ED-4DB2-BD59-A6C34878D82A}">
                    <a16:rowId xmlns:a16="http://schemas.microsoft.com/office/drawing/2014/main" xmlns="" val="609559398"/>
                  </a:ext>
                </a:extLst>
              </a:tr>
            </a:tbl>
          </a:graphicData>
        </a:graphic>
      </p:graphicFrame>
    </p:spTree>
    <p:extLst>
      <p:ext uri="{BB962C8B-B14F-4D97-AF65-F5344CB8AC3E}">
        <p14:creationId xmlns:p14="http://schemas.microsoft.com/office/powerpoint/2010/main" val="5886919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76200"/>
            <a:ext cx="8458200" cy="885606"/>
          </a:xfrm>
        </p:spPr>
        <p:txBody>
          <a:bodyPr>
            <a:normAutofit fontScale="90000"/>
          </a:bodyPr>
          <a:lstStyle/>
          <a:p>
            <a:r>
              <a:rPr lang="en-PH" sz="3600" b="1" dirty="0">
                <a:solidFill>
                  <a:srgbClr val="000000"/>
                </a:solidFill>
              </a:rPr>
              <a:t>PROCESS AND MANPOWER COMPLEMENT</a:t>
            </a:r>
            <a:endParaRPr lang="en-PH" sz="3600" dirty="0">
              <a:solidFill>
                <a:srgbClr val="000000"/>
              </a:solidFill>
            </a:endParaRP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2850347869"/>
              </p:ext>
            </p:extLst>
          </p:nvPr>
        </p:nvGraphicFramePr>
        <p:xfrm>
          <a:off x="0" y="838201"/>
          <a:ext cx="4724400" cy="6005940"/>
        </p:xfrm>
        <a:graphic>
          <a:graphicData uri="http://schemas.openxmlformats.org/drawingml/2006/table">
            <a:tbl>
              <a:tblPr firstRow="1" bandRow="1">
                <a:tableStyleId>{5C22544A-7EE6-4342-B048-85BDC9FD1C3A}</a:tableStyleId>
              </a:tblPr>
              <a:tblGrid>
                <a:gridCol w="2005236">
                  <a:extLst>
                    <a:ext uri="{9D8B030D-6E8A-4147-A177-3AD203B41FA5}">
                      <a16:colId xmlns:a16="http://schemas.microsoft.com/office/drawing/2014/main" xmlns="" val="2670608946"/>
                    </a:ext>
                  </a:extLst>
                </a:gridCol>
                <a:gridCol w="2719164">
                  <a:extLst>
                    <a:ext uri="{9D8B030D-6E8A-4147-A177-3AD203B41FA5}">
                      <a16:colId xmlns:a16="http://schemas.microsoft.com/office/drawing/2014/main" xmlns="" val="1438786544"/>
                    </a:ext>
                  </a:extLst>
                </a:gridCol>
              </a:tblGrid>
              <a:tr h="4881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PH"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PH" sz="1200" dirty="0" smtClean="0"/>
                        <a:t>UNIT </a:t>
                      </a:r>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PH" sz="1200" b="1" dirty="0" smtClean="0"/>
                    </a:p>
                    <a:p>
                      <a:pPr marL="0" marR="0" lvl="0" indent="0" algn="ctr" defTabSz="914400" rtl="0" eaLnBrk="1" fontAlgn="auto" latinLnBrk="0" hangingPunct="1">
                        <a:lnSpc>
                          <a:spcPct val="100000"/>
                        </a:lnSpc>
                        <a:spcBef>
                          <a:spcPts val="0"/>
                        </a:spcBef>
                        <a:spcAft>
                          <a:spcPts val="0"/>
                        </a:spcAft>
                        <a:buClrTx/>
                        <a:buSzTx/>
                        <a:buFontTx/>
                        <a:buNone/>
                        <a:tabLst/>
                        <a:defRPr/>
                      </a:pPr>
                      <a:r>
                        <a:rPr lang="en-PH" sz="1200" b="1" dirty="0" smtClean="0"/>
                        <a:t>PROCESS</a:t>
                      </a:r>
                    </a:p>
                  </a:txBody>
                  <a:tcPr marL="68580" marR="68580"/>
                </a:tc>
                <a:extLst>
                  <a:ext uri="{0D108BD9-81ED-4DB2-BD59-A6C34878D82A}">
                    <a16:rowId xmlns:a16="http://schemas.microsoft.com/office/drawing/2014/main" xmlns="" val="3372771894"/>
                  </a:ext>
                </a:extLst>
              </a:tr>
              <a:tr h="15295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b="1" dirty="0" smtClean="0"/>
                        <a:t>A. PROCUREMENT UNIT - (BIDS AND AWARD COMMITTEE SECRETARIAT)</a:t>
                      </a:r>
                      <a:endParaRPr lang="en-PH" sz="1000" dirty="0"/>
                    </a:p>
                  </a:txBody>
                  <a:tcPr marL="68580" marR="68580"/>
                </a:tc>
                <a:tc>
                  <a:txBody>
                    <a:bodyPr/>
                    <a:lstStyle/>
                    <a:p>
                      <a:pPr marL="285750" lvl="0" indent="-285750">
                        <a:buFont typeface="Arial" panose="020B0604020202020204" pitchFamily="34" charset="0"/>
                        <a:buChar char="•"/>
                      </a:pPr>
                      <a:r>
                        <a:rPr lang="en-PH" sz="1100" dirty="0" smtClean="0"/>
                        <a:t>Procurement of TPB Requirements</a:t>
                      </a:r>
                    </a:p>
                    <a:p>
                      <a:pPr marL="285750" lvl="0" indent="-285750">
                        <a:buFont typeface="Arial" panose="020B0604020202020204" pitchFamily="34" charset="0"/>
                        <a:buChar char="•"/>
                      </a:pPr>
                      <a:r>
                        <a:rPr lang="en-PH" sz="1100" dirty="0" smtClean="0"/>
                        <a:t>Consolidation of Annual Procurement Plan</a:t>
                      </a:r>
                    </a:p>
                    <a:p>
                      <a:pPr marL="285750" lvl="0" indent="-285750">
                        <a:buFont typeface="Arial" panose="020B0604020202020204" pitchFamily="34" charset="0"/>
                        <a:buChar char="•"/>
                      </a:pPr>
                      <a:r>
                        <a:rPr lang="en-PH" sz="1100" dirty="0" smtClean="0"/>
                        <a:t>Procurement Monitoring Report</a:t>
                      </a:r>
                    </a:p>
                    <a:p>
                      <a:pPr marL="285750" lvl="0" indent="-285750">
                        <a:buFont typeface="Arial" panose="020B0604020202020204" pitchFamily="34" charset="0"/>
                        <a:buChar char="•"/>
                      </a:pPr>
                      <a:r>
                        <a:rPr lang="en-PH" sz="1100" dirty="0" smtClean="0"/>
                        <a:t>Agency Procurement Compliance and Performance Indicator (APCPI)</a:t>
                      </a:r>
                      <a:endParaRPr lang="en-PH" sz="1100" b="1" dirty="0" smtClean="0"/>
                    </a:p>
                  </a:txBody>
                  <a:tcPr marL="68580" marR="68580"/>
                </a:tc>
                <a:extLst>
                  <a:ext uri="{0D108BD9-81ED-4DB2-BD59-A6C34878D82A}">
                    <a16:rowId xmlns:a16="http://schemas.microsoft.com/office/drawing/2014/main" xmlns="" val="2840348655"/>
                  </a:ext>
                </a:extLst>
              </a:tr>
              <a:tr h="2279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b="1" dirty="0" smtClean="0"/>
                        <a:t>B. PROPERTY AND GENERAL SERVICES UNIT</a:t>
                      </a:r>
                      <a:endParaRPr lang="en-PH" sz="1200" dirty="0" smtClean="0"/>
                    </a:p>
                    <a:p>
                      <a:endParaRPr lang="en-PH" sz="1000" dirty="0"/>
                    </a:p>
                  </a:txBody>
                  <a:tcPr marL="68580" marR="68580"/>
                </a:tc>
                <a:tc>
                  <a:txBody>
                    <a:bodyPr/>
                    <a:lstStyle/>
                    <a:p>
                      <a:pPr marL="171450" lvl="0" indent="-171450">
                        <a:buFont typeface="Arial" panose="020B0604020202020204" pitchFamily="34" charset="0"/>
                        <a:buChar char="•"/>
                      </a:pPr>
                      <a:r>
                        <a:rPr lang="en-PH" sz="1100" dirty="0" smtClean="0"/>
                        <a:t>Issuance of Supplies, Promotional Materials and Giveaways</a:t>
                      </a:r>
                    </a:p>
                    <a:p>
                      <a:pPr marL="171450" lvl="0" indent="-171450">
                        <a:buFont typeface="Arial" panose="020B0604020202020204" pitchFamily="34" charset="0"/>
                        <a:buChar char="•"/>
                      </a:pPr>
                      <a:r>
                        <a:rPr lang="en-PH" sz="1100" dirty="0" smtClean="0"/>
                        <a:t>Inspection and Acceptance of Delivered Items</a:t>
                      </a:r>
                    </a:p>
                    <a:p>
                      <a:pPr marL="171450" lvl="0" indent="-171450">
                        <a:buFont typeface="Arial" panose="020B0604020202020204" pitchFamily="34" charset="0"/>
                        <a:buChar char="•"/>
                      </a:pPr>
                      <a:r>
                        <a:rPr lang="en-PH" sz="1100" dirty="0" smtClean="0"/>
                        <a:t>Annual Preventive Maintenance for Vehicles, Equipment, Furniture and Fixtures and Work Place</a:t>
                      </a:r>
                    </a:p>
                    <a:p>
                      <a:pPr marL="171450" lvl="0" indent="-171450">
                        <a:buFont typeface="Arial" panose="020B0604020202020204" pitchFamily="34" charset="0"/>
                        <a:buChar char="•"/>
                      </a:pPr>
                      <a:r>
                        <a:rPr lang="en-PH" sz="1100" dirty="0" smtClean="0"/>
                        <a:t>Corrective Maintenance for Vehicles, Equipment, Furniture and Fixtures and Work Place</a:t>
                      </a:r>
                    </a:p>
                    <a:p>
                      <a:pPr marL="171450" lvl="0" indent="-171450">
                        <a:buFont typeface="Arial" panose="020B0604020202020204" pitchFamily="34" charset="0"/>
                        <a:buChar char="•"/>
                      </a:pPr>
                      <a:r>
                        <a:rPr lang="en-PH" sz="1100" dirty="0" smtClean="0"/>
                        <a:t>Conduct of Annual Inventory (Annual)</a:t>
                      </a:r>
                      <a:endParaRPr lang="en-PH" sz="1100" dirty="0"/>
                    </a:p>
                  </a:txBody>
                  <a:tcPr marL="68580" marR="68580"/>
                </a:tc>
                <a:extLst>
                  <a:ext uri="{0D108BD9-81ED-4DB2-BD59-A6C34878D82A}">
                    <a16:rowId xmlns:a16="http://schemas.microsoft.com/office/drawing/2014/main" xmlns="" val="49363758"/>
                  </a:ext>
                </a:extLst>
              </a:tr>
              <a:tr h="17085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b="1" dirty="0" smtClean="0"/>
                        <a:t>C. CASH UNIT</a:t>
                      </a:r>
                      <a:endParaRPr lang="en-PH" sz="1200" dirty="0" smtClean="0"/>
                    </a:p>
                    <a:p>
                      <a:endParaRPr lang="en-PH" dirty="0"/>
                    </a:p>
                  </a:txBody>
                  <a:tcPr marL="68580" marR="68580"/>
                </a:tc>
                <a:tc>
                  <a:txBody>
                    <a:bodyPr/>
                    <a:lstStyle/>
                    <a:p>
                      <a:pPr marL="171450" lvl="0" indent="-171450">
                        <a:buFont typeface="Arial" panose="020B0604020202020204" pitchFamily="34" charset="0"/>
                        <a:buChar char="•"/>
                      </a:pPr>
                      <a:r>
                        <a:rPr lang="en-PH" sz="1100" dirty="0" smtClean="0"/>
                        <a:t>Receipt of Payment </a:t>
                      </a:r>
                    </a:p>
                    <a:p>
                      <a:pPr marL="0" indent="0">
                        <a:buNone/>
                      </a:pPr>
                      <a:r>
                        <a:rPr lang="en-PH" sz="1100" dirty="0" smtClean="0"/>
                        <a:t>   a. Registration fees for trade shows, trade fairs and sales missions</a:t>
                      </a:r>
                    </a:p>
                    <a:p>
                      <a:pPr marL="0" indent="0">
                        <a:buNone/>
                      </a:pPr>
                      <a:r>
                        <a:rPr lang="en-PH" sz="1100" dirty="0" smtClean="0"/>
                        <a:t>   b. Sale of promotional materials (ex. Coffee table book)</a:t>
                      </a:r>
                    </a:p>
                    <a:p>
                      <a:pPr marL="0" indent="0">
                        <a:buNone/>
                      </a:pPr>
                      <a:r>
                        <a:rPr lang="en-PH" sz="1100" dirty="0" smtClean="0"/>
                        <a:t>   c.</a:t>
                      </a:r>
                      <a:r>
                        <a:rPr lang="en-PH" sz="1100" baseline="0" dirty="0" smtClean="0"/>
                        <a:t> </a:t>
                      </a:r>
                      <a:r>
                        <a:rPr lang="en-PH" sz="1100" dirty="0" smtClean="0"/>
                        <a:t> Refund of cash advances</a:t>
                      </a:r>
                    </a:p>
                    <a:p>
                      <a:pPr marL="0" indent="0">
                        <a:buNone/>
                      </a:pPr>
                      <a:r>
                        <a:rPr lang="en-PH" sz="1100" dirty="0" smtClean="0"/>
                        <a:t>   d. Others</a:t>
                      </a:r>
                    </a:p>
                    <a:p>
                      <a:pPr marL="171450" indent="-171450">
                        <a:buFont typeface="Arial" panose="020B0604020202020204" pitchFamily="34" charset="0"/>
                        <a:buChar char="•"/>
                      </a:pPr>
                      <a:r>
                        <a:rPr lang="en-PH" sz="1100" dirty="0" smtClean="0"/>
                        <a:t>Deposit of Collection </a:t>
                      </a:r>
                    </a:p>
                    <a:p>
                      <a:pPr marL="171450" indent="-171450">
                        <a:buFont typeface="Arial" panose="020B0604020202020204" pitchFamily="34" charset="0"/>
                        <a:buChar char="•"/>
                      </a:pPr>
                      <a:r>
                        <a:rPr lang="en-PH" sz="1100" dirty="0" smtClean="0"/>
                        <a:t>Petty Cash</a:t>
                      </a:r>
                    </a:p>
                  </a:txBody>
                  <a:tcPr marL="68580" marR="68580"/>
                </a:tc>
                <a:extLst>
                  <a:ext uri="{0D108BD9-81ED-4DB2-BD59-A6C34878D82A}">
                    <a16:rowId xmlns:a16="http://schemas.microsoft.com/office/drawing/2014/main" xmlns="" val="702206987"/>
                  </a:ext>
                </a:extLst>
              </a:tr>
            </a:tbl>
          </a:graphicData>
        </a:graphic>
      </p:graphicFrame>
      <p:graphicFrame>
        <p:nvGraphicFramePr>
          <p:cNvPr id="6" name="Content Placeholder 5"/>
          <p:cNvGraphicFramePr>
            <a:graphicFrameLocks/>
          </p:cNvGraphicFramePr>
          <p:nvPr>
            <p:extLst>
              <p:ext uri="{D42A27DB-BD31-4B8C-83A1-F6EECF244321}">
                <p14:modId xmlns:p14="http://schemas.microsoft.com/office/powerpoint/2010/main" val="2164843160"/>
              </p:ext>
            </p:extLst>
          </p:nvPr>
        </p:nvGraphicFramePr>
        <p:xfrm>
          <a:off x="4800599" y="838200"/>
          <a:ext cx="4191000" cy="5895610"/>
        </p:xfrm>
        <a:graphic>
          <a:graphicData uri="http://schemas.openxmlformats.org/drawingml/2006/table">
            <a:tbl>
              <a:tblPr firstRow="1" bandRow="1">
                <a:tableStyleId>{5C22544A-7EE6-4342-B048-85BDC9FD1C3A}</a:tableStyleId>
              </a:tblPr>
              <a:tblGrid>
                <a:gridCol w="1266574">
                  <a:extLst>
                    <a:ext uri="{9D8B030D-6E8A-4147-A177-3AD203B41FA5}">
                      <a16:colId xmlns:a16="http://schemas.microsoft.com/office/drawing/2014/main" xmlns="" val="1910787493"/>
                    </a:ext>
                  </a:extLst>
                </a:gridCol>
                <a:gridCol w="895648">
                  <a:extLst>
                    <a:ext uri="{9D8B030D-6E8A-4147-A177-3AD203B41FA5}">
                      <a16:colId xmlns:a16="http://schemas.microsoft.com/office/drawing/2014/main" xmlns="" val="1915552723"/>
                    </a:ext>
                  </a:extLst>
                </a:gridCol>
                <a:gridCol w="1031352">
                  <a:extLst>
                    <a:ext uri="{9D8B030D-6E8A-4147-A177-3AD203B41FA5}">
                      <a16:colId xmlns:a16="http://schemas.microsoft.com/office/drawing/2014/main" xmlns="" val="1568564163"/>
                    </a:ext>
                  </a:extLst>
                </a:gridCol>
                <a:gridCol w="997426">
                  <a:extLst>
                    <a:ext uri="{9D8B030D-6E8A-4147-A177-3AD203B41FA5}">
                      <a16:colId xmlns:a16="http://schemas.microsoft.com/office/drawing/2014/main" xmlns="" val="1978669240"/>
                    </a:ext>
                  </a:extLst>
                </a:gridCol>
              </a:tblGrid>
              <a:tr h="1050474">
                <a:tc>
                  <a:txBody>
                    <a:bodyPr/>
                    <a:lstStyle/>
                    <a:p>
                      <a:pPr algn="ctr"/>
                      <a:endParaRPr lang="en-PH" sz="1200" dirty="0" smtClean="0"/>
                    </a:p>
                    <a:p>
                      <a:pPr algn="ctr"/>
                      <a:r>
                        <a:rPr lang="en-PH" sz="1200" dirty="0" smtClean="0"/>
                        <a:t>UNIT </a:t>
                      </a:r>
                      <a:endParaRPr lang="en-PH" sz="1200" dirty="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200" dirty="0" smtClean="0"/>
                        <a:t>NO. OF REGULAR</a:t>
                      </a:r>
                      <a:r>
                        <a:rPr lang="en-PH" sz="1200" baseline="0" dirty="0" smtClean="0"/>
                        <a:t> EMPLOYEES</a:t>
                      </a:r>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200" dirty="0" smtClean="0"/>
                        <a:t>NO. OF JOB ORDER</a:t>
                      </a:r>
                      <a:r>
                        <a:rPr lang="en-PH" sz="1200" baseline="0" dirty="0" smtClean="0"/>
                        <a:t> EMPLOYEES</a:t>
                      </a:r>
                      <a:endParaRPr lang="en-PH" sz="1200" dirty="0" smtClean="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200" dirty="0" smtClean="0"/>
                        <a:t>TOTAL NO. OF EMPLOYEES</a:t>
                      </a:r>
                    </a:p>
                  </a:txBody>
                  <a:tcPr marL="68580" marR="68580"/>
                </a:tc>
                <a:extLst>
                  <a:ext uri="{0D108BD9-81ED-4DB2-BD59-A6C34878D82A}">
                    <a16:rowId xmlns:a16="http://schemas.microsoft.com/office/drawing/2014/main" xmlns="" val="356933056"/>
                  </a:ext>
                </a:extLst>
              </a:tr>
              <a:tr h="12414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b="1" dirty="0" smtClean="0"/>
                        <a:t>A. PROCUREMENT UNIT – (BIDS AND AWARDS</a:t>
                      </a:r>
                      <a:r>
                        <a:rPr lang="en-PH" sz="1200" b="1" baseline="0" dirty="0" smtClean="0"/>
                        <a:t> COMMITTEE)</a:t>
                      </a:r>
                      <a:endParaRPr lang="en-PH" sz="1200" b="1" dirty="0" smtClean="0"/>
                    </a:p>
                  </a:txBody>
                  <a:tcPr marL="68580" marR="68580"/>
                </a:tc>
                <a:tc>
                  <a:txBody>
                    <a:bodyPr/>
                    <a:lstStyle/>
                    <a:p>
                      <a:pPr algn="ctr"/>
                      <a:endParaRPr lang="en-PH" sz="1400" dirty="0" smtClean="0"/>
                    </a:p>
                    <a:p>
                      <a:pPr algn="ctr"/>
                      <a:r>
                        <a:rPr lang="en-PH" sz="1400" dirty="0" smtClean="0"/>
                        <a:t>3</a:t>
                      </a:r>
                      <a:endParaRPr lang="en-PH" sz="1400" dirty="0"/>
                    </a:p>
                  </a:txBody>
                  <a:tcPr marL="68580" marR="68580"/>
                </a:tc>
                <a:tc>
                  <a:txBody>
                    <a:bodyPr/>
                    <a:lstStyle/>
                    <a:p>
                      <a:pPr algn="ctr"/>
                      <a:endParaRPr lang="en-PH" sz="1400" dirty="0" smtClean="0"/>
                    </a:p>
                    <a:p>
                      <a:pPr algn="ctr"/>
                      <a:r>
                        <a:rPr lang="en-PH" sz="1400" dirty="0" smtClean="0"/>
                        <a:t>2</a:t>
                      </a:r>
                      <a:endParaRPr lang="en-PH" sz="1400" dirty="0"/>
                    </a:p>
                  </a:txBody>
                  <a:tcPr marL="68580" marR="68580"/>
                </a:tc>
                <a:tc>
                  <a:txBody>
                    <a:bodyPr/>
                    <a:lstStyle/>
                    <a:p>
                      <a:pPr algn="ctr"/>
                      <a:endParaRPr lang="en-PH" sz="1400" dirty="0" smtClean="0"/>
                    </a:p>
                    <a:p>
                      <a:pPr algn="ctr"/>
                      <a:r>
                        <a:rPr lang="en-PH" sz="1400" dirty="0" smtClean="0"/>
                        <a:t>5</a:t>
                      </a:r>
                      <a:endParaRPr lang="en-PH" sz="1400" dirty="0"/>
                    </a:p>
                  </a:txBody>
                  <a:tcPr marL="68580" marR="68580"/>
                </a:tc>
                <a:extLst>
                  <a:ext uri="{0D108BD9-81ED-4DB2-BD59-A6C34878D82A}">
                    <a16:rowId xmlns:a16="http://schemas.microsoft.com/office/drawing/2014/main" xmlns="" val="2199149755"/>
                  </a:ext>
                </a:extLst>
              </a:tr>
              <a:tr h="17892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200" b="1" dirty="0" smtClean="0"/>
                        <a:t>B. PROPERTY</a:t>
                      </a:r>
                      <a:r>
                        <a:rPr lang="en-PH" sz="1200" b="1" baseline="0" dirty="0" smtClean="0"/>
                        <a:t> AND GENERAL SERVICES UNIT </a:t>
                      </a:r>
                      <a:endParaRPr lang="en-PH" sz="1200" b="1" dirty="0" smtClean="0"/>
                    </a:p>
                  </a:txBody>
                  <a:tcPr marL="68580" marR="68580"/>
                </a:tc>
                <a:tc>
                  <a:txBody>
                    <a:bodyPr/>
                    <a:lstStyle/>
                    <a:p>
                      <a:pPr algn="ctr"/>
                      <a:endParaRPr lang="en-PH" sz="1400" dirty="0" smtClean="0"/>
                    </a:p>
                    <a:p>
                      <a:pPr algn="ctr"/>
                      <a:r>
                        <a:rPr lang="en-PH" sz="1400" dirty="0" smtClean="0"/>
                        <a:t>2</a:t>
                      </a:r>
                      <a:endParaRPr lang="en-PH" sz="1400" dirty="0"/>
                    </a:p>
                  </a:txBody>
                  <a:tcPr marL="68580" marR="68580"/>
                </a:tc>
                <a:tc>
                  <a:txBody>
                    <a:bodyPr/>
                    <a:lstStyle/>
                    <a:p>
                      <a:pPr algn="ctr"/>
                      <a:endParaRPr lang="en-PH" sz="1400" dirty="0" smtClean="0"/>
                    </a:p>
                    <a:p>
                      <a:pPr algn="ctr"/>
                      <a:r>
                        <a:rPr lang="en-PH" sz="1400" dirty="0" smtClean="0"/>
                        <a:t>4</a:t>
                      </a:r>
                      <a:endParaRPr lang="en-PH" sz="1400" dirty="0"/>
                    </a:p>
                  </a:txBody>
                  <a:tcPr marL="68580" marR="68580"/>
                </a:tc>
                <a:tc>
                  <a:txBody>
                    <a:bodyPr/>
                    <a:lstStyle/>
                    <a:p>
                      <a:pPr algn="ctr"/>
                      <a:endParaRPr lang="en-PH" sz="1400" dirty="0" smtClean="0"/>
                    </a:p>
                    <a:p>
                      <a:pPr algn="ctr"/>
                      <a:r>
                        <a:rPr lang="en-PH" sz="1400" dirty="0" smtClean="0"/>
                        <a:t>6</a:t>
                      </a:r>
                      <a:endParaRPr lang="en-PH" sz="1400" dirty="0"/>
                    </a:p>
                  </a:txBody>
                  <a:tcPr marL="68580" marR="68580"/>
                </a:tc>
                <a:extLst>
                  <a:ext uri="{0D108BD9-81ED-4DB2-BD59-A6C34878D82A}">
                    <a16:rowId xmlns:a16="http://schemas.microsoft.com/office/drawing/2014/main" xmlns="" val="1286263871"/>
                  </a:ext>
                </a:extLst>
              </a:tr>
              <a:tr h="18144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PH" sz="12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PH" sz="1200" b="1" dirty="0" smtClean="0"/>
                        <a:t>C. CASH UNIT</a:t>
                      </a:r>
                    </a:p>
                    <a:p>
                      <a:pPr marL="0" marR="0" indent="0" algn="l" defTabSz="914400" rtl="0" eaLnBrk="1" fontAlgn="auto" latinLnBrk="0" hangingPunct="1">
                        <a:lnSpc>
                          <a:spcPct val="100000"/>
                        </a:lnSpc>
                        <a:spcBef>
                          <a:spcPts val="0"/>
                        </a:spcBef>
                        <a:spcAft>
                          <a:spcPts val="0"/>
                        </a:spcAft>
                        <a:buClrTx/>
                        <a:buSzTx/>
                        <a:buFontTx/>
                        <a:buNone/>
                        <a:tabLst/>
                        <a:defRPr/>
                      </a:pPr>
                      <a:endParaRPr lang="en-PH"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PH"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PH"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PH"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PH"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PH" sz="1200" dirty="0" smtClean="0"/>
                    </a:p>
                  </a:txBody>
                  <a:tcPr marL="68580" marR="68580"/>
                </a:tc>
                <a:tc>
                  <a:txBody>
                    <a:bodyPr/>
                    <a:lstStyle/>
                    <a:p>
                      <a:pPr algn="ctr"/>
                      <a:endParaRPr lang="en-PH" sz="1400" dirty="0" smtClean="0"/>
                    </a:p>
                    <a:p>
                      <a:pPr algn="ctr"/>
                      <a:r>
                        <a:rPr lang="en-PH" sz="1400" dirty="0" smtClean="0"/>
                        <a:t>1</a:t>
                      </a:r>
                      <a:endParaRPr lang="en-PH" sz="1400" dirty="0"/>
                    </a:p>
                  </a:txBody>
                  <a:tcPr marL="68580" marR="68580"/>
                </a:tc>
                <a:tc>
                  <a:txBody>
                    <a:bodyPr/>
                    <a:lstStyle/>
                    <a:p>
                      <a:pPr algn="ctr"/>
                      <a:endParaRPr lang="en-PH" sz="1400" dirty="0" smtClean="0"/>
                    </a:p>
                    <a:p>
                      <a:pPr algn="ctr"/>
                      <a:r>
                        <a:rPr lang="en-PH" sz="1400" dirty="0" smtClean="0"/>
                        <a:t>1</a:t>
                      </a:r>
                      <a:endParaRPr lang="en-PH" sz="1400" dirty="0"/>
                    </a:p>
                  </a:txBody>
                  <a:tcPr marL="68580" marR="68580"/>
                </a:tc>
                <a:tc>
                  <a:txBody>
                    <a:bodyPr/>
                    <a:lstStyle/>
                    <a:p>
                      <a:pPr algn="ctr"/>
                      <a:endParaRPr lang="en-PH" sz="1400" dirty="0" smtClean="0"/>
                    </a:p>
                    <a:p>
                      <a:pPr algn="ctr"/>
                      <a:r>
                        <a:rPr lang="en-PH" sz="1400" dirty="0" smtClean="0"/>
                        <a:t>2</a:t>
                      </a:r>
                      <a:endParaRPr lang="en-PH" sz="1400" dirty="0"/>
                    </a:p>
                  </a:txBody>
                  <a:tcPr marL="68580" marR="68580"/>
                </a:tc>
                <a:extLst>
                  <a:ext uri="{0D108BD9-81ED-4DB2-BD59-A6C34878D82A}">
                    <a16:rowId xmlns:a16="http://schemas.microsoft.com/office/drawing/2014/main" xmlns="" val="2694105882"/>
                  </a:ext>
                </a:extLst>
              </a:tr>
            </a:tbl>
          </a:graphicData>
        </a:graphic>
      </p:graphicFrame>
    </p:spTree>
    <p:extLst>
      <p:ext uri="{BB962C8B-B14F-4D97-AF65-F5344CB8AC3E}">
        <p14:creationId xmlns:p14="http://schemas.microsoft.com/office/powerpoint/2010/main" val="42220789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2693"/>
            <a:ext cx="9144000" cy="777766"/>
          </a:xfrm>
        </p:spPr>
        <p:txBody>
          <a:bodyPr>
            <a:normAutofit fontScale="90000"/>
          </a:bodyPr>
          <a:lstStyle/>
          <a:p>
            <a:pPr algn="ctr"/>
            <a:r>
              <a:rPr lang="en-PH" sz="2800" b="1" dirty="0">
                <a:solidFill>
                  <a:srgbClr val="000000"/>
                </a:solidFill>
              </a:rPr>
              <a:t>INVENTORY OF PROMOTIONAL MATERIALS / CORPORATE GIVEAWAYS </a:t>
            </a: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3447360703"/>
              </p:ext>
            </p:extLst>
          </p:nvPr>
        </p:nvGraphicFramePr>
        <p:xfrm>
          <a:off x="0" y="886469"/>
          <a:ext cx="5257800" cy="5993127"/>
        </p:xfrm>
        <a:graphic>
          <a:graphicData uri="http://schemas.openxmlformats.org/drawingml/2006/table">
            <a:tbl>
              <a:tblPr firstRow="1" bandRow="1">
                <a:tableStyleId>{5C22544A-7EE6-4342-B048-85BDC9FD1C3A}</a:tableStyleId>
              </a:tblPr>
              <a:tblGrid>
                <a:gridCol w="3160112">
                  <a:extLst>
                    <a:ext uri="{9D8B030D-6E8A-4147-A177-3AD203B41FA5}">
                      <a16:colId xmlns:a16="http://schemas.microsoft.com/office/drawing/2014/main" xmlns="" val="2560889875"/>
                    </a:ext>
                  </a:extLst>
                </a:gridCol>
                <a:gridCol w="2097688">
                  <a:extLst>
                    <a:ext uri="{9D8B030D-6E8A-4147-A177-3AD203B41FA5}">
                      <a16:colId xmlns:a16="http://schemas.microsoft.com/office/drawing/2014/main" xmlns="" val="3381670643"/>
                    </a:ext>
                  </a:extLst>
                </a:gridCol>
              </a:tblGrid>
              <a:tr h="279993">
                <a:tc>
                  <a:txBody>
                    <a:bodyPr/>
                    <a:lstStyle/>
                    <a:p>
                      <a:pPr algn="ctr"/>
                      <a:r>
                        <a:rPr lang="en-PH" sz="1200" dirty="0" smtClean="0"/>
                        <a:t>CORPORATE GIVEAWAYS</a:t>
                      </a:r>
                      <a:endParaRPr lang="en-PH" sz="1200" dirty="0"/>
                    </a:p>
                  </a:txBody>
                  <a:tcPr marL="68580" marR="68580"/>
                </a:tc>
                <a:tc>
                  <a:txBody>
                    <a:bodyPr/>
                    <a:lstStyle/>
                    <a:p>
                      <a:pPr algn="ctr"/>
                      <a:r>
                        <a:rPr lang="en-PH" sz="1200" dirty="0" smtClean="0"/>
                        <a:t>BALANCE</a:t>
                      </a:r>
                      <a:endParaRPr lang="en-PH" sz="1200" dirty="0"/>
                    </a:p>
                  </a:txBody>
                  <a:tcPr marL="68580" marR="68580"/>
                </a:tc>
                <a:extLst>
                  <a:ext uri="{0D108BD9-81ED-4DB2-BD59-A6C34878D82A}">
                    <a16:rowId xmlns:a16="http://schemas.microsoft.com/office/drawing/2014/main" xmlns="" val="3565694418"/>
                  </a:ext>
                </a:extLst>
              </a:tr>
              <a:tr h="1776724">
                <a:tc>
                  <a:txBody>
                    <a:bodyPr/>
                    <a:lstStyle/>
                    <a:p>
                      <a:r>
                        <a:rPr lang="en-PH" sz="1200" b="1" dirty="0" smtClean="0"/>
                        <a:t>CORPORATE GIVEAWAYS</a:t>
                      </a:r>
                    </a:p>
                    <a:p>
                      <a:pPr marL="171450" indent="-171450">
                        <a:buFont typeface="Arial" panose="020B0604020202020204" pitchFamily="34" charset="0"/>
                        <a:buChar char="•"/>
                      </a:pPr>
                      <a:r>
                        <a:rPr lang="en-PH" sz="1000" dirty="0" smtClean="0"/>
                        <a:t>Body Bags</a:t>
                      </a:r>
                    </a:p>
                    <a:p>
                      <a:pPr marL="171450" indent="-171450">
                        <a:buFont typeface="Arial" panose="020B0604020202020204" pitchFamily="34" charset="0"/>
                        <a:buChar char="•"/>
                      </a:pPr>
                      <a:r>
                        <a:rPr lang="en-PH" sz="1000" dirty="0" smtClean="0"/>
                        <a:t>Gift box for USB Card and Cable cord</a:t>
                      </a:r>
                    </a:p>
                    <a:p>
                      <a:pPr marL="171450" indent="-171450">
                        <a:buFont typeface="Arial" panose="020B0604020202020204" pitchFamily="34" charset="0"/>
                        <a:buChar char="•"/>
                      </a:pPr>
                      <a:r>
                        <a:rPr lang="en-PH" sz="1000" dirty="0" smtClean="0"/>
                        <a:t>Hoody Jacket</a:t>
                      </a:r>
                    </a:p>
                    <a:p>
                      <a:pPr marL="171450" indent="-171450">
                        <a:buFont typeface="Arial" panose="020B0604020202020204" pitchFamily="34" charset="0"/>
                        <a:buChar char="•"/>
                      </a:pPr>
                      <a:r>
                        <a:rPr lang="en-PH" sz="1000" dirty="0" smtClean="0"/>
                        <a:t>Corporate Shoulder Bag with </a:t>
                      </a:r>
                      <a:r>
                        <a:rPr lang="en-PH" sz="1000" dirty="0" err="1" smtClean="0"/>
                        <a:t>Yakan</a:t>
                      </a:r>
                      <a:r>
                        <a:rPr lang="en-PH" sz="1000" dirty="0" smtClean="0"/>
                        <a:t> tribal cloth</a:t>
                      </a:r>
                    </a:p>
                    <a:p>
                      <a:pPr marL="171450" indent="-171450">
                        <a:buFont typeface="Arial" panose="020B0604020202020204" pitchFamily="34" charset="0"/>
                        <a:buChar char="•"/>
                      </a:pPr>
                      <a:r>
                        <a:rPr lang="en-PH" sz="1000" dirty="0" smtClean="0"/>
                        <a:t>All-in-one Universal Adaptor with </a:t>
                      </a:r>
                      <a:r>
                        <a:rPr lang="en-PH" sz="1000" dirty="0" err="1" smtClean="0"/>
                        <a:t>usb</a:t>
                      </a:r>
                      <a:r>
                        <a:rPr lang="en-PH" sz="1000" dirty="0" smtClean="0"/>
                        <a:t> connector</a:t>
                      </a:r>
                    </a:p>
                    <a:p>
                      <a:pPr marL="171450" indent="-171450">
                        <a:buFont typeface="Arial" panose="020B0604020202020204" pitchFamily="34" charset="0"/>
                        <a:buChar char="•"/>
                      </a:pPr>
                      <a:r>
                        <a:rPr lang="en-PH" sz="1000" dirty="0" smtClean="0"/>
                        <a:t>Philippines: Pop-Up Wonders</a:t>
                      </a:r>
                    </a:p>
                    <a:p>
                      <a:pPr marL="171450" indent="-171450">
                        <a:buFont typeface="Arial" panose="020B0604020202020204" pitchFamily="34" charset="0"/>
                        <a:buChar char="•"/>
                      </a:pPr>
                      <a:r>
                        <a:rPr lang="en-PH" sz="1000" dirty="0" smtClean="0"/>
                        <a:t>PAD Folio</a:t>
                      </a:r>
                    </a:p>
                    <a:p>
                      <a:pPr marL="171450" indent="-171450">
                        <a:buFont typeface="Arial" panose="020B0604020202020204" pitchFamily="34" charset="0"/>
                        <a:buChar char="•"/>
                      </a:pPr>
                      <a:r>
                        <a:rPr lang="en-PH" sz="1000" dirty="0" smtClean="0"/>
                        <a:t>Toiletries Kit</a:t>
                      </a:r>
                      <a:endParaRPr lang="en-PH" sz="1000" dirty="0"/>
                    </a:p>
                  </a:txBody>
                  <a:tcPr marL="68580" marR="68580"/>
                </a:tc>
                <a:tc>
                  <a:txBody>
                    <a:bodyPr/>
                    <a:lstStyle/>
                    <a:p>
                      <a:endParaRPr lang="en-PH" sz="1000" dirty="0" smtClean="0"/>
                    </a:p>
                    <a:p>
                      <a:pPr algn="ctr"/>
                      <a:r>
                        <a:rPr lang="en-PH" sz="1000" dirty="0" smtClean="0"/>
                        <a:t>2,090 pcs.</a:t>
                      </a:r>
                    </a:p>
                    <a:p>
                      <a:pPr algn="ctr"/>
                      <a:r>
                        <a:rPr lang="en-PH" sz="1000" dirty="0" smtClean="0"/>
                        <a:t>2,398 pcs.</a:t>
                      </a:r>
                    </a:p>
                    <a:p>
                      <a:pPr algn="ctr"/>
                      <a:r>
                        <a:rPr lang="en-PH" sz="1000" dirty="0" smtClean="0"/>
                        <a:t>        1 pc.</a:t>
                      </a:r>
                    </a:p>
                    <a:p>
                      <a:pPr algn="ctr"/>
                      <a:r>
                        <a:rPr lang="en-PH" sz="1000" dirty="0" smtClean="0"/>
                        <a:t>   546 pcs.</a:t>
                      </a:r>
                    </a:p>
                    <a:p>
                      <a:pPr algn="ctr"/>
                      <a:r>
                        <a:rPr lang="en-PH" sz="1000" baseline="0" dirty="0" smtClean="0"/>
                        <a:t>  </a:t>
                      </a:r>
                      <a:r>
                        <a:rPr lang="en-PH" sz="1000" dirty="0" smtClean="0"/>
                        <a:t> 264 pcs.</a:t>
                      </a:r>
                    </a:p>
                    <a:p>
                      <a:pPr algn="ctr"/>
                      <a:r>
                        <a:rPr lang="en-PH" sz="1000" dirty="0" smtClean="0"/>
                        <a:t>3,076 pcs.</a:t>
                      </a:r>
                    </a:p>
                    <a:p>
                      <a:pPr algn="ctr"/>
                      <a:r>
                        <a:rPr lang="en-PH" sz="1000" dirty="0" smtClean="0"/>
                        <a:t>        4 pcs.</a:t>
                      </a:r>
                    </a:p>
                    <a:p>
                      <a:pPr algn="ctr"/>
                      <a:r>
                        <a:rPr lang="en-PH" sz="1000" dirty="0" smtClean="0"/>
                        <a:t>2,605 pcs.</a:t>
                      </a:r>
                    </a:p>
                  </a:txBody>
                  <a:tcPr marL="68580" marR="68580"/>
                </a:tc>
                <a:extLst>
                  <a:ext uri="{0D108BD9-81ED-4DB2-BD59-A6C34878D82A}">
                    <a16:rowId xmlns:a16="http://schemas.microsoft.com/office/drawing/2014/main" xmlns="" val="94466123"/>
                  </a:ext>
                </a:extLst>
              </a:tr>
              <a:tr h="3914815">
                <a:tc>
                  <a:txBody>
                    <a:bodyPr/>
                    <a:lstStyle/>
                    <a:p>
                      <a:r>
                        <a:rPr lang="en-PH" sz="1200" b="1" dirty="0" smtClean="0"/>
                        <a:t>IMFITP (IT'S MORE FUN IN THE PHILIPPINES)</a:t>
                      </a:r>
                    </a:p>
                    <a:p>
                      <a:pPr marL="171450" indent="-171450">
                        <a:buFont typeface="Arial" panose="020B0604020202020204" pitchFamily="34" charset="0"/>
                        <a:buChar char="•"/>
                      </a:pPr>
                      <a:r>
                        <a:rPr lang="en-PH" sz="1000" b="0" dirty="0" err="1" smtClean="0"/>
                        <a:t>Dri</a:t>
                      </a:r>
                      <a:r>
                        <a:rPr lang="en-PH" sz="1000" b="0" dirty="0" smtClean="0"/>
                        <a:t>-fit Collared Shirt (white)</a:t>
                      </a:r>
                    </a:p>
                    <a:p>
                      <a:pPr marL="171450" indent="-171450">
                        <a:buFont typeface="Arial" panose="020B0604020202020204" pitchFamily="34" charset="0"/>
                        <a:buChar char="•"/>
                      </a:pPr>
                      <a:r>
                        <a:rPr lang="en-PH" sz="1000" b="0" dirty="0" err="1" smtClean="0"/>
                        <a:t>Roundneck</a:t>
                      </a:r>
                      <a:r>
                        <a:rPr lang="en-PH" sz="1000" b="0" dirty="0" smtClean="0"/>
                        <a:t> White T-shirt</a:t>
                      </a:r>
                    </a:p>
                    <a:p>
                      <a:pPr marL="171450" indent="-171450">
                        <a:buFont typeface="Arial" panose="020B0604020202020204" pitchFamily="34" charset="0"/>
                        <a:buChar char="•"/>
                      </a:pPr>
                      <a:r>
                        <a:rPr lang="en-PH" sz="1000" b="0" dirty="0" err="1" smtClean="0"/>
                        <a:t>Roundneck</a:t>
                      </a:r>
                      <a:r>
                        <a:rPr lang="en-PH" sz="1000" b="0" dirty="0" smtClean="0"/>
                        <a:t> Black T-shirt</a:t>
                      </a:r>
                    </a:p>
                    <a:p>
                      <a:pPr marL="171450" indent="-171450">
                        <a:buFont typeface="Arial" panose="020B0604020202020204" pitchFamily="34" charset="0"/>
                        <a:buChar char="•"/>
                      </a:pPr>
                      <a:r>
                        <a:rPr lang="en-PH" sz="1000" b="0" dirty="0" err="1" smtClean="0"/>
                        <a:t>Roundneck</a:t>
                      </a:r>
                      <a:r>
                        <a:rPr lang="en-PH" sz="1000" b="0" dirty="0" smtClean="0"/>
                        <a:t> Black &amp; White T-shirt ( XXXL Size)</a:t>
                      </a:r>
                    </a:p>
                    <a:p>
                      <a:pPr marL="171450" indent="-171450">
                        <a:buFont typeface="Arial" panose="020B0604020202020204" pitchFamily="34" charset="0"/>
                        <a:buChar char="•"/>
                      </a:pPr>
                      <a:r>
                        <a:rPr lang="en-PH" sz="1000" b="0" dirty="0" smtClean="0"/>
                        <a:t>Leatherette Kit Folder (red, </a:t>
                      </a:r>
                      <a:r>
                        <a:rPr lang="en-PH" sz="1000" b="0" dirty="0" err="1" smtClean="0"/>
                        <a:t>acqua</a:t>
                      </a:r>
                      <a:r>
                        <a:rPr lang="en-PH" sz="1000" b="0" dirty="0" smtClean="0"/>
                        <a:t> blue, </a:t>
                      </a:r>
                      <a:r>
                        <a:rPr lang="en-PH" sz="1000" b="0" dirty="0" err="1" smtClean="0"/>
                        <a:t>navey</a:t>
                      </a:r>
                      <a:r>
                        <a:rPr lang="en-PH" sz="1000" b="0" dirty="0" smtClean="0"/>
                        <a:t> blue and yellow)</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PH" sz="1000" b="0" dirty="0" smtClean="0"/>
                        <a:t>Leatherette Card Holder (red, </a:t>
                      </a:r>
                      <a:r>
                        <a:rPr lang="en-PH" sz="1000" b="0" dirty="0" err="1" smtClean="0"/>
                        <a:t>acqua</a:t>
                      </a:r>
                      <a:r>
                        <a:rPr lang="en-PH" sz="1000" b="0" dirty="0" smtClean="0"/>
                        <a:t> blue, </a:t>
                      </a:r>
                      <a:r>
                        <a:rPr lang="en-PH" sz="1000" b="0" dirty="0" err="1" smtClean="0"/>
                        <a:t>navey</a:t>
                      </a:r>
                      <a:r>
                        <a:rPr lang="en-PH" sz="1000" b="0" dirty="0" smtClean="0"/>
                        <a:t> blue and yellow)</a:t>
                      </a:r>
                    </a:p>
                    <a:p>
                      <a:pPr marL="171450" indent="-171450">
                        <a:buFont typeface="Arial" panose="020B0604020202020204" pitchFamily="34" charset="0"/>
                        <a:buChar char="•"/>
                      </a:pPr>
                      <a:r>
                        <a:rPr lang="en-PH" sz="1000" b="0" dirty="0" smtClean="0"/>
                        <a:t>Weaving  Bag Long Champ</a:t>
                      </a:r>
                    </a:p>
                    <a:p>
                      <a:pPr marL="171450" indent="-171450">
                        <a:buFont typeface="Arial" panose="020B0604020202020204" pitchFamily="34" charset="0"/>
                        <a:buChar char="•"/>
                      </a:pPr>
                      <a:r>
                        <a:rPr lang="en-PH" sz="1000" b="0" dirty="0" smtClean="0"/>
                        <a:t>Non Woven Cloth Bag</a:t>
                      </a:r>
                    </a:p>
                    <a:p>
                      <a:pPr marL="171450" indent="-171450">
                        <a:buFont typeface="Arial" panose="020B0604020202020204" pitchFamily="34" charset="0"/>
                        <a:buChar char="•"/>
                      </a:pPr>
                      <a:r>
                        <a:rPr lang="en-PH" sz="1000" b="0" dirty="0" smtClean="0"/>
                        <a:t>Non-Woven Pouch Bag (black with glitter)</a:t>
                      </a:r>
                    </a:p>
                    <a:p>
                      <a:pPr marL="171450" indent="-171450">
                        <a:buFont typeface="Arial" panose="020B0604020202020204" pitchFamily="34" charset="0"/>
                        <a:buChar char="•"/>
                      </a:pPr>
                      <a:r>
                        <a:rPr lang="en-PH" sz="1000" b="0" dirty="0" smtClean="0"/>
                        <a:t>Luggage Tag (14 Destinations) (</a:t>
                      </a:r>
                      <a:r>
                        <a:rPr lang="en-PH" sz="1000" b="0" dirty="0" err="1" smtClean="0"/>
                        <a:t>boracay</a:t>
                      </a:r>
                      <a:r>
                        <a:rPr lang="en-PH" sz="1000" b="0" dirty="0" smtClean="0"/>
                        <a:t>,</a:t>
                      </a:r>
                      <a:r>
                        <a:rPr lang="en-PH" sz="1000" b="0" baseline="0" dirty="0" smtClean="0"/>
                        <a:t> </a:t>
                      </a:r>
                      <a:r>
                        <a:rPr lang="en-PH" sz="1000" b="0" baseline="0" dirty="0" err="1" smtClean="0"/>
                        <a:t>cebu</a:t>
                      </a:r>
                      <a:r>
                        <a:rPr lang="en-PH" sz="1000" b="0" baseline="0" dirty="0" smtClean="0"/>
                        <a:t>, </a:t>
                      </a:r>
                      <a:r>
                        <a:rPr lang="en-PH" sz="1000" b="0" baseline="0" dirty="0" err="1" smtClean="0"/>
                        <a:t>davao</a:t>
                      </a:r>
                      <a:r>
                        <a:rPr lang="en-PH" sz="1000" b="0" baseline="0" dirty="0" smtClean="0"/>
                        <a:t>, manila, </a:t>
                      </a:r>
                      <a:r>
                        <a:rPr lang="en-PH" sz="1000" b="0" baseline="0" dirty="0" err="1" smtClean="0"/>
                        <a:t>albay</a:t>
                      </a:r>
                      <a:r>
                        <a:rPr lang="en-PH" sz="1000" b="0" baseline="0" dirty="0" smtClean="0"/>
                        <a:t>, </a:t>
                      </a:r>
                      <a:r>
                        <a:rPr lang="en-PH" sz="1000" b="0" baseline="0" dirty="0" err="1" smtClean="0"/>
                        <a:t>banaue</a:t>
                      </a:r>
                      <a:r>
                        <a:rPr lang="en-PH" sz="1000" b="0" baseline="0" dirty="0" smtClean="0"/>
                        <a:t>, </a:t>
                      </a:r>
                      <a:r>
                        <a:rPr lang="en-PH" sz="1000" b="0" baseline="0" dirty="0" err="1" smtClean="0"/>
                        <a:t>batanes</a:t>
                      </a:r>
                      <a:r>
                        <a:rPr lang="en-PH" sz="1000" b="0" baseline="0" dirty="0" smtClean="0"/>
                        <a:t>, </a:t>
                      </a:r>
                      <a:r>
                        <a:rPr lang="en-PH" sz="1000" b="0" baseline="0" dirty="0" err="1" smtClean="0"/>
                        <a:t>bohol</a:t>
                      </a:r>
                      <a:r>
                        <a:rPr lang="en-PH" sz="1000" b="0" baseline="0" dirty="0" smtClean="0"/>
                        <a:t>, </a:t>
                      </a:r>
                      <a:r>
                        <a:rPr lang="en-PH" sz="1000" b="0" baseline="0" dirty="0" err="1" smtClean="0"/>
                        <a:t>camsur</a:t>
                      </a:r>
                      <a:r>
                        <a:rPr lang="en-PH" sz="1000" b="0" baseline="0" dirty="0" smtClean="0"/>
                        <a:t>, Iloilo, Palawan, </a:t>
                      </a:r>
                      <a:r>
                        <a:rPr lang="en-PH" sz="1000" b="0" baseline="0" dirty="0" err="1" smtClean="0"/>
                        <a:t>siargao</a:t>
                      </a:r>
                      <a:r>
                        <a:rPr lang="en-PH" sz="1000" b="0" baseline="0" dirty="0" smtClean="0"/>
                        <a:t>, </a:t>
                      </a:r>
                      <a:r>
                        <a:rPr lang="en-PH" sz="1000" b="0" baseline="0" dirty="0" err="1" smtClean="0"/>
                        <a:t>vigan</a:t>
                      </a:r>
                      <a:r>
                        <a:rPr lang="en-PH" sz="1000" b="0" baseline="0" dirty="0" smtClean="0"/>
                        <a:t>, Zamboanga)</a:t>
                      </a:r>
                    </a:p>
                    <a:p>
                      <a:pPr marL="171450" indent="-171450">
                        <a:buFont typeface="Arial" panose="020B0604020202020204" pitchFamily="34" charset="0"/>
                        <a:buChar char="•"/>
                      </a:pPr>
                      <a:r>
                        <a:rPr lang="en-PH" sz="1000" b="0" dirty="0" smtClean="0"/>
                        <a:t>Multi Pocket ID Holder Neck Pouch</a:t>
                      </a:r>
                    </a:p>
                    <a:p>
                      <a:pPr marL="171450" indent="-171450">
                        <a:buFont typeface="Arial" panose="020B0604020202020204" pitchFamily="34" charset="0"/>
                        <a:buChar char="•"/>
                      </a:pPr>
                      <a:r>
                        <a:rPr lang="en-PH" sz="1000" b="0" dirty="0" smtClean="0"/>
                        <a:t>Magnetic Lapel Pins</a:t>
                      </a:r>
                    </a:p>
                    <a:p>
                      <a:pPr marL="171450" indent="-171450">
                        <a:buFont typeface="Arial" panose="020B0604020202020204" pitchFamily="34" charset="0"/>
                        <a:buChar char="•"/>
                      </a:pPr>
                      <a:r>
                        <a:rPr lang="en-PH" sz="1000" b="0" dirty="0" smtClean="0"/>
                        <a:t>Beach Towel</a:t>
                      </a:r>
                    </a:p>
                    <a:p>
                      <a:pPr marL="171450" indent="-171450">
                        <a:buFont typeface="Arial" panose="020B0604020202020204" pitchFamily="34" charset="0"/>
                        <a:buChar char="•"/>
                      </a:pPr>
                      <a:r>
                        <a:rPr lang="en-PH" sz="1000" b="0" dirty="0" smtClean="0"/>
                        <a:t>Wooden Leis</a:t>
                      </a:r>
                    </a:p>
                    <a:p>
                      <a:pPr marL="171450" indent="-171450">
                        <a:buFont typeface="Arial" panose="020B0604020202020204" pitchFamily="34" charset="0"/>
                        <a:buChar char="•"/>
                      </a:pPr>
                      <a:r>
                        <a:rPr lang="en-PH" sz="1000" b="0" dirty="0" smtClean="0"/>
                        <a:t>Notebook Insert</a:t>
                      </a:r>
                    </a:p>
                    <a:p>
                      <a:pPr marL="171450" indent="-171450">
                        <a:buFont typeface="Arial" panose="020B0604020202020204" pitchFamily="34" charset="0"/>
                        <a:buChar char="•"/>
                      </a:pPr>
                      <a:r>
                        <a:rPr lang="en-PH" sz="1000" b="0" dirty="0" smtClean="0"/>
                        <a:t>Currency Wallet</a:t>
                      </a:r>
                    </a:p>
                    <a:p>
                      <a:pPr marL="171450" indent="-171450">
                        <a:buFont typeface="Arial" panose="020B0604020202020204" pitchFamily="34" charset="0"/>
                        <a:buChar char="•"/>
                      </a:pPr>
                      <a:r>
                        <a:rPr lang="en-PH" sz="1000" b="0" dirty="0" smtClean="0"/>
                        <a:t>Lanyard</a:t>
                      </a:r>
                    </a:p>
                  </a:txBody>
                  <a:tcPr marL="68580" marR="68580"/>
                </a:tc>
                <a:tc>
                  <a:txBody>
                    <a:bodyPr/>
                    <a:lstStyle/>
                    <a:p>
                      <a:endParaRPr lang="en-PH" sz="1000" baseline="0" dirty="0" smtClean="0"/>
                    </a:p>
                    <a:p>
                      <a:pPr algn="ctr"/>
                      <a:r>
                        <a:rPr lang="en-PH" sz="1000" baseline="0" dirty="0" smtClean="0"/>
                        <a:t>        4 pcs.</a:t>
                      </a:r>
                    </a:p>
                    <a:p>
                      <a:pPr algn="ctr"/>
                      <a:r>
                        <a:rPr lang="en-PH" sz="1000" baseline="0" dirty="0" smtClean="0"/>
                        <a:t>5,092 pcs.</a:t>
                      </a:r>
                    </a:p>
                    <a:p>
                      <a:pPr algn="ctr"/>
                      <a:r>
                        <a:rPr lang="en-PH" sz="1000" baseline="0" dirty="0" smtClean="0"/>
                        <a:t>1,399 pcs.</a:t>
                      </a:r>
                    </a:p>
                    <a:p>
                      <a:pPr algn="ctr"/>
                      <a:r>
                        <a:rPr lang="en-PH" sz="1000" baseline="0" dirty="0" smtClean="0"/>
                        <a:t>    200 pcs.</a:t>
                      </a:r>
                    </a:p>
                    <a:p>
                      <a:pPr algn="ctr"/>
                      <a:r>
                        <a:rPr lang="en-PH" sz="1000" baseline="0" dirty="0" smtClean="0"/>
                        <a:t>    203 pcs.</a:t>
                      </a:r>
                    </a:p>
                    <a:p>
                      <a:pPr algn="ctr"/>
                      <a:r>
                        <a:rPr lang="en-PH" sz="1000" baseline="0" dirty="0" smtClean="0"/>
                        <a:t>      </a:t>
                      </a:r>
                    </a:p>
                    <a:p>
                      <a:pPr algn="ctr"/>
                      <a:r>
                        <a:rPr lang="en-PH" sz="1000" baseline="0" dirty="0" smtClean="0"/>
                        <a:t>     29 pcs.</a:t>
                      </a:r>
                    </a:p>
                    <a:p>
                      <a:pPr algn="ctr"/>
                      <a:r>
                        <a:rPr lang="en-PH" sz="1000" dirty="0" smtClean="0"/>
                        <a:t>1,959</a:t>
                      </a:r>
                      <a:r>
                        <a:rPr lang="en-PH" sz="1000" baseline="0" dirty="0" smtClean="0"/>
                        <a:t> pcs.</a:t>
                      </a:r>
                    </a:p>
                    <a:p>
                      <a:pPr algn="ctr"/>
                      <a:r>
                        <a:rPr lang="en-PH" sz="1000" baseline="0" dirty="0" smtClean="0"/>
                        <a:t>      41 pcs.</a:t>
                      </a:r>
                    </a:p>
                    <a:p>
                      <a:pPr algn="ctr"/>
                      <a:r>
                        <a:rPr lang="en-PH" sz="1000" baseline="0" dirty="0" smtClean="0"/>
                        <a:t>2,991 pcs.</a:t>
                      </a:r>
                    </a:p>
                    <a:p>
                      <a:pPr algn="ctr"/>
                      <a:endParaRPr lang="en-PH" sz="1000" baseline="0" dirty="0" smtClean="0"/>
                    </a:p>
                    <a:p>
                      <a:pPr algn="ctr"/>
                      <a:endParaRPr lang="en-PH" sz="1000" baseline="0" dirty="0" smtClean="0"/>
                    </a:p>
                    <a:p>
                      <a:pPr algn="ctr"/>
                      <a:r>
                        <a:rPr lang="en-PH" sz="1000" baseline="0" dirty="0" smtClean="0"/>
                        <a:t>15,642 pcs.</a:t>
                      </a:r>
                    </a:p>
                    <a:p>
                      <a:pPr algn="ctr"/>
                      <a:r>
                        <a:rPr lang="en-PH" sz="1000" baseline="0" dirty="0" smtClean="0"/>
                        <a:t>  1,033 pcs.</a:t>
                      </a:r>
                    </a:p>
                    <a:p>
                      <a:pPr algn="ctr"/>
                      <a:r>
                        <a:rPr lang="en-PH" sz="1000" baseline="0" dirty="0" smtClean="0"/>
                        <a:t>      705 pcs.</a:t>
                      </a:r>
                    </a:p>
                    <a:p>
                      <a:pPr algn="ctr"/>
                      <a:r>
                        <a:rPr lang="en-PH" sz="1000" dirty="0" smtClean="0"/>
                        <a:t>      791 pcs.</a:t>
                      </a:r>
                    </a:p>
                    <a:p>
                      <a:pPr algn="ctr"/>
                      <a:r>
                        <a:rPr lang="en-PH" sz="1000" baseline="0" dirty="0" smtClean="0"/>
                        <a:t>   8,207 pcs.</a:t>
                      </a:r>
                    </a:p>
                    <a:p>
                      <a:pPr algn="ctr"/>
                      <a:r>
                        <a:rPr lang="en-PH" sz="1000" baseline="0" dirty="0" smtClean="0"/>
                        <a:t>       971 pcs.</a:t>
                      </a:r>
                    </a:p>
                    <a:p>
                      <a:pPr algn="ctr"/>
                      <a:r>
                        <a:rPr lang="en-PH" sz="1000" baseline="0" dirty="0" smtClean="0"/>
                        <a:t>   1,512 pcs.</a:t>
                      </a:r>
                    </a:p>
                    <a:p>
                      <a:pPr algn="ctr"/>
                      <a:r>
                        <a:rPr lang="en-PH" sz="1000" baseline="0" dirty="0" smtClean="0"/>
                        <a:t>       482 pcs.</a:t>
                      </a:r>
                      <a:endParaRPr lang="en-PH" sz="1000" dirty="0" smtClean="0"/>
                    </a:p>
                  </a:txBody>
                  <a:tcPr marL="68580" marR="68580"/>
                </a:tc>
                <a:extLst>
                  <a:ext uri="{0D108BD9-81ED-4DB2-BD59-A6C34878D82A}">
                    <a16:rowId xmlns:a16="http://schemas.microsoft.com/office/drawing/2014/main" xmlns="" val="2511740260"/>
                  </a:ext>
                </a:extLst>
              </a:tr>
            </a:tbl>
          </a:graphicData>
        </a:graphic>
      </p:graphicFrame>
      <p:graphicFrame>
        <p:nvGraphicFramePr>
          <p:cNvPr id="6" name="Content Placeholder 5"/>
          <p:cNvGraphicFramePr>
            <a:graphicFrameLocks/>
          </p:cNvGraphicFramePr>
          <p:nvPr>
            <p:extLst>
              <p:ext uri="{D42A27DB-BD31-4B8C-83A1-F6EECF244321}">
                <p14:modId xmlns:p14="http://schemas.microsoft.com/office/powerpoint/2010/main" val="2091940513"/>
              </p:ext>
            </p:extLst>
          </p:nvPr>
        </p:nvGraphicFramePr>
        <p:xfrm>
          <a:off x="5181600" y="884895"/>
          <a:ext cx="3886200" cy="3687105"/>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xmlns="" val="1020271409"/>
                    </a:ext>
                  </a:extLst>
                </a:gridCol>
                <a:gridCol w="1143000">
                  <a:extLst>
                    <a:ext uri="{9D8B030D-6E8A-4147-A177-3AD203B41FA5}">
                      <a16:colId xmlns:a16="http://schemas.microsoft.com/office/drawing/2014/main" xmlns="" val="3238394650"/>
                    </a:ext>
                  </a:extLst>
                </a:gridCol>
              </a:tblGrid>
              <a:tr h="425745">
                <a:tc>
                  <a:txBody>
                    <a:bodyPr/>
                    <a:lstStyle/>
                    <a:p>
                      <a:pPr algn="ctr"/>
                      <a:r>
                        <a:rPr lang="en-PH" sz="1200" dirty="0" smtClean="0"/>
                        <a:t>CORPORATE GIVEAWAYS</a:t>
                      </a:r>
                      <a:endParaRPr lang="en-PH" sz="1200" dirty="0"/>
                    </a:p>
                  </a:txBody>
                  <a:tcPr marL="68580" marR="68580"/>
                </a:tc>
                <a:tc>
                  <a:txBody>
                    <a:bodyPr/>
                    <a:lstStyle/>
                    <a:p>
                      <a:pPr algn="ctr"/>
                      <a:r>
                        <a:rPr lang="en-PH" sz="1200" dirty="0" smtClean="0"/>
                        <a:t>BALANCE</a:t>
                      </a:r>
                      <a:endParaRPr lang="en-PH" sz="1200" dirty="0"/>
                    </a:p>
                  </a:txBody>
                  <a:tcPr marL="68580" marR="68580"/>
                </a:tc>
                <a:extLst>
                  <a:ext uri="{0D108BD9-81ED-4DB2-BD59-A6C34878D82A}">
                    <a16:rowId xmlns:a16="http://schemas.microsoft.com/office/drawing/2014/main" xmlns="" val="749428099"/>
                  </a:ext>
                </a:extLst>
              </a:tr>
              <a:tr h="1177787">
                <a:tc>
                  <a:txBody>
                    <a:bodyPr/>
                    <a:lstStyle/>
                    <a:p>
                      <a:r>
                        <a:rPr lang="en-PH" sz="1200" b="1" dirty="0" smtClean="0"/>
                        <a:t>VPA 2016</a:t>
                      </a:r>
                    </a:p>
                    <a:p>
                      <a:pPr marL="171450" indent="-171450">
                        <a:buFont typeface="Arial" panose="020B0604020202020204" pitchFamily="34" charset="0"/>
                        <a:buChar char="•"/>
                      </a:pPr>
                      <a:r>
                        <a:rPr lang="en-PH" sz="1000" dirty="0" smtClean="0"/>
                        <a:t>Stylus </a:t>
                      </a:r>
                      <a:r>
                        <a:rPr lang="en-PH" sz="1000" dirty="0" err="1" smtClean="0"/>
                        <a:t>Ballpen</a:t>
                      </a:r>
                      <a:r>
                        <a:rPr lang="en-PH" sz="1000" dirty="0" smtClean="0"/>
                        <a:t> (blue, orange, red, silver)</a:t>
                      </a:r>
                    </a:p>
                    <a:p>
                      <a:pPr marL="171450" indent="-171450">
                        <a:buFont typeface="Arial" panose="020B0604020202020204" pitchFamily="34" charset="0"/>
                        <a:buChar char="•"/>
                      </a:pPr>
                      <a:r>
                        <a:rPr lang="en-PH" sz="1000" dirty="0" smtClean="0"/>
                        <a:t>Case Slip for pop up destinations</a:t>
                      </a:r>
                    </a:p>
                    <a:p>
                      <a:pPr marL="171450" indent="-171450">
                        <a:buFont typeface="Arial" panose="020B0604020202020204" pitchFamily="34" charset="0"/>
                        <a:buChar char="•"/>
                      </a:pPr>
                      <a:r>
                        <a:rPr lang="en-PH" sz="1000" dirty="0" smtClean="0"/>
                        <a:t>Lanyard</a:t>
                      </a:r>
                    </a:p>
                    <a:p>
                      <a:pPr marL="171450" indent="-171450">
                        <a:buFont typeface="Arial" panose="020B0604020202020204" pitchFamily="34" charset="0"/>
                        <a:buChar char="•"/>
                      </a:pPr>
                      <a:r>
                        <a:rPr lang="en-PH" sz="1000" dirty="0" err="1" smtClean="0"/>
                        <a:t>Cacha</a:t>
                      </a:r>
                      <a:r>
                        <a:rPr lang="en-PH" sz="1000" dirty="0" smtClean="0"/>
                        <a:t> Bag</a:t>
                      </a:r>
                    </a:p>
                    <a:p>
                      <a:pPr marL="171450" indent="-171450">
                        <a:buFont typeface="Arial" panose="020B0604020202020204" pitchFamily="34" charset="0"/>
                        <a:buChar char="•"/>
                      </a:pPr>
                      <a:r>
                        <a:rPr lang="en-PH" sz="1000" dirty="0" smtClean="0"/>
                        <a:t>Sticker</a:t>
                      </a:r>
                    </a:p>
                    <a:p>
                      <a:pPr marL="171450" indent="-171450">
                        <a:buFont typeface="Arial" panose="020B0604020202020204" pitchFamily="34" charset="0"/>
                        <a:buChar char="•"/>
                      </a:pPr>
                      <a:r>
                        <a:rPr lang="en-PH" sz="1000" dirty="0" smtClean="0"/>
                        <a:t>Button</a:t>
                      </a:r>
                      <a:r>
                        <a:rPr lang="en-PH" sz="1000" baseline="0" dirty="0" smtClean="0"/>
                        <a:t> Pins</a:t>
                      </a:r>
                      <a:endParaRPr lang="en-PH" sz="1000" dirty="0"/>
                    </a:p>
                  </a:txBody>
                  <a:tcPr marL="68580" marR="68580"/>
                </a:tc>
                <a:tc>
                  <a:txBody>
                    <a:bodyPr/>
                    <a:lstStyle/>
                    <a:p>
                      <a:endParaRPr lang="en-PH" sz="1000" dirty="0" smtClean="0"/>
                    </a:p>
                    <a:p>
                      <a:pPr algn="ctr"/>
                      <a:r>
                        <a:rPr lang="en-PH" sz="1000" dirty="0" smtClean="0"/>
                        <a:t>1,343 pcs.</a:t>
                      </a:r>
                    </a:p>
                    <a:p>
                      <a:pPr algn="ctr"/>
                      <a:r>
                        <a:rPr lang="en-PH" sz="1000" dirty="0" smtClean="0"/>
                        <a:t>2,027 pcs.</a:t>
                      </a:r>
                    </a:p>
                    <a:p>
                      <a:pPr algn="ctr"/>
                      <a:r>
                        <a:rPr lang="en-PH" sz="1000" dirty="0" smtClean="0"/>
                        <a:t>     50 pcs.</a:t>
                      </a:r>
                    </a:p>
                    <a:p>
                      <a:pPr algn="ctr"/>
                      <a:r>
                        <a:rPr lang="en-PH" sz="1000" dirty="0" smtClean="0"/>
                        <a:t>   365 pcs.</a:t>
                      </a:r>
                    </a:p>
                    <a:p>
                      <a:pPr algn="ctr"/>
                      <a:r>
                        <a:rPr lang="en-PH" sz="1000" dirty="0" smtClean="0"/>
                        <a:t>2,783 pcs.</a:t>
                      </a:r>
                    </a:p>
                    <a:p>
                      <a:pPr algn="ctr"/>
                      <a:r>
                        <a:rPr lang="en-PH" sz="1000" dirty="0" smtClean="0"/>
                        <a:t>    387 pcs.</a:t>
                      </a:r>
                      <a:endParaRPr lang="en-PH" sz="1000" dirty="0"/>
                    </a:p>
                  </a:txBody>
                  <a:tcPr marL="68580" marR="68580"/>
                </a:tc>
                <a:extLst>
                  <a:ext uri="{0D108BD9-81ED-4DB2-BD59-A6C34878D82A}">
                    <a16:rowId xmlns:a16="http://schemas.microsoft.com/office/drawing/2014/main" xmlns="" val="1903489663"/>
                  </a:ext>
                </a:extLst>
              </a:tr>
              <a:tr h="1026788">
                <a:tc>
                  <a:txBody>
                    <a:bodyPr/>
                    <a:lstStyle/>
                    <a:p>
                      <a:r>
                        <a:rPr lang="en-PH" sz="1200" b="1" dirty="0" smtClean="0"/>
                        <a:t>IMFITP GIFT RIBBON</a:t>
                      </a:r>
                    </a:p>
                    <a:p>
                      <a:pPr marL="171450" indent="-171450">
                        <a:buFont typeface="Arial" panose="020B0604020202020204" pitchFamily="34" charset="0"/>
                        <a:buChar char="•"/>
                      </a:pPr>
                      <a:r>
                        <a:rPr lang="en-PH" sz="1000" dirty="0" smtClean="0"/>
                        <a:t>white (1/2 inch )</a:t>
                      </a:r>
                    </a:p>
                    <a:p>
                      <a:pPr marL="171450" indent="-171450">
                        <a:buFont typeface="Arial" panose="020B0604020202020204" pitchFamily="34" charset="0"/>
                        <a:buChar char="•"/>
                      </a:pPr>
                      <a:r>
                        <a:rPr lang="en-PH" sz="1000" dirty="0" smtClean="0"/>
                        <a:t>red (1/2 inch )</a:t>
                      </a:r>
                    </a:p>
                    <a:p>
                      <a:pPr marL="171450" indent="-171450">
                        <a:buFont typeface="Arial" panose="020B0604020202020204" pitchFamily="34" charset="0"/>
                        <a:buChar char="•"/>
                      </a:pPr>
                      <a:r>
                        <a:rPr lang="en-PH" sz="1000" dirty="0" smtClean="0"/>
                        <a:t>orange (1/2 inch )</a:t>
                      </a:r>
                    </a:p>
                    <a:p>
                      <a:pPr marL="171450" indent="-171450">
                        <a:buFont typeface="Arial" panose="020B0604020202020204" pitchFamily="34" charset="0"/>
                        <a:buChar char="•"/>
                      </a:pPr>
                      <a:r>
                        <a:rPr lang="en-PH" sz="1000" dirty="0" smtClean="0"/>
                        <a:t>blue (1/2 inch )</a:t>
                      </a:r>
                    </a:p>
                    <a:p>
                      <a:pPr marL="171450" indent="-171450">
                        <a:buFont typeface="Arial" panose="020B0604020202020204" pitchFamily="34" charset="0"/>
                        <a:buChar char="•"/>
                      </a:pPr>
                      <a:r>
                        <a:rPr lang="en-PH" sz="1000" dirty="0" smtClean="0"/>
                        <a:t>yellow (1/2 inch )</a:t>
                      </a:r>
                    </a:p>
                  </a:txBody>
                  <a:tcPr marL="68580" marR="68580"/>
                </a:tc>
                <a:tc>
                  <a:txBody>
                    <a:bodyPr/>
                    <a:lstStyle/>
                    <a:p>
                      <a:endParaRPr lang="en-PH" sz="1000" dirty="0" smtClean="0"/>
                    </a:p>
                    <a:p>
                      <a:pPr algn="ctr"/>
                      <a:r>
                        <a:rPr lang="en-PH" sz="1000" dirty="0" smtClean="0"/>
                        <a:t>       4</a:t>
                      </a:r>
                      <a:r>
                        <a:rPr lang="en-PH" sz="1000" baseline="0" dirty="0" smtClean="0"/>
                        <a:t> pcs.</a:t>
                      </a:r>
                    </a:p>
                    <a:p>
                      <a:pPr algn="ctr"/>
                      <a:r>
                        <a:rPr lang="en-PH" sz="1000" baseline="0" dirty="0" smtClean="0"/>
                        <a:t>     10 pcs.</a:t>
                      </a:r>
                    </a:p>
                    <a:p>
                      <a:pPr algn="ctr"/>
                      <a:r>
                        <a:rPr lang="en-PH" sz="1000" baseline="0" dirty="0" smtClean="0"/>
                        <a:t>     28 pcs.</a:t>
                      </a:r>
                    </a:p>
                    <a:p>
                      <a:pPr algn="ctr"/>
                      <a:r>
                        <a:rPr lang="en-PH" sz="1000" baseline="0" dirty="0" smtClean="0"/>
                        <a:t>     25 pcs.</a:t>
                      </a:r>
                    </a:p>
                    <a:p>
                      <a:pPr algn="ctr"/>
                      <a:r>
                        <a:rPr lang="en-PH" sz="1000" baseline="0" dirty="0" smtClean="0"/>
                        <a:t>     29 pcs.</a:t>
                      </a:r>
                      <a:endParaRPr lang="en-PH" sz="1000" dirty="0"/>
                    </a:p>
                  </a:txBody>
                  <a:tcPr marL="68580" marR="68580"/>
                </a:tc>
                <a:extLst>
                  <a:ext uri="{0D108BD9-81ED-4DB2-BD59-A6C34878D82A}">
                    <a16:rowId xmlns:a16="http://schemas.microsoft.com/office/drawing/2014/main" xmlns="" val="4023847076"/>
                  </a:ext>
                </a:extLst>
              </a:tr>
              <a:tr h="634193">
                <a:tc>
                  <a:txBody>
                    <a:bodyPr/>
                    <a:lstStyle/>
                    <a:p>
                      <a:r>
                        <a:rPr lang="en-PH" sz="1200" b="1" dirty="0" smtClean="0">
                          <a:latin typeface="+mn-lt"/>
                        </a:rPr>
                        <a:t>OTHERS</a:t>
                      </a:r>
                    </a:p>
                    <a:p>
                      <a:pPr marL="171450" indent="-171450">
                        <a:buFont typeface="Arial" panose="020B0604020202020204" pitchFamily="34" charset="0"/>
                        <a:buChar char="•"/>
                      </a:pPr>
                      <a:r>
                        <a:rPr lang="en-PH" sz="1000" b="0" dirty="0" smtClean="0">
                          <a:latin typeface="+mn-lt"/>
                        </a:rPr>
                        <a:t>Welcome to the </a:t>
                      </a:r>
                      <a:r>
                        <a:rPr lang="en-PH" sz="1000" b="0" dirty="0" err="1" smtClean="0">
                          <a:latin typeface="+mn-lt"/>
                        </a:rPr>
                        <a:t>Phils</a:t>
                      </a:r>
                      <a:r>
                        <a:rPr lang="en-PH" sz="1000" b="0" dirty="0" smtClean="0">
                          <a:latin typeface="+mn-lt"/>
                        </a:rPr>
                        <a:t>. Guide Book (PCVC &amp; DOT logo)</a:t>
                      </a:r>
                    </a:p>
                    <a:p>
                      <a:pPr marL="171450" indent="-171450">
                        <a:buFont typeface="Arial" panose="020B0604020202020204" pitchFamily="34" charset="0"/>
                        <a:buChar char="•"/>
                      </a:pPr>
                      <a:r>
                        <a:rPr lang="en-PH" sz="1000" b="0" dirty="0" smtClean="0">
                          <a:latin typeface="+mn-lt"/>
                        </a:rPr>
                        <a:t>Wellness and Spa on the Island Book</a:t>
                      </a:r>
                    </a:p>
                    <a:p>
                      <a:pPr marL="171450" indent="-171450">
                        <a:buFont typeface="Arial" panose="020B0604020202020204" pitchFamily="34" charset="0"/>
                        <a:buChar char="•"/>
                      </a:pPr>
                      <a:r>
                        <a:rPr lang="en-PH" sz="1000" b="0" dirty="0" smtClean="0">
                          <a:latin typeface="+mn-lt"/>
                        </a:rPr>
                        <a:t>Basket with Lamp</a:t>
                      </a:r>
                    </a:p>
                    <a:p>
                      <a:pPr marL="171450" indent="-171450">
                        <a:buFont typeface="Arial" panose="020B0604020202020204" pitchFamily="34" charset="0"/>
                        <a:buChar char="•"/>
                      </a:pPr>
                      <a:r>
                        <a:rPr lang="en-PH" sz="1000" b="0" dirty="0" smtClean="0">
                          <a:latin typeface="+mn-lt"/>
                        </a:rPr>
                        <a:t>Basket</a:t>
                      </a:r>
                      <a:endParaRPr lang="en-PH" sz="1000" b="0" dirty="0">
                        <a:latin typeface="+mn-lt"/>
                      </a:endParaRPr>
                    </a:p>
                  </a:txBody>
                  <a:tcPr marL="68580" marR="68580"/>
                </a:tc>
                <a:tc>
                  <a:txBody>
                    <a:bodyPr/>
                    <a:lstStyle/>
                    <a:p>
                      <a:endParaRPr lang="en-PH" sz="1000" dirty="0" smtClean="0"/>
                    </a:p>
                    <a:p>
                      <a:pPr algn="ctr"/>
                      <a:r>
                        <a:rPr lang="en-PH" sz="1000" dirty="0" smtClean="0"/>
                        <a:t>134 pcs.</a:t>
                      </a:r>
                    </a:p>
                    <a:p>
                      <a:pPr algn="ctr"/>
                      <a:r>
                        <a:rPr lang="en-PH" sz="1000" dirty="0" smtClean="0"/>
                        <a:t>514 pcs.</a:t>
                      </a:r>
                    </a:p>
                    <a:p>
                      <a:pPr algn="ctr"/>
                      <a:r>
                        <a:rPr lang="en-PH" sz="1000" dirty="0" smtClean="0"/>
                        <a:t>  94 pcs.</a:t>
                      </a:r>
                    </a:p>
                    <a:p>
                      <a:pPr algn="ctr"/>
                      <a:r>
                        <a:rPr lang="en-PH" sz="1000" dirty="0" smtClean="0"/>
                        <a:t>  55 pcs.</a:t>
                      </a:r>
                    </a:p>
                  </a:txBody>
                  <a:tcPr marL="68580" marR="68580"/>
                </a:tc>
                <a:extLst>
                  <a:ext uri="{0D108BD9-81ED-4DB2-BD59-A6C34878D82A}">
                    <a16:rowId xmlns:a16="http://schemas.microsoft.com/office/drawing/2014/main" xmlns="" val="1607581212"/>
                  </a:ext>
                </a:extLst>
              </a:tr>
            </a:tbl>
          </a:graphicData>
        </a:graphic>
      </p:graphicFrame>
    </p:spTree>
    <p:extLst>
      <p:ext uri="{BB962C8B-B14F-4D97-AF65-F5344CB8AC3E}">
        <p14:creationId xmlns:p14="http://schemas.microsoft.com/office/powerpoint/2010/main" val="27531415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002541587"/>
              </p:ext>
            </p:extLst>
          </p:nvPr>
        </p:nvGraphicFramePr>
        <p:xfrm>
          <a:off x="1403131" y="977463"/>
          <a:ext cx="6251027" cy="4480559"/>
        </p:xfrm>
        <a:graphic>
          <a:graphicData uri="http://schemas.openxmlformats.org/drawingml/2006/table">
            <a:tbl>
              <a:tblPr firstRow="1" bandRow="1">
                <a:tableStyleId>{5C22544A-7EE6-4342-B048-85BDC9FD1C3A}</a:tableStyleId>
              </a:tblPr>
              <a:tblGrid>
                <a:gridCol w="6251027">
                  <a:extLst>
                    <a:ext uri="{9D8B030D-6E8A-4147-A177-3AD203B41FA5}">
                      <a16:colId xmlns:a16="http://schemas.microsoft.com/office/drawing/2014/main" xmlns="" val="2614005548"/>
                    </a:ext>
                  </a:extLst>
                </a:gridCol>
              </a:tblGrid>
              <a:tr h="6096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3200" dirty="0" smtClean="0"/>
                        <a:t>GENERAL SERVICES </a:t>
                      </a:r>
                    </a:p>
                  </a:txBody>
                  <a:tcPr marL="68580" marR="68580"/>
                </a:tc>
                <a:extLst>
                  <a:ext uri="{0D108BD9-81ED-4DB2-BD59-A6C34878D82A}">
                    <a16:rowId xmlns:a16="http://schemas.microsoft.com/office/drawing/2014/main" xmlns="" val="3002073185"/>
                  </a:ext>
                </a:extLst>
              </a:tr>
              <a:tr h="0">
                <a:tc>
                  <a:txBody>
                    <a:bodyPr/>
                    <a:lstStyle/>
                    <a:p>
                      <a:r>
                        <a:rPr lang="en-PH" sz="2800" dirty="0" smtClean="0"/>
                        <a:t>1. Janitorial</a:t>
                      </a:r>
                      <a:r>
                        <a:rPr lang="en-PH" sz="2800" baseline="0" dirty="0" smtClean="0"/>
                        <a:t> </a:t>
                      </a:r>
                      <a:endParaRPr lang="en-PH" sz="2800" dirty="0"/>
                    </a:p>
                  </a:txBody>
                  <a:tcPr marL="68580" marR="68580"/>
                </a:tc>
                <a:extLst>
                  <a:ext uri="{0D108BD9-81ED-4DB2-BD59-A6C34878D82A}">
                    <a16:rowId xmlns:a16="http://schemas.microsoft.com/office/drawing/2014/main" xmlns="" val="2006555807"/>
                  </a:ext>
                </a:extLst>
              </a:tr>
              <a:tr h="286555">
                <a:tc>
                  <a:txBody>
                    <a:bodyPr/>
                    <a:lstStyle/>
                    <a:p>
                      <a:r>
                        <a:rPr lang="en-PH" sz="2800" dirty="0" smtClean="0"/>
                        <a:t>2. Security</a:t>
                      </a:r>
                      <a:endParaRPr lang="en-PH" sz="2800" dirty="0"/>
                    </a:p>
                  </a:txBody>
                  <a:tcPr marL="68580" marR="68580"/>
                </a:tc>
                <a:extLst>
                  <a:ext uri="{0D108BD9-81ED-4DB2-BD59-A6C34878D82A}">
                    <a16:rowId xmlns:a16="http://schemas.microsoft.com/office/drawing/2014/main" xmlns="" val="841383842"/>
                  </a:ext>
                </a:extLst>
              </a:tr>
              <a:tr h="207351">
                <a:tc>
                  <a:txBody>
                    <a:bodyPr/>
                    <a:lstStyle/>
                    <a:p>
                      <a:r>
                        <a:rPr lang="en-PH" sz="2800" dirty="0" smtClean="0"/>
                        <a:t>3. Shipment / Mailing</a:t>
                      </a:r>
                      <a:endParaRPr lang="en-PH" sz="2800" dirty="0"/>
                    </a:p>
                  </a:txBody>
                  <a:tcPr marL="68580" marR="68580"/>
                </a:tc>
                <a:extLst>
                  <a:ext uri="{0D108BD9-81ED-4DB2-BD59-A6C34878D82A}">
                    <a16:rowId xmlns:a16="http://schemas.microsoft.com/office/drawing/2014/main" xmlns="" val="2746597830"/>
                  </a:ext>
                </a:extLst>
              </a:tr>
              <a:tr h="395189">
                <a:tc>
                  <a:txBody>
                    <a:bodyPr/>
                    <a:lstStyle/>
                    <a:p>
                      <a:r>
                        <a:rPr lang="en-PH" sz="2800" dirty="0" smtClean="0"/>
                        <a:t>4. Maintenance of TPB Properties (repair</a:t>
                      </a:r>
                      <a:r>
                        <a:rPr lang="en-PH" sz="2800" baseline="0" dirty="0" smtClean="0"/>
                        <a:t> of vehicles, office equipment, furniture, TPB Office Units)</a:t>
                      </a:r>
                      <a:endParaRPr lang="en-PH" sz="2800" dirty="0"/>
                    </a:p>
                  </a:txBody>
                  <a:tcPr marL="68580" marR="68580"/>
                </a:tc>
                <a:extLst>
                  <a:ext uri="{0D108BD9-81ED-4DB2-BD59-A6C34878D82A}">
                    <a16:rowId xmlns:a16="http://schemas.microsoft.com/office/drawing/2014/main" xmlns="" val="2943948878"/>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2800" dirty="0" smtClean="0"/>
                        <a:t>5. Pest Control</a:t>
                      </a:r>
                    </a:p>
                  </a:txBody>
                  <a:tcPr marL="68580" marR="68580"/>
                </a:tc>
                <a:extLst>
                  <a:ext uri="{0D108BD9-81ED-4DB2-BD59-A6C34878D82A}">
                    <a16:rowId xmlns:a16="http://schemas.microsoft.com/office/drawing/2014/main" xmlns="" val="3931016162"/>
                  </a:ext>
                </a:extLst>
              </a:tr>
            </a:tbl>
          </a:graphicData>
        </a:graphic>
      </p:graphicFrame>
    </p:spTree>
    <p:extLst>
      <p:ext uri="{BB962C8B-B14F-4D97-AF65-F5344CB8AC3E}">
        <p14:creationId xmlns:p14="http://schemas.microsoft.com/office/powerpoint/2010/main" val="34314898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938158"/>
          </a:xfrm>
        </p:spPr>
        <p:txBody>
          <a:bodyPr/>
          <a:lstStyle/>
          <a:p>
            <a:r>
              <a:rPr lang="en-PH" b="1" dirty="0" smtClean="0">
                <a:solidFill>
                  <a:srgbClr val="000000"/>
                </a:solidFill>
              </a:rPr>
              <a:t>ISO PROCESS</a:t>
            </a:r>
            <a:endParaRPr lang="en-PH" b="1" dirty="0">
              <a:solidFill>
                <a:srgbClr val="0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18235594"/>
              </p:ext>
            </p:extLst>
          </p:nvPr>
        </p:nvGraphicFramePr>
        <p:xfrm>
          <a:off x="0" y="1143000"/>
          <a:ext cx="9067801" cy="5715000"/>
        </p:xfrm>
        <a:graphic>
          <a:graphicData uri="http://schemas.openxmlformats.org/drawingml/2006/table">
            <a:tbl>
              <a:tblPr firstRow="1" bandRow="1">
                <a:tableStyleId>{5C22544A-7EE6-4342-B048-85BDC9FD1C3A}</a:tableStyleId>
              </a:tblPr>
              <a:tblGrid>
                <a:gridCol w="4691629">
                  <a:extLst>
                    <a:ext uri="{9D8B030D-6E8A-4147-A177-3AD203B41FA5}">
                      <a16:colId xmlns:a16="http://schemas.microsoft.com/office/drawing/2014/main" xmlns="" val="2634977921"/>
                    </a:ext>
                  </a:extLst>
                </a:gridCol>
                <a:gridCol w="4376172">
                  <a:extLst>
                    <a:ext uri="{9D8B030D-6E8A-4147-A177-3AD203B41FA5}">
                      <a16:colId xmlns:a16="http://schemas.microsoft.com/office/drawing/2014/main" xmlns="" val="1445071214"/>
                    </a:ext>
                  </a:extLst>
                </a:gridCol>
              </a:tblGrid>
              <a:tr h="153080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PH" sz="28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PH" sz="2800" dirty="0" smtClean="0"/>
                        <a:t>PROCESS</a:t>
                      </a:r>
                    </a:p>
                    <a:p>
                      <a:pPr marL="0" marR="0" indent="0" algn="ctr" defTabSz="914400" rtl="0" eaLnBrk="1" fontAlgn="auto" latinLnBrk="0" hangingPunct="1">
                        <a:lnSpc>
                          <a:spcPct val="100000"/>
                        </a:lnSpc>
                        <a:spcBef>
                          <a:spcPts val="0"/>
                        </a:spcBef>
                        <a:spcAft>
                          <a:spcPts val="0"/>
                        </a:spcAft>
                        <a:buClrTx/>
                        <a:buSzTx/>
                        <a:buFontTx/>
                        <a:buNone/>
                        <a:tabLst/>
                        <a:defRPr/>
                      </a:pPr>
                      <a:endParaRPr lang="en-PH" sz="2800" dirty="0" smtClean="0"/>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PH" sz="2800" b="1" dirty="0" smtClean="0"/>
                    </a:p>
                    <a:p>
                      <a:pPr marL="0" marR="0" lvl="0" indent="0" algn="ctr" defTabSz="914400" rtl="0" eaLnBrk="1" fontAlgn="auto" latinLnBrk="0" hangingPunct="1">
                        <a:lnSpc>
                          <a:spcPct val="100000"/>
                        </a:lnSpc>
                        <a:spcBef>
                          <a:spcPts val="0"/>
                        </a:spcBef>
                        <a:spcAft>
                          <a:spcPts val="0"/>
                        </a:spcAft>
                        <a:buClrTx/>
                        <a:buSzTx/>
                        <a:buFontTx/>
                        <a:buNone/>
                        <a:tabLst/>
                        <a:defRPr/>
                      </a:pPr>
                      <a:r>
                        <a:rPr lang="en-PH" sz="2800" b="1" dirty="0" smtClean="0"/>
                        <a:t>ISO</a:t>
                      </a:r>
                      <a:r>
                        <a:rPr lang="en-PH" sz="2800" b="1" baseline="0" dirty="0" smtClean="0"/>
                        <a:t> COMPLIANCE</a:t>
                      </a:r>
                      <a:endParaRPr lang="en-PH" sz="2800" b="1" dirty="0" smtClean="0"/>
                    </a:p>
                  </a:txBody>
                  <a:tcPr marL="68580" marR="68580"/>
                </a:tc>
                <a:extLst>
                  <a:ext uri="{0D108BD9-81ED-4DB2-BD59-A6C34878D82A}">
                    <a16:rowId xmlns:a16="http://schemas.microsoft.com/office/drawing/2014/main" xmlns="" val="3073493542"/>
                  </a:ext>
                </a:extLst>
              </a:tr>
              <a:tr h="714375">
                <a:tc>
                  <a:txBody>
                    <a:bodyPr/>
                    <a:lstStyle/>
                    <a:p>
                      <a:pPr marL="0" lvl="0" indent="0">
                        <a:buFont typeface="Arial" panose="020B0604020202020204" pitchFamily="34" charset="0"/>
                        <a:buNone/>
                      </a:pPr>
                      <a:r>
                        <a:rPr lang="en-PH" sz="1800" dirty="0" smtClean="0"/>
                        <a:t>Issuance of Supplies, Promotional Materials and Giveaways</a:t>
                      </a:r>
                    </a:p>
                  </a:txBody>
                  <a:tcPr marL="68580" marR="68580"/>
                </a:tc>
                <a:tc>
                  <a:txBody>
                    <a:bodyPr/>
                    <a:lstStyle/>
                    <a:p>
                      <a:pPr algn="ctr"/>
                      <a:r>
                        <a:rPr lang="en-PH" dirty="0" smtClean="0"/>
                        <a:t>Compliant</a:t>
                      </a:r>
                      <a:r>
                        <a:rPr lang="en-PH" baseline="0" dirty="0" smtClean="0"/>
                        <a:t> as of last ISO Audit, 02 December 2016</a:t>
                      </a:r>
                      <a:endParaRPr lang="en-PH" dirty="0"/>
                    </a:p>
                  </a:txBody>
                  <a:tcPr marL="68580" marR="68580"/>
                </a:tc>
                <a:extLst>
                  <a:ext uri="{0D108BD9-81ED-4DB2-BD59-A6C34878D82A}">
                    <a16:rowId xmlns:a16="http://schemas.microsoft.com/office/drawing/2014/main" xmlns="" val="2740603440"/>
                  </a:ext>
                </a:extLst>
              </a:tr>
              <a:tr h="714375">
                <a:tc>
                  <a:txBody>
                    <a:bodyPr/>
                    <a:lstStyle/>
                    <a:p>
                      <a:pPr marL="0" lvl="0" indent="0">
                        <a:buFont typeface="Arial" panose="020B0604020202020204" pitchFamily="34" charset="0"/>
                        <a:buNone/>
                      </a:pPr>
                      <a:r>
                        <a:rPr lang="en-PH" sz="1800" dirty="0" smtClean="0"/>
                        <a:t>Inspection and Acceptance of Delivered Items</a:t>
                      </a:r>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dirty="0" smtClean="0"/>
                        <a:t>Compliant</a:t>
                      </a:r>
                      <a:r>
                        <a:rPr lang="en-PH" baseline="0" dirty="0" smtClean="0"/>
                        <a:t> as of last ISO Audit, 02 December 2016</a:t>
                      </a:r>
                      <a:endParaRPr lang="en-PH" dirty="0" smtClean="0"/>
                    </a:p>
                  </a:txBody>
                  <a:tcPr marL="68580" marR="68580"/>
                </a:tc>
                <a:extLst>
                  <a:ext uri="{0D108BD9-81ED-4DB2-BD59-A6C34878D82A}">
                    <a16:rowId xmlns:a16="http://schemas.microsoft.com/office/drawing/2014/main" xmlns="" val="2192631840"/>
                  </a:ext>
                </a:extLst>
              </a:tr>
              <a:tr h="1020536">
                <a:tc>
                  <a:txBody>
                    <a:bodyPr/>
                    <a:lstStyle/>
                    <a:p>
                      <a:pPr marL="0" lvl="0" indent="0">
                        <a:buFont typeface="Arial" panose="020B0604020202020204" pitchFamily="34" charset="0"/>
                        <a:buNone/>
                      </a:pPr>
                      <a:r>
                        <a:rPr lang="en-PH" sz="1800" dirty="0" smtClean="0"/>
                        <a:t>Annual Preventive Maintenance for Vehicles, Equipment, Furniture and Fixtures and Work Place</a:t>
                      </a:r>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dirty="0" smtClean="0"/>
                        <a:t>Compliant</a:t>
                      </a:r>
                      <a:r>
                        <a:rPr lang="en-PH" baseline="0" dirty="0" smtClean="0"/>
                        <a:t> as of last ISO Audit, 02 December 2016</a:t>
                      </a:r>
                      <a:endParaRPr lang="en-PH" dirty="0" smtClean="0"/>
                    </a:p>
                  </a:txBody>
                  <a:tcPr marL="68580" marR="68580"/>
                </a:tc>
                <a:extLst>
                  <a:ext uri="{0D108BD9-81ED-4DB2-BD59-A6C34878D82A}">
                    <a16:rowId xmlns:a16="http://schemas.microsoft.com/office/drawing/2014/main" xmlns="" val="1078136130"/>
                  </a:ext>
                </a:extLst>
              </a:tr>
              <a:tr h="1020536">
                <a:tc>
                  <a:txBody>
                    <a:bodyPr/>
                    <a:lstStyle/>
                    <a:p>
                      <a:pPr marL="0" lvl="0" indent="0">
                        <a:buFont typeface="Arial" panose="020B0604020202020204" pitchFamily="34" charset="0"/>
                        <a:buNone/>
                      </a:pPr>
                      <a:r>
                        <a:rPr lang="en-PH" sz="1800" dirty="0" smtClean="0"/>
                        <a:t>Corrective Maintenance for Vehicles, Equipment, Furniture and Fixtures and Work Place</a:t>
                      </a:r>
                    </a:p>
                  </a:txBody>
                  <a:tcPr marL="68580" marR="68580"/>
                </a:tc>
                <a:tc>
                  <a:txBody>
                    <a:bodyPr/>
                    <a:lstStyle/>
                    <a:p>
                      <a:pPr algn="ctr"/>
                      <a:r>
                        <a:rPr lang="en-PH" dirty="0" smtClean="0"/>
                        <a:t>Compliant</a:t>
                      </a:r>
                      <a:r>
                        <a:rPr lang="en-PH" baseline="0" dirty="0" smtClean="0"/>
                        <a:t> as of last ISO Audit, 02 December 2016</a:t>
                      </a:r>
                      <a:endParaRPr lang="en-PH" dirty="0"/>
                    </a:p>
                  </a:txBody>
                  <a:tcPr marL="68580" marR="68580"/>
                </a:tc>
                <a:extLst>
                  <a:ext uri="{0D108BD9-81ED-4DB2-BD59-A6C34878D82A}">
                    <a16:rowId xmlns:a16="http://schemas.microsoft.com/office/drawing/2014/main" xmlns="" val="4202183550"/>
                  </a:ext>
                </a:extLst>
              </a:tr>
              <a:tr h="714375">
                <a:tc>
                  <a:txBody>
                    <a:bodyPr/>
                    <a:lstStyle/>
                    <a:p>
                      <a:pPr marL="0" lvl="0" indent="0">
                        <a:buFont typeface="Arial" panose="020B0604020202020204" pitchFamily="34" charset="0"/>
                        <a:buNone/>
                      </a:pPr>
                      <a:r>
                        <a:rPr lang="en-PH" sz="1800" dirty="0" smtClean="0"/>
                        <a:t>Conduct of Annual Inventory (Annual)</a:t>
                      </a:r>
                      <a:endParaRPr lang="en-PH" sz="1800" dirty="0"/>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dirty="0" smtClean="0"/>
                        <a:t>Compliant</a:t>
                      </a:r>
                      <a:r>
                        <a:rPr lang="en-PH" baseline="0" dirty="0" smtClean="0"/>
                        <a:t> as of last ISO Audit, 02 December 2016</a:t>
                      </a:r>
                      <a:endParaRPr lang="en-PH" dirty="0" smtClean="0"/>
                    </a:p>
                  </a:txBody>
                  <a:tcPr marL="68580" marR="68580"/>
                </a:tc>
                <a:extLst>
                  <a:ext uri="{0D108BD9-81ED-4DB2-BD59-A6C34878D82A}">
                    <a16:rowId xmlns:a16="http://schemas.microsoft.com/office/drawing/2014/main" xmlns="" val="3619830211"/>
                  </a:ext>
                </a:extLst>
              </a:tr>
            </a:tbl>
          </a:graphicData>
        </a:graphic>
      </p:graphicFrame>
    </p:spTree>
    <p:extLst>
      <p:ext uri="{BB962C8B-B14F-4D97-AF65-F5344CB8AC3E}">
        <p14:creationId xmlns:p14="http://schemas.microsoft.com/office/powerpoint/2010/main" val="26326461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1043</TotalTime>
  <Words>5095</Words>
  <Application>Microsoft Macintosh PowerPoint</Application>
  <PresentationFormat>On-screen Show (4:3)</PresentationFormat>
  <Paragraphs>1137</Paragraphs>
  <Slides>71</Slides>
  <Notes>0</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71</vt:i4>
      </vt:variant>
    </vt:vector>
  </HeadingPairs>
  <TitlesOfParts>
    <vt:vector size="72" baseType="lpstr">
      <vt:lpstr>Concourse</vt:lpstr>
      <vt:lpstr>PowerPoint Presentation</vt:lpstr>
      <vt:lpstr>TPB History: PD867, s1976</vt:lpstr>
      <vt:lpstr>TPB History: EO 120-A, s1987</vt:lpstr>
      <vt:lpstr>TPB History: EO 120-A, s1987</vt:lpstr>
      <vt:lpstr>National Tourism Act 2009 Republic Act 9593</vt:lpstr>
      <vt:lpstr>MANDATE</vt:lpstr>
      <vt:lpstr>TPB CORPORATE QUALITY POLICY</vt:lpstr>
      <vt:lpstr>MISSION</vt:lpstr>
      <vt:lpstr>CORE VALUES</vt:lpstr>
      <vt:lpstr>PowerPoint Presentation</vt:lpstr>
      <vt:lpstr>PowerPoint Presentation</vt:lpstr>
      <vt:lpstr>PowerPoint Presentation</vt:lpstr>
      <vt:lpstr>PowerPoint Presentation</vt:lpstr>
      <vt:lpstr>SALARIES AND BONUSES</vt:lpstr>
      <vt:lpstr>SALARIES AND BONUSES</vt:lpstr>
      <vt:lpstr>SALARIES AND BONUSES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ISSUES AND CONCERNS:</vt:lpstr>
      <vt:lpstr>ISSUES AND CONCERNS:</vt:lpstr>
      <vt:lpstr>ISSUES AND CONCERNS:</vt:lpstr>
      <vt:lpstr>ISSUES AND CONCERNS:</vt:lpstr>
      <vt:lpstr>PowerPoint Presentation</vt:lpstr>
      <vt:lpstr>PowerPoint Presentation</vt:lpstr>
      <vt:lpstr>MANPOWER COMPLEMENT</vt:lpstr>
      <vt:lpstr>PROCUREMENT ACTIVITIES under R.A. 9184  and it’s 2016 Revised Implementing Rules and Regulations</vt:lpstr>
      <vt:lpstr>MODE OF PROCUREMENT</vt:lpstr>
      <vt:lpstr>ALTERNATIVE MODE OF PROCUREMENT</vt:lpstr>
      <vt:lpstr>PowerPoint Presentation</vt:lpstr>
      <vt:lpstr>PowerPoint Presentation</vt:lpstr>
      <vt:lpstr>PowerPoint Presentation</vt:lpstr>
      <vt:lpstr>PowerPoint Presentation</vt:lpstr>
      <vt:lpstr>PowerPoint Presentation</vt:lpstr>
      <vt:lpstr>Common Purchases of TPB</vt:lpstr>
      <vt:lpstr>ISO PROCESS</vt:lpstr>
      <vt:lpstr>LEGAL COMPLIANCE</vt:lpstr>
      <vt:lpstr> GENERAL SERVICES UNIT</vt:lpstr>
      <vt:lpstr>MANPOWER COMPLEMENT</vt:lpstr>
      <vt:lpstr>INVENTORY OF TPB PROPERTIES</vt:lpstr>
      <vt:lpstr>REHABILITATION OF TPB OFFICES</vt:lpstr>
      <vt:lpstr>PROCESS AND MANPOWER COMPLEMENT</vt:lpstr>
      <vt:lpstr>INVENTORY OF PROMOTIONAL MATERIALS / CORPORATE GIVEAWAYS </vt:lpstr>
      <vt:lpstr>PowerPoint Presentation</vt:lpstr>
      <vt:lpstr>ISO PROCESS</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Red</dc:creator>
  <cp:lastModifiedBy>Vince Manuel III</cp:lastModifiedBy>
  <cp:revision>244</cp:revision>
  <dcterms:created xsi:type="dcterms:W3CDTF">2016-12-28T01:43:40Z</dcterms:created>
  <dcterms:modified xsi:type="dcterms:W3CDTF">2017-01-03T06:23:04Z</dcterms:modified>
</cp:coreProperties>
</file>