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105"/>
  </p:notesMasterIdLst>
  <p:sldIdLst>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12192000" cy="6858000"/>
  <p:notesSz cx="6858000" cy="9144000"/>
  <p:embeddedFontLst>
    <p:embeddedFont>
      <p:font typeface="Calibri" panose="020F0502020204030204" pitchFamily="34" charset="0"/>
      <p:regular r:id="rId106"/>
      <p:bold r:id="rId107"/>
      <p:italic r:id="rId108"/>
      <p:boldItalic r:id="rId109"/>
    </p:embeddedFont>
    <p:embeddedFont>
      <p:font typeface="Merriweather" panose="00000500000000000000" pitchFamily="2" charset="0"/>
      <p:regular r:id="rId110"/>
      <p:bold r:id="rId111"/>
      <p:italic r:id="rId112"/>
      <p:boldItalic r:id="rId113"/>
    </p:embeddedFont>
    <p:embeddedFont>
      <p:font typeface="Times" panose="02020603050405020304" pitchFamily="18" charset="0"/>
      <p:regular r:id="rId114"/>
      <p:bold r:id="rId115"/>
      <p:italic r:id="rId116"/>
      <p:boldItalic r:id="rId1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9" roundtripDataSignature="AMtx7mjNxc+4AyLxsyDZvJJPJA5qF2gh2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nna Barand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AFC1C30-CEC1-469A-B818-35135D24AD19}">
  <a:tblStyle styleId="{7AFC1C30-CEC1-469A-B818-35135D24AD1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82" d="100"/>
          <a:sy n="82" d="100"/>
        </p:scale>
        <p:origin x="706"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font" Target="fonts/font12.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7.fntdata"/><Relationship Id="rId16" Type="http://schemas.openxmlformats.org/officeDocument/2006/relationships/slide" Target="slides/slide14.xml"/><Relationship Id="rId107" Type="http://schemas.openxmlformats.org/officeDocument/2006/relationships/font" Target="fonts/font2.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font" Target="fonts/font8.fntdata"/><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font" Target="fonts/font3.fntdata"/><Relationship Id="rId124"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font" Target="fonts/font9.fntdata"/><Relationship Id="rId119" Type="http://customschemas.google.com/relationships/presentationmetadata" Target="meta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4.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5.fntdata"/><Relationship Id="rId115" Type="http://schemas.openxmlformats.org/officeDocument/2006/relationships/font" Target="fonts/font10.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font" Target="fonts/font6.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0-15T07:38:00.037" idx="1">
    <p:pos x="10" y="10"/>
    <p:text>add title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RyBlrrw"/>
      </p:ext>
    </p:extLst>
  </p:cm>
  <p:cm authorId="0" dt="2021-10-15T07:38:00.037" idx="2">
    <p:pos x="10" y="10"/>
    <p:text>( Processing of Payroll )</p:text>
    <p:extLst>
      <p:ext uri="{C676402C-5697-4E1C-873F-D02D1690AC5C}">
        <p15:threadingInfo xmlns:p15="http://schemas.microsoft.com/office/powerpoint/2012/main" timeZoneBias="0">
          <p15:parentCm authorId="0" idx="1"/>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RyBpRU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75576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87" name="Google Shape;8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df9670b696_5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94" name="Google Shape;94;gdf9670b696_5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f34253093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99" name="Google Shape;99;gf3425309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df9670b696_2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05" name="Google Shape;105;gdf9670b696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f34253091a_1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10" name="Google Shape;110;gf34253091a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17" name="Google Shape;11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f9670b696_2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22" name="Google Shape;122;gdf9670b696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a:solidFill>
                  <a:srgbClr val="C00000"/>
                </a:solidFill>
              </a:rPr>
              <a:t>TO MARKET AND PROMOTE THE PHILIPPINES, IN PARTNERSHIP WITH OUR STAKEHOLDERS, TOWARDS A DYNAMIC TOURISM DESTINATION</a:t>
            </a:r>
            <a:endParaRPr/>
          </a:p>
        </p:txBody>
      </p:sp>
      <p:sp>
        <p:nvSpPr>
          <p:cNvPr id="138" name="Google Shape;13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68" name="Google Shape;16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74" name="Google Shape;17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81" name="Google Shape;18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87" name="Google Shape;18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198" name="Google Shape;1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04" name="Google Shape;20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10" name="Google Shape;21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18" name="Google Shape;21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25" name="Google Shape;2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32" name="Google Shape;23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39" name="Google Shape;23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46" name="Google Shape;24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52" name="Google Shape;25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58" name="Google Shape;25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65" name="Google Shape;26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76" name="Google Shape;27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82" name="Google Shape;28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89" name="Google Shape;28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295" name="Google Shape;29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02" name="Google Shape;30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08" name="Google Shape;30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15" name="Google Shape;315;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21" name="Google Shape;32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28" name="Google Shape;32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34" name="Google Shape;33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45" name="Google Shape;34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51" name="Google Shape;351;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57" name="Google Shape;357;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64" name="Google Shape;36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71" name="Google Shape;371;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78" name="Google Shape;378;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84" name="Google Shape;384;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90" name="Google Shape;390;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396" name="Google Shape;396;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02" name="Google Shape;402;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13" name="Google Shape;413;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19" name="Google Shape;419;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25" name="Google Shape;425;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32" name="Google Shape;432;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39" name="Google Shape;439;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45" name="Google Shape;445;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56" name="Google Shape;456;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62" name="Google Shape;462;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68" name="Google Shape;468;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74" name="Google Shape;474;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81" name="Google Shape;481;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87" name="Google Shape;487;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493" name="Google Shape;493;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04" name="Google Shape;504;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10" name="Google Shape;510;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16" name="Google Shape;516;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22" name="Google Shape;522;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28" name="Google Shape;528;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34" name="Google Shape;534;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41" name="Google Shape;541;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48" name="Google Shape;548;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55" name="Google Shape;555;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62" name="Google Shape;562;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69" name="Google Shape;569;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76" name="Google Shape;576;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83" name="Google Shape;583;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90" name="Google Shape;590;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597" name="Google Shape;597;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04" name="Google Shape;604;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12" name="Google Shape;612;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20" name="Google Shape;620;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31" name="Google Shape;631;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37" name="Google Shape;637;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43" name="Google Shape;643;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49" name="Google Shape;649;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55" name="Google Shape;655;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62" name="Google Shape;662;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68" name="Google Shape;668;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79" name="Google Shape;679;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85" name="Google Shape;685;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91" name="Google Shape;691;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697" name="Google Shape;697;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05" name="Google Shape;705;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20" name="Google Shape;720;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26" name="Google Shape;726;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33" name="Google Shape;733;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41" name="Google Shape;741;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48" name="Google Shape;748;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55" name="Google Shape;755;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62" name="Google Shape;762;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69" name="Google Shape;769;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80" name="Google Shape;780;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86" name="Google Shape;786;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92" name="Google Shape;792;p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799" name="Google Shape;799;p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p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806" name="Google Shape;806;p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fd3693d267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813" name="Google Shape;813;gfd3693d26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1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820" name="Google Shape;820;p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845" name="Google Shape;84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1"/>
          <p:cNvSpPr txBox="1">
            <a:spLocks noGrp="1"/>
          </p:cNvSpPr>
          <p:nvPr>
            <p:ph type="title"/>
          </p:nvPr>
        </p:nvSpPr>
        <p:spPr>
          <a:xfrm>
            <a:off x="838200" y="365128"/>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1"/>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8" name="Google Shape;18;p31"/>
          <p:cNvPicPr preferRelativeResize="0"/>
          <p:nvPr/>
        </p:nvPicPr>
        <p:blipFill rotWithShape="1">
          <a:blip r:embed="rId2">
            <a:alphaModFix/>
          </a:blip>
          <a:srcRect/>
          <a:stretch/>
        </p:blipFill>
        <p:spPr>
          <a:xfrm>
            <a:off x="10051856" y="6204901"/>
            <a:ext cx="470473" cy="470474"/>
          </a:xfrm>
          <a:prstGeom prst="rect">
            <a:avLst/>
          </a:prstGeom>
          <a:noFill/>
          <a:ln>
            <a:noFill/>
          </a:ln>
        </p:spPr>
      </p:pic>
      <p:pic>
        <p:nvPicPr>
          <p:cNvPr id="19" name="Google Shape;19;p31"/>
          <p:cNvPicPr preferRelativeResize="0"/>
          <p:nvPr/>
        </p:nvPicPr>
        <p:blipFill rotWithShape="1">
          <a:blip r:embed="rId3">
            <a:alphaModFix/>
          </a:blip>
          <a:srcRect/>
          <a:stretch/>
        </p:blipFill>
        <p:spPr>
          <a:xfrm>
            <a:off x="10673914" y="6238791"/>
            <a:ext cx="1265139" cy="402693"/>
          </a:xfrm>
          <a:prstGeom prst="rect">
            <a:avLst/>
          </a:prstGeom>
          <a:noFill/>
          <a:ln>
            <a:noFill/>
          </a:ln>
        </p:spPr>
      </p:pic>
      <p:pic>
        <p:nvPicPr>
          <p:cNvPr id="20" name="Google Shape;20;p31" descr="A picture containing text, clipart, sign&#10;&#10;Description automatically generated"/>
          <p:cNvPicPr preferRelativeResize="0"/>
          <p:nvPr/>
        </p:nvPicPr>
        <p:blipFill rotWithShape="1">
          <a:blip r:embed="rId4">
            <a:alphaModFix/>
          </a:blip>
          <a:srcRect/>
          <a:stretch/>
        </p:blipFill>
        <p:spPr>
          <a:xfrm>
            <a:off x="8644324" y="6176964"/>
            <a:ext cx="1255947" cy="501492"/>
          </a:xfrm>
          <a:prstGeom prst="rect">
            <a:avLst/>
          </a:prstGeom>
          <a:noFill/>
          <a:ln>
            <a:noFill/>
          </a:ln>
        </p:spPr>
      </p:pic>
      <p:pic>
        <p:nvPicPr>
          <p:cNvPr id="21" name="Google Shape;21;p31"/>
          <p:cNvPicPr preferRelativeResize="0"/>
          <p:nvPr/>
        </p:nvPicPr>
        <p:blipFill rotWithShape="1">
          <a:blip r:embed="rId5">
            <a:alphaModFix/>
          </a:blip>
          <a:srcRect/>
          <a:stretch/>
        </p:blipFill>
        <p:spPr>
          <a:xfrm rot="10800000" flipH="1">
            <a:off x="0" y="6766699"/>
            <a:ext cx="12220575" cy="120798"/>
          </a:xfrm>
          <a:prstGeom prst="rect">
            <a:avLst/>
          </a:prstGeom>
          <a:noFill/>
          <a:ln>
            <a:noFill/>
          </a:ln>
        </p:spPr>
      </p:pic>
      <p:pic>
        <p:nvPicPr>
          <p:cNvPr id="22" name="Google Shape;22;p31"/>
          <p:cNvPicPr preferRelativeResize="0"/>
          <p:nvPr/>
        </p:nvPicPr>
        <p:blipFill rotWithShape="1">
          <a:blip r:embed="rId5">
            <a:alphaModFix/>
          </a:blip>
          <a:srcRect/>
          <a:stretch/>
        </p:blipFill>
        <p:spPr>
          <a:xfrm rot="10800000" flipH="1">
            <a:off x="-28575" y="9862"/>
            <a:ext cx="12220575" cy="12079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p37"/>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7"/>
          <p:cNvSpPr txBox="1">
            <a:spLocks noGrp="1"/>
          </p:cNvSpPr>
          <p:nvPr>
            <p:ph type="subTitle" idx="1"/>
          </p:nvPr>
        </p:nvSpPr>
        <p:spPr>
          <a:xfrm>
            <a:off x="1524000" y="3602037"/>
            <a:ext cx="9144000" cy="1655763"/>
          </a:xfrm>
          <a:prstGeom prst="rect">
            <a:avLst/>
          </a:prstGeom>
          <a:noFill/>
          <a:ln>
            <a:noFill/>
          </a:ln>
        </p:spPr>
        <p:txBody>
          <a:bodyPr spcFirstLastPara="1" wrap="square" lIns="68575" tIns="34275" rIns="68575" bIns="34275" anchor="t" anchorCtr="0">
            <a:noAutofit/>
          </a:bodyPr>
          <a:lstStyle>
            <a:lvl1pPr lvl="0" algn="ctr">
              <a:lnSpc>
                <a:spcPct val="90000"/>
              </a:lnSpc>
              <a:spcBef>
                <a:spcPts val="1000"/>
              </a:spcBef>
              <a:spcAft>
                <a:spcPts val="0"/>
              </a:spcAft>
              <a:buClr>
                <a:schemeClr val="dk1"/>
              </a:buClr>
              <a:buSzPts val="1800"/>
              <a:buNone/>
              <a:defRPr sz="2400"/>
            </a:lvl1pPr>
            <a:lvl2pPr lvl="1" algn="ctr">
              <a:lnSpc>
                <a:spcPct val="90000"/>
              </a:lnSpc>
              <a:spcBef>
                <a:spcPts val="500"/>
              </a:spcBef>
              <a:spcAft>
                <a:spcPts val="0"/>
              </a:spcAft>
              <a:buClr>
                <a:schemeClr val="dk1"/>
              </a:buClr>
              <a:buSzPts val="1500"/>
              <a:buNone/>
              <a:defRPr sz="2000"/>
            </a:lvl2pPr>
            <a:lvl3pPr lvl="2" algn="ctr">
              <a:lnSpc>
                <a:spcPct val="90000"/>
              </a:lnSpc>
              <a:spcBef>
                <a:spcPts val="500"/>
              </a:spcBef>
              <a:spcAft>
                <a:spcPts val="0"/>
              </a:spcAft>
              <a:buClr>
                <a:schemeClr val="dk1"/>
              </a:buClr>
              <a:buSzPts val="1400"/>
              <a:buNone/>
              <a:defRPr sz="1867"/>
            </a:lvl3pPr>
            <a:lvl4pPr lvl="3" algn="ctr">
              <a:lnSpc>
                <a:spcPct val="90000"/>
              </a:lnSpc>
              <a:spcBef>
                <a:spcPts val="500"/>
              </a:spcBef>
              <a:spcAft>
                <a:spcPts val="0"/>
              </a:spcAft>
              <a:buClr>
                <a:schemeClr val="dk1"/>
              </a:buClr>
              <a:buSzPts val="1200"/>
              <a:buNone/>
              <a:defRPr sz="1600"/>
            </a:lvl4pPr>
            <a:lvl5pPr lvl="4" algn="ctr">
              <a:lnSpc>
                <a:spcPct val="90000"/>
              </a:lnSpc>
              <a:spcBef>
                <a:spcPts val="500"/>
              </a:spcBef>
              <a:spcAft>
                <a:spcPts val="0"/>
              </a:spcAft>
              <a:buClr>
                <a:schemeClr val="dk1"/>
              </a:buClr>
              <a:buSzPts val="1200"/>
              <a:buNone/>
              <a:defRPr sz="1600"/>
            </a:lvl5pPr>
            <a:lvl6pPr lvl="5" algn="ctr">
              <a:lnSpc>
                <a:spcPct val="90000"/>
              </a:lnSpc>
              <a:spcBef>
                <a:spcPts val="500"/>
              </a:spcBef>
              <a:spcAft>
                <a:spcPts val="0"/>
              </a:spcAft>
              <a:buClr>
                <a:schemeClr val="dk1"/>
              </a:buClr>
              <a:buSzPts val="1200"/>
              <a:buNone/>
              <a:defRPr sz="1600"/>
            </a:lvl6pPr>
            <a:lvl7pPr lvl="6" algn="ctr">
              <a:lnSpc>
                <a:spcPct val="90000"/>
              </a:lnSpc>
              <a:spcBef>
                <a:spcPts val="500"/>
              </a:spcBef>
              <a:spcAft>
                <a:spcPts val="0"/>
              </a:spcAft>
              <a:buClr>
                <a:schemeClr val="dk1"/>
              </a:buClr>
              <a:buSzPts val="1200"/>
              <a:buNone/>
              <a:defRPr sz="1600"/>
            </a:lvl7pPr>
            <a:lvl8pPr lvl="7" algn="ctr">
              <a:lnSpc>
                <a:spcPct val="90000"/>
              </a:lnSpc>
              <a:spcBef>
                <a:spcPts val="500"/>
              </a:spcBef>
              <a:spcAft>
                <a:spcPts val="0"/>
              </a:spcAft>
              <a:buClr>
                <a:schemeClr val="dk1"/>
              </a:buClr>
              <a:buSzPts val="1200"/>
              <a:buNone/>
              <a:defRPr sz="1600"/>
            </a:lvl8pPr>
            <a:lvl9pPr lvl="8" algn="ctr">
              <a:lnSpc>
                <a:spcPct val="90000"/>
              </a:lnSpc>
              <a:spcBef>
                <a:spcPts val="500"/>
              </a:spcBef>
              <a:spcAft>
                <a:spcPts val="0"/>
              </a:spcAft>
              <a:buClr>
                <a:schemeClr val="dk1"/>
              </a:buClr>
              <a:buSzPts val="1200"/>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8"/>
          <p:cNvSpPr txBox="1">
            <a:spLocks noGrp="1"/>
          </p:cNvSpPr>
          <p:nvPr>
            <p:ph type="title"/>
          </p:nvPr>
        </p:nvSpPr>
        <p:spPr>
          <a:xfrm>
            <a:off x="831851" y="1709741"/>
            <a:ext cx="10515600" cy="2852737"/>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8"/>
          <p:cNvSpPr txBox="1">
            <a:spLocks noGrp="1"/>
          </p:cNvSpPr>
          <p:nvPr>
            <p:ph type="body" idx="1"/>
          </p:nvPr>
        </p:nvSpPr>
        <p:spPr>
          <a:xfrm>
            <a:off x="831851" y="4589465"/>
            <a:ext cx="10515600" cy="1500187"/>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1000"/>
              </a:spcBef>
              <a:spcAft>
                <a:spcPts val="0"/>
              </a:spcAft>
              <a:buClr>
                <a:srgbClr val="888888"/>
              </a:buClr>
              <a:buSzPts val="1800"/>
              <a:buNone/>
              <a:defRPr sz="2400">
                <a:solidFill>
                  <a:srgbClr val="888888"/>
                </a:solidFill>
              </a:defRPr>
            </a:lvl1pPr>
            <a:lvl2pPr marL="914400" lvl="1" indent="-228600" algn="l">
              <a:lnSpc>
                <a:spcPct val="90000"/>
              </a:lnSpc>
              <a:spcBef>
                <a:spcPts val="500"/>
              </a:spcBef>
              <a:spcAft>
                <a:spcPts val="0"/>
              </a:spcAft>
              <a:buClr>
                <a:srgbClr val="888888"/>
              </a:buClr>
              <a:buSzPts val="1500"/>
              <a:buNone/>
              <a:defRPr sz="2000">
                <a:solidFill>
                  <a:srgbClr val="888888"/>
                </a:solidFill>
              </a:defRPr>
            </a:lvl2pPr>
            <a:lvl3pPr marL="1371600" lvl="2" indent="-228600" algn="l">
              <a:lnSpc>
                <a:spcPct val="90000"/>
              </a:lnSpc>
              <a:spcBef>
                <a:spcPts val="500"/>
              </a:spcBef>
              <a:spcAft>
                <a:spcPts val="0"/>
              </a:spcAft>
              <a:buClr>
                <a:srgbClr val="888888"/>
              </a:buClr>
              <a:buSzPts val="1400"/>
              <a:buNone/>
              <a:defRPr sz="1867">
                <a:solidFill>
                  <a:srgbClr val="888888"/>
                </a:solidFill>
              </a:defRPr>
            </a:lvl3pPr>
            <a:lvl4pPr marL="1828800" lvl="3" indent="-228600" algn="l">
              <a:lnSpc>
                <a:spcPct val="90000"/>
              </a:lnSpc>
              <a:spcBef>
                <a:spcPts val="500"/>
              </a:spcBef>
              <a:spcAft>
                <a:spcPts val="0"/>
              </a:spcAft>
              <a:buClr>
                <a:srgbClr val="888888"/>
              </a:buClr>
              <a:buSzPts val="1200"/>
              <a:buNone/>
              <a:defRPr sz="1600">
                <a:solidFill>
                  <a:srgbClr val="888888"/>
                </a:solidFill>
              </a:defRPr>
            </a:lvl4pPr>
            <a:lvl5pPr marL="2286000" lvl="4" indent="-228600" algn="l">
              <a:lnSpc>
                <a:spcPct val="90000"/>
              </a:lnSpc>
              <a:spcBef>
                <a:spcPts val="500"/>
              </a:spcBef>
              <a:spcAft>
                <a:spcPts val="0"/>
              </a:spcAft>
              <a:buClr>
                <a:srgbClr val="888888"/>
              </a:buClr>
              <a:buSzPts val="1200"/>
              <a:buNone/>
              <a:defRPr sz="1600">
                <a:solidFill>
                  <a:srgbClr val="888888"/>
                </a:solidFill>
              </a:defRPr>
            </a:lvl5pPr>
            <a:lvl6pPr marL="2743200" lvl="5" indent="-228600" algn="l">
              <a:lnSpc>
                <a:spcPct val="90000"/>
              </a:lnSpc>
              <a:spcBef>
                <a:spcPts val="500"/>
              </a:spcBef>
              <a:spcAft>
                <a:spcPts val="0"/>
              </a:spcAft>
              <a:buClr>
                <a:srgbClr val="888888"/>
              </a:buClr>
              <a:buSzPts val="1200"/>
              <a:buNone/>
              <a:defRPr sz="1600">
                <a:solidFill>
                  <a:srgbClr val="888888"/>
                </a:solidFill>
              </a:defRPr>
            </a:lvl6pPr>
            <a:lvl7pPr marL="3200400" lvl="6" indent="-228600" algn="l">
              <a:lnSpc>
                <a:spcPct val="90000"/>
              </a:lnSpc>
              <a:spcBef>
                <a:spcPts val="500"/>
              </a:spcBef>
              <a:spcAft>
                <a:spcPts val="0"/>
              </a:spcAft>
              <a:buClr>
                <a:srgbClr val="888888"/>
              </a:buClr>
              <a:buSzPts val="1200"/>
              <a:buNone/>
              <a:defRPr sz="1600">
                <a:solidFill>
                  <a:srgbClr val="888888"/>
                </a:solidFill>
              </a:defRPr>
            </a:lvl7pPr>
            <a:lvl8pPr marL="3657600" lvl="7" indent="-228600" algn="l">
              <a:lnSpc>
                <a:spcPct val="90000"/>
              </a:lnSpc>
              <a:spcBef>
                <a:spcPts val="500"/>
              </a:spcBef>
              <a:spcAft>
                <a:spcPts val="0"/>
              </a:spcAft>
              <a:buClr>
                <a:srgbClr val="888888"/>
              </a:buClr>
              <a:buSzPts val="1200"/>
              <a:buNone/>
              <a:defRPr sz="1600">
                <a:solidFill>
                  <a:srgbClr val="888888"/>
                </a:solidFill>
              </a:defRPr>
            </a:lvl8pPr>
            <a:lvl9pPr marL="4114800" lvl="8" indent="-228600" algn="l">
              <a:lnSpc>
                <a:spcPct val="90000"/>
              </a:lnSpc>
              <a:spcBef>
                <a:spcPts val="500"/>
              </a:spcBef>
              <a:spcAft>
                <a:spcPts val="0"/>
              </a:spcAft>
              <a:buClr>
                <a:srgbClr val="888888"/>
              </a:buClr>
              <a:buSzPts val="1200"/>
              <a:buNone/>
              <a:defRPr sz="1600">
                <a:solidFill>
                  <a:srgbClr val="888888"/>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9"/>
          <p:cNvSpPr txBox="1">
            <a:spLocks noGrp="1"/>
          </p:cNvSpPr>
          <p:nvPr>
            <p:ph type="title"/>
          </p:nvPr>
        </p:nvSpPr>
        <p:spPr>
          <a:xfrm>
            <a:off x="838200" y="365128"/>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9"/>
          <p:cNvSpPr txBox="1">
            <a:spLocks noGrp="1"/>
          </p:cNvSpPr>
          <p:nvPr>
            <p:ph type="body" idx="1"/>
          </p:nvPr>
        </p:nvSpPr>
        <p:spPr>
          <a:xfrm>
            <a:off x="838200" y="1825625"/>
            <a:ext cx="5181600" cy="4351339"/>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9"/>
          <p:cNvSpPr txBox="1">
            <a:spLocks noGrp="1"/>
          </p:cNvSpPr>
          <p:nvPr>
            <p:ph type="body" idx="2"/>
          </p:nvPr>
        </p:nvSpPr>
        <p:spPr>
          <a:xfrm>
            <a:off x="6172200" y="1825625"/>
            <a:ext cx="5181600" cy="4351339"/>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40"/>
          <p:cNvSpPr txBox="1">
            <a:spLocks noGrp="1"/>
          </p:cNvSpPr>
          <p:nvPr>
            <p:ph type="title"/>
          </p:nvPr>
        </p:nvSpPr>
        <p:spPr>
          <a:xfrm>
            <a:off x="839788" y="365128"/>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0"/>
          <p:cNvSpPr txBox="1">
            <a:spLocks noGrp="1"/>
          </p:cNvSpPr>
          <p:nvPr>
            <p:ph type="body" idx="1"/>
          </p:nvPr>
        </p:nvSpPr>
        <p:spPr>
          <a:xfrm>
            <a:off x="839789" y="1681163"/>
            <a:ext cx="5157787" cy="823912"/>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1000"/>
              </a:spcBef>
              <a:spcAft>
                <a:spcPts val="0"/>
              </a:spcAft>
              <a:buClr>
                <a:schemeClr val="dk1"/>
              </a:buClr>
              <a:buSzPts val="1800"/>
              <a:buNone/>
              <a:defRPr sz="2400" b="1"/>
            </a:lvl1pPr>
            <a:lvl2pPr marL="914400" lvl="1" indent="-228600" algn="l">
              <a:lnSpc>
                <a:spcPct val="90000"/>
              </a:lnSpc>
              <a:spcBef>
                <a:spcPts val="500"/>
              </a:spcBef>
              <a:spcAft>
                <a:spcPts val="0"/>
              </a:spcAft>
              <a:buClr>
                <a:schemeClr val="dk1"/>
              </a:buClr>
              <a:buSzPts val="1500"/>
              <a:buNone/>
              <a:defRPr sz="2000" b="1"/>
            </a:lvl2pPr>
            <a:lvl3pPr marL="1371600" lvl="2" indent="-228600" algn="l">
              <a:lnSpc>
                <a:spcPct val="90000"/>
              </a:lnSpc>
              <a:spcBef>
                <a:spcPts val="500"/>
              </a:spcBef>
              <a:spcAft>
                <a:spcPts val="0"/>
              </a:spcAft>
              <a:buClr>
                <a:schemeClr val="dk1"/>
              </a:buClr>
              <a:buSzPts val="1400"/>
              <a:buNone/>
              <a:defRPr sz="1867" b="1"/>
            </a:lvl3pPr>
            <a:lvl4pPr marL="1828800" lvl="3" indent="-228600" algn="l">
              <a:lnSpc>
                <a:spcPct val="90000"/>
              </a:lnSpc>
              <a:spcBef>
                <a:spcPts val="500"/>
              </a:spcBef>
              <a:spcAft>
                <a:spcPts val="0"/>
              </a:spcAft>
              <a:buClr>
                <a:schemeClr val="dk1"/>
              </a:buClr>
              <a:buSzPts val="1200"/>
              <a:buNone/>
              <a:defRPr sz="1600" b="1"/>
            </a:lvl4pPr>
            <a:lvl5pPr marL="2286000" lvl="4" indent="-228600" algn="l">
              <a:lnSpc>
                <a:spcPct val="90000"/>
              </a:lnSpc>
              <a:spcBef>
                <a:spcPts val="500"/>
              </a:spcBef>
              <a:spcAft>
                <a:spcPts val="0"/>
              </a:spcAft>
              <a:buClr>
                <a:schemeClr val="dk1"/>
              </a:buClr>
              <a:buSzPts val="1200"/>
              <a:buNone/>
              <a:defRPr sz="1600" b="1"/>
            </a:lvl5pPr>
            <a:lvl6pPr marL="2743200" lvl="5" indent="-228600" algn="l">
              <a:lnSpc>
                <a:spcPct val="90000"/>
              </a:lnSpc>
              <a:spcBef>
                <a:spcPts val="500"/>
              </a:spcBef>
              <a:spcAft>
                <a:spcPts val="0"/>
              </a:spcAft>
              <a:buClr>
                <a:schemeClr val="dk1"/>
              </a:buClr>
              <a:buSzPts val="1200"/>
              <a:buNone/>
              <a:defRPr sz="1600" b="1"/>
            </a:lvl6pPr>
            <a:lvl7pPr marL="3200400" lvl="6" indent="-228600" algn="l">
              <a:lnSpc>
                <a:spcPct val="90000"/>
              </a:lnSpc>
              <a:spcBef>
                <a:spcPts val="500"/>
              </a:spcBef>
              <a:spcAft>
                <a:spcPts val="0"/>
              </a:spcAft>
              <a:buClr>
                <a:schemeClr val="dk1"/>
              </a:buClr>
              <a:buSzPts val="1200"/>
              <a:buNone/>
              <a:defRPr sz="1600" b="1"/>
            </a:lvl7pPr>
            <a:lvl8pPr marL="3657600" lvl="7" indent="-228600" algn="l">
              <a:lnSpc>
                <a:spcPct val="90000"/>
              </a:lnSpc>
              <a:spcBef>
                <a:spcPts val="500"/>
              </a:spcBef>
              <a:spcAft>
                <a:spcPts val="0"/>
              </a:spcAft>
              <a:buClr>
                <a:schemeClr val="dk1"/>
              </a:buClr>
              <a:buSzPts val="1200"/>
              <a:buNone/>
              <a:defRPr sz="1600" b="1"/>
            </a:lvl8pPr>
            <a:lvl9pPr marL="4114800" lvl="8" indent="-228600" algn="l">
              <a:lnSpc>
                <a:spcPct val="90000"/>
              </a:lnSpc>
              <a:spcBef>
                <a:spcPts val="500"/>
              </a:spcBef>
              <a:spcAft>
                <a:spcPts val="0"/>
              </a:spcAft>
              <a:buClr>
                <a:schemeClr val="dk1"/>
              </a:buClr>
              <a:buSzPts val="1200"/>
              <a:buNone/>
              <a:defRPr sz="1600" b="1"/>
            </a:lvl9pPr>
          </a:lstStyle>
          <a:p>
            <a:endParaRPr/>
          </a:p>
        </p:txBody>
      </p:sp>
      <p:sp>
        <p:nvSpPr>
          <p:cNvPr id="36" name="Google Shape;36;p40"/>
          <p:cNvSpPr txBox="1">
            <a:spLocks noGrp="1"/>
          </p:cNvSpPr>
          <p:nvPr>
            <p:ph type="body" idx="2"/>
          </p:nvPr>
        </p:nvSpPr>
        <p:spPr>
          <a:xfrm>
            <a:off x="839789" y="2505075"/>
            <a:ext cx="5157787" cy="3684588"/>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0"/>
          <p:cNvSpPr txBox="1">
            <a:spLocks noGrp="1"/>
          </p:cNvSpPr>
          <p:nvPr>
            <p:ph type="body" idx="3"/>
          </p:nvPr>
        </p:nvSpPr>
        <p:spPr>
          <a:xfrm>
            <a:off x="6172202" y="1681163"/>
            <a:ext cx="5183188" cy="823912"/>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1000"/>
              </a:spcBef>
              <a:spcAft>
                <a:spcPts val="0"/>
              </a:spcAft>
              <a:buClr>
                <a:schemeClr val="dk1"/>
              </a:buClr>
              <a:buSzPts val="1800"/>
              <a:buNone/>
              <a:defRPr sz="2400" b="1"/>
            </a:lvl1pPr>
            <a:lvl2pPr marL="914400" lvl="1" indent="-228600" algn="l">
              <a:lnSpc>
                <a:spcPct val="90000"/>
              </a:lnSpc>
              <a:spcBef>
                <a:spcPts val="500"/>
              </a:spcBef>
              <a:spcAft>
                <a:spcPts val="0"/>
              </a:spcAft>
              <a:buClr>
                <a:schemeClr val="dk1"/>
              </a:buClr>
              <a:buSzPts val="1500"/>
              <a:buNone/>
              <a:defRPr sz="2000" b="1"/>
            </a:lvl2pPr>
            <a:lvl3pPr marL="1371600" lvl="2" indent="-228600" algn="l">
              <a:lnSpc>
                <a:spcPct val="90000"/>
              </a:lnSpc>
              <a:spcBef>
                <a:spcPts val="500"/>
              </a:spcBef>
              <a:spcAft>
                <a:spcPts val="0"/>
              </a:spcAft>
              <a:buClr>
                <a:schemeClr val="dk1"/>
              </a:buClr>
              <a:buSzPts val="1400"/>
              <a:buNone/>
              <a:defRPr sz="1867" b="1"/>
            </a:lvl3pPr>
            <a:lvl4pPr marL="1828800" lvl="3" indent="-228600" algn="l">
              <a:lnSpc>
                <a:spcPct val="90000"/>
              </a:lnSpc>
              <a:spcBef>
                <a:spcPts val="500"/>
              </a:spcBef>
              <a:spcAft>
                <a:spcPts val="0"/>
              </a:spcAft>
              <a:buClr>
                <a:schemeClr val="dk1"/>
              </a:buClr>
              <a:buSzPts val="1200"/>
              <a:buNone/>
              <a:defRPr sz="1600" b="1"/>
            </a:lvl4pPr>
            <a:lvl5pPr marL="2286000" lvl="4" indent="-228600" algn="l">
              <a:lnSpc>
                <a:spcPct val="90000"/>
              </a:lnSpc>
              <a:spcBef>
                <a:spcPts val="500"/>
              </a:spcBef>
              <a:spcAft>
                <a:spcPts val="0"/>
              </a:spcAft>
              <a:buClr>
                <a:schemeClr val="dk1"/>
              </a:buClr>
              <a:buSzPts val="1200"/>
              <a:buNone/>
              <a:defRPr sz="1600" b="1"/>
            </a:lvl5pPr>
            <a:lvl6pPr marL="2743200" lvl="5" indent="-228600" algn="l">
              <a:lnSpc>
                <a:spcPct val="90000"/>
              </a:lnSpc>
              <a:spcBef>
                <a:spcPts val="500"/>
              </a:spcBef>
              <a:spcAft>
                <a:spcPts val="0"/>
              </a:spcAft>
              <a:buClr>
                <a:schemeClr val="dk1"/>
              </a:buClr>
              <a:buSzPts val="1200"/>
              <a:buNone/>
              <a:defRPr sz="1600" b="1"/>
            </a:lvl6pPr>
            <a:lvl7pPr marL="3200400" lvl="6" indent="-228600" algn="l">
              <a:lnSpc>
                <a:spcPct val="90000"/>
              </a:lnSpc>
              <a:spcBef>
                <a:spcPts val="500"/>
              </a:spcBef>
              <a:spcAft>
                <a:spcPts val="0"/>
              </a:spcAft>
              <a:buClr>
                <a:schemeClr val="dk1"/>
              </a:buClr>
              <a:buSzPts val="1200"/>
              <a:buNone/>
              <a:defRPr sz="1600" b="1"/>
            </a:lvl7pPr>
            <a:lvl8pPr marL="3657600" lvl="7" indent="-228600" algn="l">
              <a:lnSpc>
                <a:spcPct val="90000"/>
              </a:lnSpc>
              <a:spcBef>
                <a:spcPts val="500"/>
              </a:spcBef>
              <a:spcAft>
                <a:spcPts val="0"/>
              </a:spcAft>
              <a:buClr>
                <a:schemeClr val="dk1"/>
              </a:buClr>
              <a:buSzPts val="1200"/>
              <a:buNone/>
              <a:defRPr sz="1600" b="1"/>
            </a:lvl8pPr>
            <a:lvl9pPr marL="4114800" lvl="8" indent="-228600" algn="l">
              <a:lnSpc>
                <a:spcPct val="90000"/>
              </a:lnSpc>
              <a:spcBef>
                <a:spcPts val="500"/>
              </a:spcBef>
              <a:spcAft>
                <a:spcPts val="0"/>
              </a:spcAft>
              <a:buClr>
                <a:schemeClr val="dk1"/>
              </a:buClr>
              <a:buSzPts val="1200"/>
              <a:buNone/>
              <a:defRPr sz="1600" b="1"/>
            </a:lvl9pPr>
          </a:lstStyle>
          <a:p>
            <a:endParaRPr/>
          </a:p>
        </p:txBody>
      </p:sp>
      <p:sp>
        <p:nvSpPr>
          <p:cNvPr id="38" name="Google Shape;38;p40"/>
          <p:cNvSpPr txBox="1">
            <a:spLocks noGrp="1"/>
          </p:cNvSpPr>
          <p:nvPr>
            <p:ph type="body" idx="4"/>
          </p:nvPr>
        </p:nvSpPr>
        <p:spPr>
          <a:xfrm>
            <a:off x="6172202" y="2505075"/>
            <a:ext cx="5183188" cy="3684588"/>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0"/>
          <p:cNvSpPr txBox="1">
            <a:spLocks noGrp="1"/>
          </p:cNvSpPr>
          <p:nvPr>
            <p:ph type="dt" idx="10"/>
          </p:nvPr>
        </p:nvSpPr>
        <p:spPr>
          <a:xfrm>
            <a:off x="838200" y="6356352"/>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0" name="Google Shape;40;p40"/>
          <p:cNvSpPr txBox="1">
            <a:spLocks noGrp="1"/>
          </p:cNvSpPr>
          <p:nvPr>
            <p:ph type="ftr" idx="11"/>
          </p:nvPr>
        </p:nvSpPr>
        <p:spPr>
          <a:xfrm>
            <a:off x="4038600" y="6356352"/>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1" name="Google Shape;41;p40"/>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41"/>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1"/>
          <p:cNvSpPr txBox="1">
            <a:spLocks noGrp="1"/>
          </p:cNvSpPr>
          <p:nvPr>
            <p:ph type="body" idx="1"/>
          </p:nvPr>
        </p:nvSpPr>
        <p:spPr>
          <a:xfrm>
            <a:off x="5183188" y="987429"/>
            <a:ext cx="6172200" cy="4873625"/>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1000"/>
              </a:spcBef>
              <a:spcAft>
                <a:spcPts val="0"/>
              </a:spcAft>
              <a:buClr>
                <a:schemeClr val="dk1"/>
              </a:buClr>
              <a:buSzPts val="2400"/>
              <a:buChar char="•"/>
              <a:defRPr sz="3200"/>
            </a:lvl1pPr>
            <a:lvl2pPr marL="914400" lvl="1" indent="-361950" algn="l">
              <a:lnSpc>
                <a:spcPct val="90000"/>
              </a:lnSpc>
              <a:spcBef>
                <a:spcPts val="500"/>
              </a:spcBef>
              <a:spcAft>
                <a:spcPts val="0"/>
              </a:spcAft>
              <a:buClr>
                <a:schemeClr val="dk1"/>
              </a:buClr>
              <a:buSzPts val="2100"/>
              <a:buChar char="•"/>
              <a:defRPr sz="2800"/>
            </a:lvl2pPr>
            <a:lvl3pPr marL="1371600" lvl="2" indent="-342900" algn="l">
              <a:lnSpc>
                <a:spcPct val="90000"/>
              </a:lnSpc>
              <a:spcBef>
                <a:spcPts val="500"/>
              </a:spcBef>
              <a:spcAft>
                <a:spcPts val="0"/>
              </a:spcAft>
              <a:buClr>
                <a:schemeClr val="dk1"/>
              </a:buClr>
              <a:buSzPts val="1800"/>
              <a:buChar char="•"/>
              <a:defRPr sz="2400"/>
            </a:lvl3pPr>
            <a:lvl4pPr marL="1828800" lvl="3" indent="-323850" algn="l">
              <a:lnSpc>
                <a:spcPct val="90000"/>
              </a:lnSpc>
              <a:spcBef>
                <a:spcPts val="500"/>
              </a:spcBef>
              <a:spcAft>
                <a:spcPts val="0"/>
              </a:spcAft>
              <a:buClr>
                <a:schemeClr val="dk1"/>
              </a:buClr>
              <a:buSzPts val="1500"/>
              <a:buChar char="•"/>
              <a:defRPr sz="2000"/>
            </a:lvl4pPr>
            <a:lvl5pPr marL="2286000" lvl="4" indent="-323850" algn="l">
              <a:lnSpc>
                <a:spcPct val="90000"/>
              </a:lnSpc>
              <a:spcBef>
                <a:spcPts val="500"/>
              </a:spcBef>
              <a:spcAft>
                <a:spcPts val="0"/>
              </a:spcAft>
              <a:buClr>
                <a:schemeClr val="dk1"/>
              </a:buClr>
              <a:buSzPts val="1500"/>
              <a:buChar char="•"/>
              <a:defRPr sz="2000"/>
            </a:lvl5pPr>
            <a:lvl6pPr marL="2743200" lvl="5" indent="-323850" algn="l">
              <a:lnSpc>
                <a:spcPct val="90000"/>
              </a:lnSpc>
              <a:spcBef>
                <a:spcPts val="500"/>
              </a:spcBef>
              <a:spcAft>
                <a:spcPts val="0"/>
              </a:spcAft>
              <a:buClr>
                <a:schemeClr val="dk1"/>
              </a:buClr>
              <a:buSzPts val="1500"/>
              <a:buChar char="•"/>
              <a:defRPr sz="2000"/>
            </a:lvl6pPr>
            <a:lvl7pPr marL="3200400" lvl="6" indent="-323850" algn="l">
              <a:lnSpc>
                <a:spcPct val="90000"/>
              </a:lnSpc>
              <a:spcBef>
                <a:spcPts val="500"/>
              </a:spcBef>
              <a:spcAft>
                <a:spcPts val="0"/>
              </a:spcAft>
              <a:buClr>
                <a:schemeClr val="dk1"/>
              </a:buClr>
              <a:buSzPts val="1500"/>
              <a:buChar char="•"/>
              <a:defRPr sz="2000"/>
            </a:lvl7pPr>
            <a:lvl8pPr marL="3657600" lvl="7" indent="-323850" algn="l">
              <a:lnSpc>
                <a:spcPct val="90000"/>
              </a:lnSpc>
              <a:spcBef>
                <a:spcPts val="500"/>
              </a:spcBef>
              <a:spcAft>
                <a:spcPts val="0"/>
              </a:spcAft>
              <a:buClr>
                <a:schemeClr val="dk1"/>
              </a:buClr>
              <a:buSzPts val="1500"/>
              <a:buChar char="•"/>
              <a:defRPr sz="2000"/>
            </a:lvl8pPr>
            <a:lvl9pPr marL="4114800" lvl="8" indent="-323850" algn="l">
              <a:lnSpc>
                <a:spcPct val="90000"/>
              </a:lnSpc>
              <a:spcBef>
                <a:spcPts val="500"/>
              </a:spcBef>
              <a:spcAft>
                <a:spcPts val="0"/>
              </a:spcAft>
              <a:buClr>
                <a:schemeClr val="dk1"/>
              </a:buClr>
              <a:buSzPts val="1500"/>
              <a:buChar char="•"/>
              <a:defRPr sz="2000"/>
            </a:lvl9pPr>
          </a:lstStyle>
          <a:p>
            <a:endParaRPr/>
          </a:p>
        </p:txBody>
      </p:sp>
      <p:sp>
        <p:nvSpPr>
          <p:cNvPr id="45" name="Google Shape;45;p41"/>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1000"/>
              </a:spcBef>
              <a:spcAft>
                <a:spcPts val="0"/>
              </a:spcAft>
              <a:buClr>
                <a:schemeClr val="dk1"/>
              </a:buClr>
              <a:buSzPts val="1200"/>
              <a:buNone/>
              <a:defRPr sz="1600"/>
            </a:lvl1pPr>
            <a:lvl2pPr marL="914400" lvl="1" indent="-228600" algn="l">
              <a:lnSpc>
                <a:spcPct val="90000"/>
              </a:lnSpc>
              <a:spcBef>
                <a:spcPts val="500"/>
              </a:spcBef>
              <a:spcAft>
                <a:spcPts val="0"/>
              </a:spcAft>
              <a:buClr>
                <a:schemeClr val="dk1"/>
              </a:buClr>
              <a:buSzPts val="1100"/>
              <a:buNone/>
              <a:defRPr sz="1467"/>
            </a:lvl2pPr>
            <a:lvl3pPr marL="1371600" lvl="2" indent="-228600" algn="l">
              <a:lnSpc>
                <a:spcPct val="90000"/>
              </a:lnSpc>
              <a:spcBef>
                <a:spcPts val="500"/>
              </a:spcBef>
              <a:spcAft>
                <a:spcPts val="0"/>
              </a:spcAft>
              <a:buClr>
                <a:schemeClr val="dk1"/>
              </a:buClr>
              <a:buSzPts val="900"/>
              <a:buNone/>
              <a:defRPr sz="1200"/>
            </a:lvl3pPr>
            <a:lvl4pPr marL="1828800" lvl="3" indent="-228600" algn="l">
              <a:lnSpc>
                <a:spcPct val="90000"/>
              </a:lnSpc>
              <a:spcBef>
                <a:spcPts val="500"/>
              </a:spcBef>
              <a:spcAft>
                <a:spcPts val="0"/>
              </a:spcAft>
              <a:buClr>
                <a:schemeClr val="dk1"/>
              </a:buClr>
              <a:buSzPts val="800"/>
              <a:buNone/>
              <a:defRPr sz="1067"/>
            </a:lvl4pPr>
            <a:lvl5pPr marL="2286000" lvl="4" indent="-228600" algn="l">
              <a:lnSpc>
                <a:spcPct val="90000"/>
              </a:lnSpc>
              <a:spcBef>
                <a:spcPts val="500"/>
              </a:spcBef>
              <a:spcAft>
                <a:spcPts val="0"/>
              </a:spcAft>
              <a:buClr>
                <a:schemeClr val="dk1"/>
              </a:buClr>
              <a:buSzPts val="800"/>
              <a:buNone/>
              <a:defRPr sz="1067"/>
            </a:lvl5pPr>
            <a:lvl6pPr marL="2743200" lvl="5" indent="-228600" algn="l">
              <a:lnSpc>
                <a:spcPct val="90000"/>
              </a:lnSpc>
              <a:spcBef>
                <a:spcPts val="500"/>
              </a:spcBef>
              <a:spcAft>
                <a:spcPts val="0"/>
              </a:spcAft>
              <a:buClr>
                <a:schemeClr val="dk1"/>
              </a:buClr>
              <a:buSzPts val="800"/>
              <a:buNone/>
              <a:defRPr sz="1067"/>
            </a:lvl6pPr>
            <a:lvl7pPr marL="3200400" lvl="6" indent="-228600" algn="l">
              <a:lnSpc>
                <a:spcPct val="90000"/>
              </a:lnSpc>
              <a:spcBef>
                <a:spcPts val="500"/>
              </a:spcBef>
              <a:spcAft>
                <a:spcPts val="0"/>
              </a:spcAft>
              <a:buClr>
                <a:schemeClr val="dk1"/>
              </a:buClr>
              <a:buSzPts val="800"/>
              <a:buNone/>
              <a:defRPr sz="1067"/>
            </a:lvl7pPr>
            <a:lvl8pPr marL="3657600" lvl="7" indent="-228600" algn="l">
              <a:lnSpc>
                <a:spcPct val="90000"/>
              </a:lnSpc>
              <a:spcBef>
                <a:spcPts val="500"/>
              </a:spcBef>
              <a:spcAft>
                <a:spcPts val="0"/>
              </a:spcAft>
              <a:buClr>
                <a:schemeClr val="dk1"/>
              </a:buClr>
              <a:buSzPts val="800"/>
              <a:buNone/>
              <a:defRPr sz="1067"/>
            </a:lvl8pPr>
            <a:lvl9pPr marL="4114800" lvl="8" indent="-228600" algn="l">
              <a:lnSpc>
                <a:spcPct val="90000"/>
              </a:lnSpc>
              <a:spcBef>
                <a:spcPts val="500"/>
              </a:spcBef>
              <a:spcAft>
                <a:spcPts val="0"/>
              </a:spcAft>
              <a:buClr>
                <a:schemeClr val="dk1"/>
              </a:buClr>
              <a:buSzPts val="800"/>
              <a:buNone/>
              <a:defRPr sz="1067"/>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4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2"/>
          <p:cNvSpPr>
            <a:spLocks noGrp="1"/>
          </p:cNvSpPr>
          <p:nvPr>
            <p:ph type="pic" idx="2"/>
          </p:nvPr>
        </p:nvSpPr>
        <p:spPr>
          <a:xfrm>
            <a:off x="5183188" y="987429"/>
            <a:ext cx="6172200" cy="4873625"/>
          </a:xfrm>
          <a:prstGeom prst="rect">
            <a:avLst/>
          </a:prstGeom>
          <a:noFill/>
          <a:ln>
            <a:noFill/>
          </a:ln>
        </p:spPr>
      </p:sp>
      <p:sp>
        <p:nvSpPr>
          <p:cNvPr id="49" name="Google Shape;49;p4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1000"/>
              </a:spcBef>
              <a:spcAft>
                <a:spcPts val="0"/>
              </a:spcAft>
              <a:buClr>
                <a:schemeClr val="dk1"/>
              </a:buClr>
              <a:buSzPts val="1200"/>
              <a:buNone/>
              <a:defRPr sz="1600"/>
            </a:lvl1pPr>
            <a:lvl2pPr marL="914400" lvl="1" indent="-228600" algn="l">
              <a:lnSpc>
                <a:spcPct val="90000"/>
              </a:lnSpc>
              <a:spcBef>
                <a:spcPts val="500"/>
              </a:spcBef>
              <a:spcAft>
                <a:spcPts val="0"/>
              </a:spcAft>
              <a:buClr>
                <a:schemeClr val="dk1"/>
              </a:buClr>
              <a:buSzPts val="1100"/>
              <a:buNone/>
              <a:defRPr sz="1467"/>
            </a:lvl2pPr>
            <a:lvl3pPr marL="1371600" lvl="2" indent="-228600" algn="l">
              <a:lnSpc>
                <a:spcPct val="90000"/>
              </a:lnSpc>
              <a:spcBef>
                <a:spcPts val="500"/>
              </a:spcBef>
              <a:spcAft>
                <a:spcPts val="0"/>
              </a:spcAft>
              <a:buClr>
                <a:schemeClr val="dk1"/>
              </a:buClr>
              <a:buSzPts val="900"/>
              <a:buNone/>
              <a:defRPr sz="1200"/>
            </a:lvl3pPr>
            <a:lvl4pPr marL="1828800" lvl="3" indent="-228600" algn="l">
              <a:lnSpc>
                <a:spcPct val="90000"/>
              </a:lnSpc>
              <a:spcBef>
                <a:spcPts val="500"/>
              </a:spcBef>
              <a:spcAft>
                <a:spcPts val="0"/>
              </a:spcAft>
              <a:buClr>
                <a:schemeClr val="dk1"/>
              </a:buClr>
              <a:buSzPts val="800"/>
              <a:buNone/>
              <a:defRPr sz="1067"/>
            </a:lvl4pPr>
            <a:lvl5pPr marL="2286000" lvl="4" indent="-228600" algn="l">
              <a:lnSpc>
                <a:spcPct val="90000"/>
              </a:lnSpc>
              <a:spcBef>
                <a:spcPts val="500"/>
              </a:spcBef>
              <a:spcAft>
                <a:spcPts val="0"/>
              </a:spcAft>
              <a:buClr>
                <a:schemeClr val="dk1"/>
              </a:buClr>
              <a:buSzPts val="800"/>
              <a:buNone/>
              <a:defRPr sz="1067"/>
            </a:lvl5pPr>
            <a:lvl6pPr marL="2743200" lvl="5" indent="-228600" algn="l">
              <a:lnSpc>
                <a:spcPct val="90000"/>
              </a:lnSpc>
              <a:spcBef>
                <a:spcPts val="500"/>
              </a:spcBef>
              <a:spcAft>
                <a:spcPts val="0"/>
              </a:spcAft>
              <a:buClr>
                <a:schemeClr val="dk1"/>
              </a:buClr>
              <a:buSzPts val="800"/>
              <a:buNone/>
              <a:defRPr sz="1067"/>
            </a:lvl6pPr>
            <a:lvl7pPr marL="3200400" lvl="6" indent="-228600" algn="l">
              <a:lnSpc>
                <a:spcPct val="90000"/>
              </a:lnSpc>
              <a:spcBef>
                <a:spcPts val="500"/>
              </a:spcBef>
              <a:spcAft>
                <a:spcPts val="0"/>
              </a:spcAft>
              <a:buClr>
                <a:schemeClr val="dk1"/>
              </a:buClr>
              <a:buSzPts val="800"/>
              <a:buNone/>
              <a:defRPr sz="1067"/>
            </a:lvl7pPr>
            <a:lvl8pPr marL="3657600" lvl="7" indent="-228600" algn="l">
              <a:lnSpc>
                <a:spcPct val="90000"/>
              </a:lnSpc>
              <a:spcBef>
                <a:spcPts val="500"/>
              </a:spcBef>
              <a:spcAft>
                <a:spcPts val="0"/>
              </a:spcAft>
              <a:buClr>
                <a:schemeClr val="dk1"/>
              </a:buClr>
              <a:buSzPts val="800"/>
              <a:buNone/>
              <a:defRPr sz="1067"/>
            </a:lvl8pPr>
            <a:lvl9pPr marL="4114800" lvl="8" indent="-228600" algn="l">
              <a:lnSpc>
                <a:spcPct val="90000"/>
              </a:lnSpc>
              <a:spcBef>
                <a:spcPts val="500"/>
              </a:spcBef>
              <a:spcAft>
                <a:spcPts val="0"/>
              </a:spcAft>
              <a:buClr>
                <a:schemeClr val="dk1"/>
              </a:buClr>
              <a:buSzPts val="800"/>
              <a:buNone/>
              <a:defRPr sz="1067"/>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0"/>
        <p:cNvGrpSpPr/>
        <p:nvPr/>
      </p:nvGrpSpPr>
      <p:grpSpPr>
        <a:xfrm>
          <a:off x="0" y="0"/>
          <a:ext cx="0" cy="0"/>
          <a:chOff x="0" y="0"/>
          <a:chExt cx="0" cy="0"/>
        </a:xfrm>
      </p:grpSpPr>
      <p:sp>
        <p:nvSpPr>
          <p:cNvPr id="51" name="Google Shape;51;p43"/>
          <p:cNvSpPr txBox="1">
            <a:spLocks noGrp="1"/>
          </p:cNvSpPr>
          <p:nvPr>
            <p:ph type="title"/>
          </p:nvPr>
        </p:nvSpPr>
        <p:spPr>
          <a:xfrm>
            <a:off x="838200" y="365128"/>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3"/>
        <p:cNvGrpSpPr/>
        <p:nvPr/>
      </p:nvGrpSpPr>
      <p:grpSpPr>
        <a:xfrm>
          <a:off x="0" y="0"/>
          <a:ext cx="0" cy="0"/>
          <a:chOff x="0" y="0"/>
          <a:chExt cx="0" cy="0"/>
        </a:xfrm>
      </p:grpSpPr>
      <p:sp>
        <p:nvSpPr>
          <p:cNvPr id="54" name="Google Shape;54;p44"/>
          <p:cNvSpPr txBox="1">
            <a:spLocks noGrp="1"/>
          </p:cNvSpPr>
          <p:nvPr>
            <p:ph type="title"/>
          </p:nvPr>
        </p:nvSpPr>
        <p:spPr>
          <a:xfrm rot="5400000">
            <a:off x="7133433" y="1956595"/>
            <a:ext cx="5811839" cy="26289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4"/>
          <p:cNvSpPr txBox="1">
            <a:spLocks noGrp="1"/>
          </p:cNvSpPr>
          <p:nvPr>
            <p:ph type="body" idx="1"/>
          </p:nvPr>
        </p:nvSpPr>
        <p:spPr>
          <a:xfrm rot="5400000">
            <a:off x="1799433" y="-596105"/>
            <a:ext cx="5811839" cy="7734300"/>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4"/>
          <p:cNvSpPr txBox="1">
            <a:spLocks noGrp="1"/>
          </p:cNvSpPr>
          <p:nvPr>
            <p:ph type="dt" idx="10"/>
          </p:nvPr>
        </p:nvSpPr>
        <p:spPr>
          <a:xfrm>
            <a:off x="838200" y="6356352"/>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7" name="Google Shape;57;p44"/>
          <p:cNvSpPr txBox="1">
            <a:spLocks noGrp="1"/>
          </p:cNvSpPr>
          <p:nvPr>
            <p:ph type="ftr" idx="11"/>
          </p:nvPr>
        </p:nvSpPr>
        <p:spPr>
          <a:xfrm>
            <a:off x="4038600" y="6356352"/>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8" name="Google Shape;58;p44"/>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5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gfd3693d267_0_59"/>
          <p:cNvSpPr txBox="1">
            <a:spLocks noGrp="1"/>
          </p:cNvSpPr>
          <p:nvPr>
            <p:ph type="title"/>
          </p:nvPr>
        </p:nvSpPr>
        <p:spPr>
          <a:xfrm>
            <a:off x="838200" y="365128"/>
            <a:ext cx="10515600" cy="13257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gfd3693d267_0_5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gfd3693d267_0_59"/>
          <p:cNvPicPr preferRelativeResize="0"/>
          <p:nvPr/>
        </p:nvPicPr>
        <p:blipFill rotWithShape="1">
          <a:blip r:embed="rId2">
            <a:alphaModFix/>
          </a:blip>
          <a:srcRect/>
          <a:stretch/>
        </p:blipFill>
        <p:spPr>
          <a:xfrm>
            <a:off x="10051856" y="6204901"/>
            <a:ext cx="470473" cy="470474"/>
          </a:xfrm>
          <a:prstGeom prst="rect">
            <a:avLst/>
          </a:prstGeom>
          <a:noFill/>
          <a:ln>
            <a:noFill/>
          </a:ln>
        </p:spPr>
      </p:pic>
      <p:pic>
        <p:nvPicPr>
          <p:cNvPr id="70" name="Google Shape;70;gfd3693d267_0_59"/>
          <p:cNvPicPr preferRelativeResize="0"/>
          <p:nvPr/>
        </p:nvPicPr>
        <p:blipFill rotWithShape="1">
          <a:blip r:embed="rId3">
            <a:alphaModFix/>
          </a:blip>
          <a:srcRect/>
          <a:stretch/>
        </p:blipFill>
        <p:spPr>
          <a:xfrm>
            <a:off x="10673914" y="6238791"/>
            <a:ext cx="1265139" cy="402693"/>
          </a:xfrm>
          <a:prstGeom prst="rect">
            <a:avLst/>
          </a:prstGeom>
          <a:noFill/>
          <a:ln>
            <a:noFill/>
          </a:ln>
        </p:spPr>
      </p:pic>
      <p:pic>
        <p:nvPicPr>
          <p:cNvPr id="71" name="Google Shape;71;gfd3693d267_0_59" descr="A picture containing text, clipart, sign&#10;&#10;Description automatically generated"/>
          <p:cNvPicPr preferRelativeResize="0"/>
          <p:nvPr/>
        </p:nvPicPr>
        <p:blipFill rotWithShape="1">
          <a:blip r:embed="rId4">
            <a:alphaModFix/>
          </a:blip>
          <a:srcRect/>
          <a:stretch/>
        </p:blipFill>
        <p:spPr>
          <a:xfrm>
            <a:off x="8644324" y="6176964"/>
            <a:ext cx="1255947" cy="501492"/>
          </a:xfrm>
          <a:prstGeom prst="rect">
            <a:avLst/>
          </a:prstGeom>
          <a:noFill/>
          <a:ln>
            <a:noFill/>
          </a:ln>
        </p:spPr>
      </p:pic>
      <p:pic>
        <p:nvPicPr>
          <p:cNvPr id="72" name="Google Shape;72;gfd3693d267_0_59"/>
          <p:cNvPicPr preferRelativeResize="0"/>
          <p:nvPr/>
        </p:nvPicPr>
        <p:blipFill rotWithShape="1">
          <a:blip r:embed="rId5">
            <a:alphaModFix/>
          </a:blip>
          <a:srcRect/>
          <a:stretch/>
        </p:blipFill>
        <p:spPr>
          <a:xfrm rot="10800000" flipH="1">
            <a:off x="0" y="6766699"/>
            <a:ext cx="12220575" cy="12079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22"/>
          <p:cNvSpPr txBox="1">
            <a:spLocks noGrp="1"/>
          </p:cNvSpPr>
          <p:nvPr>
            <p:ph type="dt" idx="10"/>
          </p:nvPr>
        </p:nvSpPr>
        <p:spPr>
          <a:xfrm>
            <a:off x="838200" y="6356352"/>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2"/>
          <p:cNvSpPr txBox="1">
            <a:spLocks noGrp="1"/>
          </p:cNvSpPr>
          <p:nvPr>
            <p:ph type="ftr" idx="11"/>
          </p:nvPr>
        </p:nvSpPr>
        <p:spPr>
          <a:xfrm>
            <a:off x="4038600" y="6356352"/>
            <a:ext cx="4114800" cy="3651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2"/>
          <p:cNvSpPr txBox="1">
            <a:spLocks noGrp="1"/>
          </p:cNvSpPr>
          <p:nvPr>
            <p:ph type="sldNum" idx="12"/>
          </p:nvPr>
        </p:nvSpPr>
        <p:spPr>
          <a:xfrm>
            <a:off x="8610600" y="6356352"/>
            <a:ext cx="2743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gfd3693d267_0_72"/>
          <p:cNvSpPr txBox="1">
            <a:spLocks noGrp="1"/>
          </p:cNvSpPr>
          <p:nvPr>
            <p:ph type="title"/>
          </p:nvPr>
        </p:nvSpPr>
        <p:spPr>
          <a:xfrm>
            <a:off x="838200" y="365128"/>
            <a:ext cx="10515600" cy="13257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838200" y="365128"/>
            <a:ext cx="10515600" cy="1325563"/>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838200" y="6356352"/>
            <a:ext cx="2743200" cy="365125"/>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4038600" y="6356352"/>
            <a:ext cx="4114800" cy="365125"/>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60"/>
        <p:cNvGrpSpPr/>
        <p:nvPr/>
      </p:nvGrpSpPr>
      <p:grpSpPr>
        <a:xfrm>
          <a:off x="0" y="0"/>
          <a:ext cx="0" cy="0"/>
          <a:chOff x="0" y="0"/>
          <a:chExt cx="0" cy="0"/>
        </a:xfrm>
      </p:grpSpPr>
      <p:sp>
        <p:nvSpPr>
          <p:cNvPr id="61" name="Google Shape;61;gfd3693d267_0_53"/>
          <p:cNvSpPr txBox="1">
            <a:spLocks noGrp="1"/>
          </p:cNvSpPr>
          <p:nvPr>
            <p:ph type="title"/>
          </p:nvPr>
        </p:nvSpPr>
        <p:spPr>
          <a:xfrm>
            <a:off x="838200" y="365128"/>
            <a:ext cx="10515600" cy="13257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2" name="Google Shape;62;gfd3693d267_0_5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3" name="Google Shape;63;gfd3693d267_0_53"/>
          <p:cNvSpPr txBox="1">
            <a:spLocks noGrp="1"/>
          </p:cNvSpPr>
          <p:nvPr>
            <p:ph type="dt" idx="10"/>
          </p:nvPr>
        </p:nvSpPr>
        <p:spPr>
          <a:xfrm>
            <a:off x="838200" y="6356352"/>
            <a:ext cx="2743200" cy="3651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64" name="Google Shape;64;gfd3693d267_0_53"/>
          <p:cNvSpPr txBox="1">
            <a:spLocks noGrp="1"/>
          </p:cNvSpPr>
          <p:nvPr>
            <p:ph type="ftr" idx="11"/>
          </p:nvPr>
        </p:nvSpPr>
        <p:spPr>
          <a:xfrm>
            <a:off x="4038600" y="6356352"/>
            <a:ext cx="4114800" cy="3651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65" name="Google Shape;65;gfd3693d267_0_53"/>
          <p:cNvSpPr txBox="1">
            <a:spLocks noGrp="1"/>
          </p:cNvSpPr>
          <p:nvPr>
            <p:ph type="sldNum" idx="12"/>
          </p:nvPr>
        </p:nvSpPr>
        <p:spPr>
          <a:xfrm>
            <a:off x="8610600" y="6356352"/>
            <a:ext cx="2743200" cy="3651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5.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6.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1.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7.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6.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8.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29.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hyperlink" Target="http://www.tpb.gov.ph" TargetMode="External"/><Relationship Id="rId2" Type="http://schemas.openxmlformats.org/officeDocument/2006/relationships/notesSlide" Target="../notesSlides/notesSlide100.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mailto:info@tpb.gov.ph"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1.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0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2.xml"/><Relationship Id="rId1" Type="http://schemas.openxmlformats.org/officeDocument/2006/relationships/slideLayout" Target="../slideLayouts/slideLayout13.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descr="A group of people posing for a photo&#10;&#10;Description automatically generated with medium confidence"/>
          <p:cNvPicPr preferRelativeResize="0"/>
          <p:nvPr/>
        </p:nvPicPr>
        <p:blipFill rotWithShape="1">
          <a:blip r:embed="rId3">
            <a:alphaModFix/>
          </a:blip>
          <a:srcRect l="26315" r="37460"/>
          <a:stretch/>
        </p:blipFill>
        <p:spPr>
          <a:xfrm>
            <a:off x="0" y="0"/>
            <a:ext cx="5126804" cy="6858000"/>
          </a:xfrm>
          <a:prstGeom prst="rect">
            <a:avLst/>
          </a:prstGeom>
          <a:noFill/>
          <a:ln>
            <a:noFill/>
          </a:ln>
        </p:spPr>
      </p:pic>
      <p:pic>
        <p:nvPicPr>
          <p:cNvPr id="90" name="Google Shape;90;p1"/>
          <p:cNvPicPr preferRelativeResize="0"/>
          <p:nvPr/>
        </p:nvPicPr>
        <p:blipFill rotWithShape="1">
          <a:blip r:embed="rId4">
            <a:alphaModFix/>
          </a:blip>
          <a:srcRect/>
          <a:stretch/>
        </p:blipFill>
        <p:spPr>
          <a:xfrm>
            <a:off x="6839316" y="498425"/>
            <a:ext cx="4032448" cy="1570057"/>
          </a:xfrm>
          <a:prstGeom prst="rect">
            <a:avLst/>
          </a:prstGeom>
          <a:noFill/>
          <a:ln>
            <a:noFill/>
          </a:ln>
        </p:spPr>
      </p:pic>
      <p:sp>
        <p:nvSpPr>
          <p:cNvPr id="91" name="Google Shape;91;p1"/>
          <p:cNvSpPr txBox="1"/>
          <p:nvPr/>
        </p:nvSpPr>
        <p:spPr>
          <a:xfrm>
            <a:off x="5764125" y="2811075"/>
            <a:ext cx="5553900" cy="169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700"/>
              <a:buFont typeface="Arial"/>
              <a:buNone/>
            </a:pPr>
            <a:r>
              <a:rPr lang="en-US" sz="3700" b="0" i="0" u="none" strike="noStrike" cap="none" dirty="0">
                <a:solidFill>
                  <a:schemeClr val="dk1"/>
                </a:solidFill>
                <a:latin typeface="Times New Roman"/>
                <a:ea typeface="Times New Roman"/>
                <a:cs typeface="Times New Roman"/>
                <a:sym typeface="Times New Roman"/>
              </a:rPr>
              <a:t>CITIZEN’S CHARTER </a:t>
            </a:r>
            <a:endParaRPr sz="3700" b="0" i="0" u="none" strike="noStrike" cap="none" dirty="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700"/>
              <a:buFont typeface="Arial"/>
              <a:buNone/>
            </a:pPr>
            <a:r>
              <a:rPr lang="en-US" sz="3700" b="0" i="0" u="none" strike="noStrike" cap="none" dirty="0">
                <a:solidFill>
                  <a:schemeClr val="dk1"/>
                </a:solidFill>
                <a:latin typeface="Times New Roman"/>
                <a:ea typeface="Times New Roman"/>
                <a:cs typeface="Times New Roman"/>
                <a:sym typeface="Times New Roman"/>
              </a:rPr>
              <a:t>2021 Edition</a:t>
            </a:r>
            <a:endParaRPr sz="3700" b="0" i="0" u="none" strike="noStrike" cap="none" dirty="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400"/>
              <a:buFont typeface="Arial"/>
              <a:buNone/>
            </a:pPr>
            <a:r>
              <a:rPr lang="en-US" sz="2400" dirty="0">
                <a:solidFill>
                  <a:schemeClr val="dk1"/>
                </a:solidFill>
                <a:latin typeface="Times New Roman"/>
                <a:ea typeface="Times New Roman"/>
                <a:cs typeface="Times New Roman"/>
                <a:sym typeface="Times New Roman"/>
              </a:rPr>
              <a:t>November</a:t>
            </a:r>
            <a:r>
              <a:rPr lang="en-US" sz="2400" b="0" i="0" u="none" strike="noStrike" cap="none" dirty="0">
                <a:solidFill>
                  <a:schemeClr val="dk1"/>
                </a:solidFill>
                <a:latin typeface="Times New Roman"/>
                <a:ea typeface="Times New Roman"/>
                <a:cs typeface="Times New Roman"/>
                <a:sym typeface="Times New Roman"/>
              </a:rPr>
              <a:t> 2021</a:t>
            </a:r>
            <a:endParaRPr sz="24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3000" advClick="0" advTm="2000">
        <p:fade/>
      </p:transition>
    </mc:Choice>
    <mc:Fallback>
      <p:transition spd="slow" advClick="0"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df9670b696_5_6"/>
          <p:cNvSpPr/>
          <p:nvPr/>
        </p:nvSpPr>
        <p:spPr>
          <a:xfrm>
            <a:off x="1716258" y="522785"/>
            <a:ext cx="10096692" cy="5610300"/>
          </a:xfrm>
          <a:prstGeom prst="rect">
            <a:avLst/>
          </a:prstGeom>
          <a:noFill/>
          <a:ln>
            <a:noFill/>
          </a:ln>
        </p:spPr>
        <p:txBody>
          <a:bodyPr spcFirstLastPara="1" wrap="square" lIns="91425" tIns="45700" rIns="91425" bIns="45700" anchor="t" anchorCtr="0">
            <a:noAutofit/>
          </a:bodyPr>
          <a:lstStyle/>
          <a:p>
            <a:pPr marL="0" marR="0" lvl="0" indent="0" algn="ctr" rtl="0">
              <a:lnSpc>
                <a:spcPct val="106999"/>
              </a:lnSpc>
              <a:spcBef>
                <a:spcPts val="0"/>
              </a:spcBef>
              <a:spcAft>
                <a:spcPts val="0"/>
              </a:spcAft>
              <a:buClr>
                <a:schemeClr val="dk1"/>
              </a:buClr>
              <a:buSzPts val="1100"/>
              <a:buFont typeface="Arial"/>
              <a:buNone/>
            </a:pPr>
            <a:r>
              <a:rPr lang="en-US" sz="2900" b="1" i="0" u="none" strike="noStrike" cap="none">
                <a:solidFill>
                  <a:schemeClr val="dk1"/>
                </a:solidFill>
                <a:latin typeface="Arial"/>
                <a:ea typeface="Arial"/>
                <a:cs typeface="Arial"/>
                <a:sym typeface="Arial"/>
              </a:rPr>
              <a:t>Agency Profile</a:t>
            </a:r>
            <a:endParaRPr sz="2900" b="1" i="0" u="none" strike="noStrike" cap="none">
              <a:solidFill>
                <a:schemeClr val="dk1"/>
              </a:solidFill>
              <a:latin typeface="Arial"/>
              <a:ea typeface="Arial"/>
              <a:cs typeface="Arial"/>
              <a:sym typeface="Arial"/>
            </a:endParaRPr>
          </a:p>
          <a:p>
            <a:pPr marL="0" marR="0" lvl="0" indent="0" algn="just" rtl="0">
              <a:lnSpc>
                <a:spcPct val="106999"/>
              </a:lnSpc>
              <a:spcBef>
                <a:spcPts val="800"/>
              </a:spcBef>
              <a:spcAft>
                <a:spcPts val="0"/>
              </a:spcAft>
              <a:buClr>
                <a:schemeClr val="dk1"/>
              </a:buClr>
              <a:buSzPts val="1100"/>
              <a:buFont typeface="Arial"/>
              <a:buNone/>
            </a:pPr>
            <a:r>
              <a:rPr lang="en-US" sz="2900" b="1" i="0" u="none" strike="noStrike" cap="none">
                <a:solidFill>
                  <a:schemeClr val="dk1"/>
                </a:solidFill>
                <a:latin typeface="Arial"/>
                <a:ea typeface="Arial"/>
                <a:cs typeface="Arial"/>
                <a:sym typeface="Arial"/>
              </a:rPr>
              <a:t> </a:t>
            </a:r>
            <a:endParaRPr sz="2900" b="1" i="0" u="none" strike="noStrike" cap="none">
              <a:solidFill>
                <a:schemeClr val="dk1"/>
              </a:solidFill>
              <a:latin typeface="Arial"/>
              <a:ea typeface="Arial"/>
              <a:cs typeface="Arial"/>
              <a:sym typeface="Arial"/>
            </a:endParaRPr>
          </a:p>
          <a:p>
            <a:pPr marL="0" marR="0" lvl="0" indent="0" algn="ctr" rtl="0">
              <a:lnSpc>
                <a:spcPct val="115000"/>
              </a:lnSpc>
              <a:spcBef>
                <a:spcPts val="800"/>
              </a:spcBef>
              <a:spcAft>
                <a:spcPts val="0"/>
              </a:spcAft>
              <a:buClr>
                <a:schemeClr val="dk1"/>
              </a:buClr>
              <a:buSzPts val="1100"/>
              <a:buFont typeface="Arial"/>
              <a:buNone/>
            </a:pPr>
            <a:r>
              <a:rPr lang="en-US" sz="2900" b="1" i="0" u="none" strike="noStrike" cap="none">
                <a:solidFill>
                  <a:schemeClr val="dk1"/>
                </a:solidFill>
                <a:latin typeface="Arial"/>
                <a:ea typeface="Arial"/>
                <a:cs typeface="Arial"/>
                <a:sym typeface="Arial"/>
              </a:rPr>
              <a:t>I. Mandate</a:t>
            </a:r>
            <a:endParaRPr sz="2900" b="1" i="0" u="none" strike="noStrike" cap="none">
              <a:solidFill>
                <a:schemeClr val="dk1"/>
              </a:solidFill>
              <a:latin typeface="Arial"/>
              <a:ea typeface="Arial"/>
              <a:cs typeface="Arial"/>
              <a:sym typeface="Arial"/>
            </a:endParaRPr>
          </a:p>
          <a:p>
            <a:pPr marL="0" marR="0" lvl="0" indent="0" algn="just" rtl="0">
              <a:lnSpc>
                <a:spcPct val="115000"/>
              </a:lnSpc>
              <a:spcBef>
                <a:spcPts val="800"/>
              </a:spcBef>
              <a:spcAft>
                <a:spcPts val="800"/>
              </a:spcAft>
              <a:buClr>
                <a:schemeClr val="dk1"/>
              </a:buClr>
              <a:buSzPts val="1100"/>
              <a:buFont typeface="Arial"/>
              <a:buNone/>
            </a:pPr>
            <a:r>
              <a:rPr lang="en-US" sz="2900" b="0" i="0" u="none" strike="noStrike" cap="none">
                <a:solidFill>
                  <a:schemeClr val="dk1"/>
                </a:solidFill>
                <a:latin typeface="Arial"/>
                <a:ea typeface="Arial"/>
                <a:cs typeface="Arial"/>
                <a:sym typeface="Arial"/>
              </a:rPr>
              <a:t>The TPB shall be responsible for marketing and promoting the Philippines domestically and internationally as a major global tourism destination, highlighting the uniqueness and assisting the development of its tourism products and services, with the end in view of increasing tourist arrivals and tourism investment. Specifically, it shall market the Philippines as a major convention destination in Asia. </a:t>
            </a:r>
            <a:endParaRPr sz="29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f342530933_0_0"/>
          <p:cNvSpPr/>
          <p:nvPr/>
        </p:nvSpPr>
        <p:spPr>
          <a:xfrm>
            <a:off x="1589648" y="429577"/>
            <a:ext cx="10223301" cy="5610300"/>
          </a:xfrm>
          <a:prstGeom prst="rect">
            <a:avLst/>
          </a:prstGeom>
          <a:noFill/>
          <a:ln>
            <a:noFill/>
          </a:ln>
        </p:spPr>
        <p:txBody>
          <a:bodyPr spcFirstLastPara="1" wrap="square" lIns="91425" tIns="45700" rIns="91425" bIns="45700" anchor="t" anchorCtr="0">
            <a:noAutofit/>
          </a:bodyPr>
          <a:lstStyle/>
          <a:p>
            <a:pPr marL="0" marR="0" lvl="0" indent="0" algn="ctr" rtl="0">
              <a:lnSpc>
                <a:spcPct val="106999"/>
              </a:lnSpc>
              <a:spcBef>
                <a:spcPts val="0"/>
              </a:spcBef>
              <a:spcAft>
                <a:spcPts val="0"/>
              </a:spcAft>
              <a:buClr>
                <a:schemeClr val="dk1"/>
              </a:buClr>
              <a:buSzPts val="1100"/>
              <a:buFont typeface="Arial"/>
              <a:buNone/>
            </a:pPr>
            <a:r>
              <a:rPr lang="en-US" sz="2800" b="1" i="0" u="none" strike="noStrike" cap="none">
                <a:solidFill>
                  <a:schemeClr val="dk1"/>
                </a:solidFill>
                <a:latin typeface="Arial"/>
                <a:ea typeface="Arial"/>
                <a:cs typeface="Arial"/>
                <a:sym typeface="Arial"/>
              </a:rPr>
              <a:t>Agency Profile</a:t>
            </a:r>
            <a:endParaRPr sz="2800" b="1" i="0" u="none" strike="noStrike" cap="none">
              <a:solidFill>
                <a:schemeClr val="dk1"/>
              </a:solidFill>
              <a:latin typeface="Arial"/>
              <a:ea typeface="Arial"/>
              <a:cs typeface="Arial"/>
              <a:sym typeface="Arial"/>
            </a:endParaRPr>
          </a:p>
          <a:p>
            <a:pPr marL="0" marR="0" lvl="0" indent="0" algn="ctr" rtl="0">
              <a:lnSpc>
                <a:spcPct val="106999"/>
              </a:lnSpc>
              <a:spcBef>
                <a:spcPts val="800"/>
              </a:spcBef>
              <a:spcAft>
                <a:spcPts val="0"/>
              </a:spcAft>
              <a:buClr>
                <a:schemeClr val="dk1"/>
              </a:buClr>
              <a:buSzPts val="1100"/>
              <a:buFont typeface="Arial"/>
              <a:buNone/>
            </a:pPr>
            <a:r>
              <a:rPr lang="en-US" sz="2800" b="1" i="0" u="none" strike="noStrike" cap="none">
                <a:solidFill>
                  <a:schemeClr val="dk1"/>
                </a:solidFill>
                <a:latin typeface="Arial"/>
                <a:ea typeface="Arial"/>
                <a:cs typeface="Arial"/>
                <a:sym typeface="Arial"/>
              </a:rPr>
              <a:t> </a:t>
            </a:r>
            <a:endParaRPr sz="2800" b="1" i="0" u="none" strike="noStrike" cap="none">
              <a:solidFill>
                <a:schemeClr val="dk1"/>
              </a:solidFill>
              <a:latin typeface="Arial"/>
              <a:ea typeface="Arial"/>
              <a:cs typeface="Arial"/>
              <a:sym typeface="Arial"/>
            </a:endParaRPr>
          </a:p>
          <a:p>
            <a:pPr marL="0" marR="0" lvl="0" indent="0" algn="ctr" rtl="0">
              <a:lnSpc>
                <a:spcPct val="115000"/>
              </a:lnSpc>
              <a:spcBef>
                <a:spcPts val="800"/>
              </a:spcBef>
              <a:spcAft>
                <a:spcPts val="0"/>
              </a:spcAft>
              <a:buClr>
                <a:schemeClr val="dk1"/>
              </a:buClr>
              <a:buSzPts val="1100"/>
              <a:buFont typeface="Arial"/>
              <a:buNone/>
            </a:pPr>
            <a:r>
              <a:rPr lang="en-US" sz="2800" b="1" i="0" u="none" strike="noStrike" cap="none">
                <a:solidFill>
                  <a:schemeClr val="dk1"/>
                </a:solidFill>
                <a:latin typeface="Arial"/>
                <a:ea typeface="Arial"/>
                <a:cs typeface="Arial"/>
                <a:sym typeface="Arial"/>
              </a:rPr>
              <a:t>I. Mandate</a:t>
            </a:r>
            <a:endParaRPr sz="2800" b="1" i="0" u="none" strike="noStrike" cap="none">
              <a:solidFill>
                <a:schemeClr val="dk1"/>
              </a:solidFill>
              <a:latin typeface="Arial"/>
              <a:ea typeface="Arial"/>
              <a:cs typeface="Arial"/>
              <a:sym typeface="Arial"/>
            </a:endParaRPr>
          </a:p>
          <a:p>
            <a:pPr marL="0" marR="0" lvl="0" indent="0" algn="just" rtl="0">
              <a:lnSpc>
                <a:spcPct val="115000"/>
              </a:lnSpc>
              <a:spcBef>
                <a:spcPts val="800"/>
              </a:spcBef>
              <a:spcAft>
                <a:spcPts val="0"/>
              </a:spcAft>
              <a:buClr>
                <a:schemeClr val="dk1"/>
              </a:buClr>
              <a:buSzPts val="1100"/>
              <a:buFont typeface="Arial"/>
              <a:buNone/>
            </a:pPr>
            <a:r>
              <a:rPr lang="en-US" sz="2800" b="0" i="0" u="none" strike="noStrike" cap="none">
                <a:solidFill>
                  <a:schemeClr val="dk1"/>
                </a:solidFill>
                <a:latin typeface="Arial"/>
                <a:ea typeface="Arial"/>
                <a:cs typeface="Arial"/>
                <a:sym typeface="Arial"/>
              </a:rPr>
              <a:t>To this end, it shall take charge of attracting, promoting, facilitating, and servicing large-scale events, international fairs and conventions, congresses, sports competitions, expositions and the like. It shall likewise ensure the regular advertisement abroad of the country’s major tourism destinations and other tourism products, not limited to TEZs. It may also provide incentives to travel agencies abroad which are able to draw tourists and tourism investments to the country.</a:t>
            </a:r>
            <a:endParaRPr sz="2800" b="0" i="0" u="none" strike="noStrike" cap="none">
              <a:solidFill>
                <a:schemeClr val="dk1"/>
              </a:solidFill>
              <a:latin typeface="Arial"/>
              <a:ea typeface="Arial"/>
              <a:cs typeface="Arial"/>
              <a:sym typeface="Arial"/>
            </a:endParaRPr>
          </a:p>
          <a:p>
            <a:pPr marL="0" marR="0" lvl="0" indent="0" algn="ctr" rtl="0">
              <a:lnSpc>
                <a:spcPct val="100000"/>
              </a:lnSpc>
              <a:spcBef>
                <a:spcPts val="800"/>
              </a:spcBef>
              <a:spcAft>
                <a:spcPts val="0"/>
              </a:spcAft>
              <a:buClr>
                <a:srgbClr val="000000"/>
              </a:buClr>
              <a:buSzPts val="1400"/>
              <a:buFont typeface="Arial"/>
              <a:buNone/>
            </a:pPr>
            <a:endParaRPr sz="2000" b="0" i="0" u="none" strike="noStrike" cap="none">
              <a:solidFill>
                <a:srgbClr val="000000"/>
              </a:solidFill>
              <a:latin typeface="Arial"/>
              <a:ea typeface="Arial"/>
              <a:cs typeface="Arial"/>
              <a:sym typeface="Arial"/>
            </a:endParaRPr>
          </a:p>
        </p:txBody>
      </p:sp>
      <p:sp>
        <p:nvSpPr>
          <p:cNvPr id="102" name="Google Shape;102;gf342530933_0_0"/>
          <p:cNvSpPr txBox="1"/>
          <p:nvPr/>
        </p:nvSpPr>
        <p:spPr>
          <a:xfrm>
            <a:off x="325300" y="1245025"/>
            <a:ext cx="10463400" cy="1282200"/>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400"/>
              <a:buFont typeface="Arial"/>
              <a:buNone/>
            </a:pPr>
            <a:endParaRPr sz="1400" b="0" i="0" u="none" strike="noStrike" cap="none">
              <a:solidFill>
                <a:schemeClr val="dk1"/>
              </a:solidFill>
              <a:latin typeface="Merriweather"/>
              <a:ea typeface="Merriweather"/>
              <a:cs typeface="Merriweather"/>
              <a:sym typeface="Merriweather"/>
            </a:endParaRPr>
          </a:p>
          <a:p>
            <a:pPr marL="0" marR="0" lvl="0" indent="0" algn="just" rtl="0">
              <a:lnSpc>
                <a:spcPct val="106999"/>
              </a:lnSpc>
              <a:spcBef>
                <a:spcPts val="800"/>
              </a:spcBef>
              <a:spcAft>
                <a:spcPts val="0"/>
              </a:spcAft>
              <a:buClr>
                <a:schemeClr val="dk1"/>
              </a:buClr>
              <a:buSzPts val="1100"/>
              <a:buFont typeface="Arial"/>
              <a:buNone/>
            </a:pPr>
            <a:endParaRPr sz="1400" b="1" i="0" u="none" strike="noStrike" cap="none">
              <a:solidFill>
                <a:schemeClr val="dk1"/>
              </a:solidFill>
              <a:latin typeface="Merriweather"/>
              <a:ea typeface="Merriweather"/>
              <a:cs typeface="Merriweather"/>
              <a:sym typeface="Merriweather"/>
            </a:endParaRPr>
          </a:p>
          <a:p>
            <a:pPr marL="0" marR="0" lvl="0" indent="0" algn="l" rtl="0">
              <a:lnSpc>
                <a:spcPct val="100000"/>
              </a:lnSpc>
              <a:spcBef>
                <a:spcPts val="80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gdf9670b696_2_15" descr="MISSION (2).png"/>
          <p:cNvPicPr preferRelativeResize="0"/>
          <p:nvPr/>
        </p:nvPicPr>
        <p:blipFill rotWithShape="1">
          <a:blip r:embed="rId3">
            <a:alphaModFix/>
          </a:blip>
          <a:srcRect/>
          <a:stretch/>
        </p:blipFill>
        <p:spPr>
          <a:xfrm>
            <a:off x="13657" y="-68269"/>
            <a:ext cx="12192000" cy="685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f34253091a_1_12"/>
          <p:cNvSpPr/>
          <p:nvPr/>
        </p:nvSpPr>
        <p:spPr>
          <a:xfrm>
            <a:off x="3048000" y="1767007"/>
            <a:ext cx="60960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3" name="Google Shape;113;gf34253091a_1_12" descr="Blue and Black Comparison Chart Presentation.png"/>
          <p:cNvPicPr preferRelativeResize="0"/>
          <p:nvPr/>
        </p:nvPicPr>
        <p:blipFill rotWithShape="1">
          <a:blip r:embed="rId3">
            <a:alphaModFix/>
          </a:blip>
          <a:srcRect/>
          <a:stretch/>
        </p:blipFill>
        <p:spPr>
          <a:xfrm>
            <a:off x="2014621" y="1521744"/>
            <a:ext cx="9201484" cy="5175835"/>
          </a:xfrm>
          <a:prstGeom prst="rect">
            <a:avLst/>
          </a:prstGeom>
          <a:noFill/>
          <a:ln>
            <a:noFill/>
          </a:ln>
        </p:spPr>
      </p:pic>
      <p:sp>
        <p:nvSpPr>
          <p:cNvPr id="114" name="Google Shape;114;gf34253091a_1_12"/>
          <p:cNvSpPr txBox="1">
            <a:spLocks noGrp="1"/>
          </p:cNvSpPr>
          <p:nvPr>
            <p:ph type="title"/>
          </p:nvPr>
        </p:nvSpPr>
        <p:spPr>
          <a:xfrm>
            <a:off x="2014621" y="438714"/>
            <a:ext cx="10515600" cy="1325563"/>
          </a:xfrm>
          <a:prstGeom prst="rect">
            <a:avLst/>
          </a:prstGeom>
          <a:noFill/>
          <a:ln>
            <a:noFill/>
          </a:ln>
        </p:spPr>
        <p:txBody>
          <a:bodyPr spcFirstLastPara="1" wrap="square" lIns="68575" tIns="34275" rIns="68575" bIns="34275" anchor="ctr" anchorCtr="0">
            <a:noAutofit/>
          </a:bodyPr>
          <a:lstStyle/>
          <a:p>
            <a:pPr marL="0" lvl="0" indent="0" algn="l" rtl="0">
              <a:lnSpc>
                <a:spcPct val="106999"/>
              </a:lnSpc>
              <a:spcBef>
                <a:spcPts val="0"/>
              </a:spcBef>
              <a:spcAft>
                <a:spcPts val="0"/>
              </a:spcAft>
              <a:buSzPts val="1800"/>
              <a:buNone/>
            </a:pPr>
            <a:r>
              <a:rPr lang="en-US" sz="2200" b="1">
                <a:latin typeface="Arial"/>
                <a:ea typeface="Arial"/>
                <a:cs typeface="Arial"/>
                <a:sym typeface="Arial"/>
              </a:rPr>
              <a:t>IV. Service Pledge:</a:t>
            </a:r>
            <a:br>
              <a:rPr lang="en-US" sz="2200" b="1">
                <a:latin typeface="Arial"/>
                <a:ea typeface="Arial"/>
                <a:cs typeface="Arial"/>
                <a:sym typeface="Arial"/>
              </a:rPr>
            </a:br>
            <a:r>
              <a:rPr lang="en-US" sz="2200">
                <a:latin typeface="Arial"/>
                <a:ea typeface="Arial"/>
                <a:cs typeface="Arial"/>
                <a:sym typeface="Arial"/>
              </a:rPr>
              <a:t>We, the officials and employees of the Tourism Promotions Board commit to demonstrate and uphold the following organizational values:</a:t>
            </a:r>
            <a:br>
              <a:rPr lang="en-US" sz="2200">
                <a:latin typeface="Arial"/>
                <a:ea typeface="Arial"/>
                <a:cs typeface="Arial"/>
                <a:sym typeface="Arial"/>
              </a:rPr>
            </a:br>
            <a:endParaRPr sz="2200">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2" descr="MISSION (1).png"/>
          <p:cNvPicPr preferRelativeResize="0"/>
          <p:nvPr/>
        </p:nvPicPr>
        <p:blipFill rotWithShape="1">
          <a:blip r:embed="rId3">
            <a:alphaModFix/>
          </a:blip>
          <a:srcRect l="7218" r="4569"/>
          <a:stretch/>
        </p:blipFill>
        <p:spPr>
          <a:xfrm>
            <a:off x="1710813" y="0"/>
            <a:ext cx="10481187" cy="669576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gdf9670b696_2_20" descr="C:\Users\CA-Rene\Downloads\Blue and White Modern Illustrated Vaccines Medical Presentation.png"/>
          <p:cNvPicPr preferRelativeResize="0"/>
          <p:nvPr/>
        </p:nvPicPr>
        <p:blipFill rotWithShape="1">
          <a:blip r:embed="rId3">
            <a:alphaModFix/>
          </a:blip>
          <a:srcRect/>
          <a:stretch/>
        </p:blipFill>
        <p:spPr>
          <a:xfrm>
            <a:off x="0" y="10274"/>
            <a:ext cx="12192000" cy="685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19" descr="A picture containing chart&#10;&#10;Description automatically generated"/>
          <p:cNvPicPr preferRelativeResize="0"/>
          <p:nvPr/>
        </p:nvPicPr>
        <p:blipFill rotWithShape="1">
          <a:blip r:embed="rId3">
            <a:alphaModFix/>
          </a:blip>
          <a:srcRect/>
          <a:stretch/>
        </p:blipFill>
        <p:spPr>
          <a:xfrm>
            <a:off x="-490194" y="-773474"/>
            <a:ext cx="13013506" cy="8404948"/>
          </a:xfrm>
          <a:prstGeom prst="rect">
            <a:avLst/>
          </a:prstGeom>
          <a:noFill/>
          <a:ln>
            <a:noFill/>
          </a:ln>
        </p:spPr>
      </p:pic>
      <p:pic>
        <p:nvPicPr>
          <p:cNvPr id="141" name="Google Shape;141;p19" descr="Baguio Visita"/>
          <p:cNvPicPr preferRelativeResize="0"/>
          <p:nvPr/>
        </p:nvPicPr>
        <p:blipFill rotWithShape="1">
          <a:blip r:embed="rId4">
            <a:alphaModFix/>
          </a:blip>
          <a:srcRect b="19217"/>
          <a:stretch/>
        </p:blipFill>
        <p:spPr>
          <a:xfrm>
            <a:off x="5921312" y="856175"/>
            <a:ext cx="2917732" cy="664684"/>
          </a:xfrm>
          <a:prstGeom prst="rect">
            <a:avLst/>
          </a:prstGeom>
          <a:noFill/>
          <a:ln>
            <a:noFill/>
          </a:ln>
        </p:spPr>
      </p:pic>
      <p:sp>
        <p:nvSpPr>
          <p:cNvPr id="142" name="Google Shape;142;p19"/>
          <p:cNvSpPr/>
          <p:nvPr/>
        </p:nvSpPr>
        <p:spPr>
          <a:xfrm>
            <a:off x="4496989" y="2466042"/>
            <a:ext cx="2011028" cy="515566"/>
          </a:xfrm>
          <a:prstGeom prst="rect">
            <a:avLst/>
          </a:prstGeom>
          <a:gradFill>
            <a:gsLst>
              <a:gs pos="0">
                <a:srgbClr val="AFCEFC"/>
              </a:gs>
              <a:gs pos="50000">
                <a:schemeClr val="lt1"/>
              </a:gs>
              <a:gs pos="100000">
                <a:srgbClr val="C9DBEF"/>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94675"/>
              </a:buClr>
              <a:buSzPts val="1600"/>
              <a:buFont typeface="Arial"/>
              <a:buNone/>
            </a:pPr>
            <a:r>
              <a:rPr lang="en-US" sz="1600" b="1" i="0" u="none" strike="noStrike" cap="none">
                <a:solidFill>
                  <a:srgbClr val="194675"/>
                </a:solidFill>
                <a:latin typeface="Calibri"/>
                <a:ea typeface="Calibri"/>
                <a:cs typeface="Calibri"/>
                <a:sym typeface="Calibri"/>
              </a:rPr>
              <a:t>SMARTourism</a:t>
            </a:r>
            <a:endParaRPr sz="1400" b="0" i="0" u="none" strike="noStrike" cap="none">
              <a:solidFill>
                <a:srgbClr val="000000"/>
              </a:solidFill>
              <a:latin typeface="Arial"/>
              <a:ea typeface="Arial"/>
              <a:cs typeface="Arial"/>
              <a:sym typeface="Arial"/>
            </a:endParaRPr>
          </a:p>
        </p:txBody>
      </p:sp>
      <p:sp>
        <p:nvSpPr>
          <p:cNvPr id="143" name="Google Shape;143;p19"/>
          <p:cNvSpPr/>
          <p:nvPr/>
        </p:nvSpPr>
        <p:spPr>
          <a:xfrm>
            <a:off x="6581234" y="2466042"/>
            <a:ext cx="2012400" cy="515566"/>
          </a:xfrm>
          <a:prstGeom prst="rect">
            <a:avLst/>
          </a:prstGeom>
          <a:gradFill>
            <a:gsLst>
              <a:gs pos="0">
                <a:srgbClr val="AFCEFC"/>
              </a:gs>
              <a:gs pos="50000">
                <a:schemeClr val="lt1"/>
              </a:gs>
              <a:gs pos="100000">
                <a:srgbClr val="C9DBEF"/>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94675"/>
              </a:buClr>
              <a:buSzPts val="1600"/>
              <a:buFont typeface="Arial"/>
              <a:buNone/>
            </a:pPr>
            <a:r>
              <a:rPr lang="en-US" sz="1600" b="1" i="0" u="none" strike="noStrike" cap="none">
                <a:solidFill>
                  <a:srgbClr val="194675"/>
                </a:solidFill>
                <a:latin typeface="Calibri"/>
                <a:ea typeface="Calibri"/>
                <a:cs typeface="Calibri"/>
                <a:sym typeface="Calibri"/>
              </a:rPr>
              <a:t>Partnership as Pathways</a:t>
            </a:r>
            <a:endParaRPr sz="1400" b="0" i="0" u="none" strike="noStrike" cap="none">
              <a:solidFill>
                <a:srgbClr val="000000"/>
              </a:solidFill>
              <a:latin typeface="Arial"/>
              <a:ea typeface="Arial"/>
              <a:cs typeface="Arial"/>
              <a:sym typeface="Arial"/>
            </a:endParaRPr>
          </a:p>
        </p:txBody>
      </p:sp>
      <p:sp>
        <p:nvSpPr>
          <p:cNvPr id="144" name="Google Shape;144;p19"/>
          <p:cNvSpPr/>
          <p:nvPr/>
        </p:nvSpPr>
        <p:spPr>
          <a:xfrm>
            <a:off x="8687258" y="2466042"/>
            <a:ext cx="2012400" cy="515566"/>
          </a:xfrm>
          <a:prstGeom prst="rect">
            <a:avLst/>
          </a:prstGeom>
          <a:gradFill>
            <a:gsLst>
              <a:gs pos="0">
                <a:srgbClr val="AFCEFC"/>
              </a:gs>
              <a:gs pos="50000">
                <a:schemeClr val="lt1"/>
              </a:gs>
              <a:gs pos="100000">
                <a:srgbClr val="C9DBEF"/>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94675"/>
              </a:buClr>
              <a:buSzPts val="1600"/>
              <a:buFont typeface="Arial"/>
              <a:buNone/>
            </a:pPr>
            <a:r>
              <a:rPr lang="en-US" sz="1600" b="1" i="0" u="none" strike="noStrike" cap="none">
                <a:solidFill>
                  <a:srgbClr val="194675"/>
                </a:solidFill>
                <a:latin typeface="Calibri"/>
                <a:ea typeface="Calibri"/>
                <a:cs typeface="Calibri"/>
                <a:sym typeface="Calibri"/>
              </a:rPr>
              <a:t>Safe Bangon Turismo</a:t>
            </a:r>
            <a:endParaRPr sz="1400" b="0" i="0" u="none" strike="noStrike" cap="none">
              <a:solidFill>
                <a:srgbClr val="000000"/>
              </a:solidFill>
              <a:latin typeface="Arial"/>
              <a:ea typeface="Arial"/>
              <a:cs typeface="Arial"/>
              <a:sym typeface="Arial"/>
            </a:endParaRPr>
          </a:p>
        </p:txBody>
      </p:sp>
      <p:sp>
        <p:nvSpPr>
          <p:cNvPr id="145" name="Google Shape;145;p19"/>
          <p:cNvSpPr/>
          <p:nvPr/>
        </p:nvSpPr>
        <p:spPr>
          <a:xfrm>
            <a:off x="4496989" y="1789317"/>
            <a:ext cx="6604000" cy="589280"/>
          </a:xfrm>
          <a:prstGeom prst="rect">
            <a:avLst/>
          </a:prstGeom>
          <a:solidFill>
            <a:srgbClr val="EDEBD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C3D74"/>
              </a:buClr>
              <a:buSzPts val="1700"/>
              <a:buFont typeface="Arial"/>
              <a:buNone/>
            </a:pPr>
            <a:r>
              <a:rPr lang="en-US" sz="1700" b="1" i="0" u="none" strike="noStrike" cap="none">
                <a:solidFill>
                  <a:srgbClr val="1C3D74"/>
                </a:solidFill>
                <a:latin typeface="Calibri"/>
                <a:ea typeface="Calibri"/>
                <a:cs typeface="Calibri"/>
                <a:sym typeface="Calibri"/>
              </a:rPr>
              <a:t>VISION: </a:t>
            </a:r>
            <a:r>
              <a:rPr lang="en-US" sz="1700" b="0" i="0" u="none" strike="noStrike" cap="none">
                <a:solidFill>
                  <a:srgbClr val="000000"/>
                </a:solidFill>
                <a:latin typeface="Calibri"/>
                <a:ea typeface="Calibri"/>
                <a:cs typeface="Calibri"/>
                <a:sym typeface="Calibri"/>
              </a:rPr>
              <a:t>By 2028, the Philippines will be the preferred destination for sustainable, uniquely diverse, and fun travel.</a:t>
            </a:r>
            <a:endParaRPr sz="1700" b="1" i="0" u="none" strike="noStrike" cap="none">
              <a:solidFill>
                <a:srgbClr val="1C3D74"/>
              </a:solidFill>
              <a:latin typeface="Calibri"/>
              <a:ea typeface="Calibri"/>
              <a:cs typeface="Calibri"/>
              <a:sym typeface="Calibri"/>
            </a:endParaRPr>
          </a:p>
        </p:txBody>
      </p:sp>
      <p:sp>
        <p:nvSpPr>
          <p:cNvPr id="146" name="Google Shape;146;p19"/>
          <p:cNvSpPr/>
          <p:nvPr/>
        </p:nvSpPr>
        <p:spPr>
          <a:xfrm rot="10800000">
            <a:off x="10744661" y="3039291"/>
            <a:ext cx="538480" cy="2688047"/>
          </a:xfrm>
          <a:prstGeom prst="roundRect">
            <a:avLst>
              <a:gd name="adj" fmla="val 16667"/>
            </a:avLst>
          </a:prstGeom>
          <a:gradFill>
            <a:gsLst>
              <a:gs pos="0">
                <a:srgbClr val="9BC3FE"/>
              </a:gs>
              <a:gs pos="50000">
                <a:srgbClr val="7EB0EF"/>
              </a:gs>
              <a:gs pos="99000">
                <a:srgbClr val="3F89D2"/>
              </a:gs>
              <a:gs pos="100000">
                <a:srgbClr val="3F89D2"/>
              </a:gs>
            </a:gsLst>
            <a:lin ang="189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9"/>
          <p:cNvSpPr txBox="1"/>
          <p:nvPr/>
        </p:nvSpPr>
        <p:spPr>
          <a:xfrm rot="5400000">
            <a:off x="9696153" y="4140345"/>
            <a:ext cx="2635474" cy="48590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Organizational Effectiveness &amp; Good Governance</a:t>
            </a:r>
            <a:endParaRPr sz="1400" b="0" i="0" u="none" strike="noStrike" cap="none">
              <a:solidFill>
                <a:srgbClr val="000000"/>
              </a:solidFill>
              <a:latin typeface="Arial"/>
              <a:ea typeface="Arial"/>
              <a:cs typeface="Arial"/>
              <a:sym typeface="Arial"/>
            </a:endParaRPr>
          </a:p>
        </p:txBody>
      </p:sp>
      <p:sp>
        <p:nvSpPr>
          <p:cNvPr id="148" name="Google Shape;148;p19"/>
          <p:cNvSpPr txBox="1"/>
          <p:nvPr/>
        </p:nvSpPr>
        <p:spPr>
          <a:xfrm>
            <a:off x="3413759" y="3218207"/>
            <a:ext cx="125213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85623"/>
              </a:buClr>
              <a:buSzPts val="1400"/>
              <a:buFont typeface="Arial"/>
              <a:buNone/>
            </a:pPr>
            <a:r>
              <a:rPr lang="en-US" sz="1400" b="1" i="0" u="none" strike="noStrike" cap="none">
                <a:solidFill>
                  <a:srgbClr val="385623"/>
                </a:solidFill>
                <a:latin typeface="Calibri"/>
                <a:ea typeface="Calibri"/>
                <a:cs typeface="Calibri"/>
                <a:sym typeface="Calibri"/>
              </a:rPr>
              <a:t>CUSTOMER</a:t>
            </a:r>
            <a:endParaRPr sz="1400" b="0" i="0" u="none" strike="noStrike" cap="none">
              <a:solidFill>
                <a:srgbClr val="000000"/>
              </a:solidFill>
              <a:latin typeface="Arial"/>
              <a:ea typeface="Arial"/>
              <a:cs typeface="Arial"/>
              <a:sym typeface="Arial"/>
            </a:endParaRPr>
          </a:p>
        </p:txBody>
      </p:sp>
      <p:sp>
        <p:nvSpPr>
          <p:cNvPr id="149" name="Google Shape;149;p19"/>
          <p:cNvSpPr txBox="1"/>
          <p:nvPr/>
        </p:nvSpPr>
        <p:spPr>
          <a:xfrm>
            <a:off x="3413759" y="3916803"/>
            <a:ext cx="125213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53221F"/>
              </a:buClr>
              <a:buSzPts val="1400"/>
              <a:buFont typeface="Arial"/>
              <a:buNone/>
            </a:pPr>
            <a:r>
              <a:rPr lang="en-US" sz="1400" b="1" i="0" u="none" strike="noStrike" cap="none">
                <a:solidFill>
                  <a:srgbClr val="53221F"/>
                </a:solidFill>
                <a:latin typeface="Calibri"/>
                <a:ea typeface="Calibri"/>
                <a:cs typeface="Calibri"/>
                <a:sym typeface="Calibri"/>
              </a:rPr>
              <a:t>FINANCE</a:t>
            </a:r>
            <a:endParaRPr sz="1400" b="0" i="0" u="none" strike="noStrike" cap="none">
              <a:solidFill>
                <a:srgbClr val="000000"/>
              </a:solidFill>
              <a:latin typeface="Arial"/>
              <a:ea typeface="Arial"/>
              <a:cs typeface="Arial"/>
              <a:sym typeface="Arial"/>
            </a:endParaRPr>
          </a:p>
        </p:txBody>
      </p:sp>
      <p:sp>
        <p:nvSpPr>
          <p:cNvPr id="150" name="Google Shape;150;p19"/>
          <p:cNvSpPr txBox="1"/>
          <p:nvPr/>
        </p:nvSpPr>
        <p:spPr>
          <a:xfrm>
            <a:off x="3413759" y="4456846"/>
            <a:ext cx="125213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932"/>
              </a:buClr>
              <a:buSzPts val="1400"/>
              <a:buFont typeface="Arial"/>
              <a:buNone/>
            </a:pPr>
            <a:r>
              <a:rPr lang="en-US" sz="1400" b="1" i="0" u="none" strike="noStrike" cap="none">
                <a:solidFill>
                  <a:srgbClr val="000932"/>
                </a:solidFill>
                <a:latin typeface="Calibri"/>
                <a:ea typeface="Calibri"/>
                <a:cs typeface="Calibri"/>
                <a:sym typeface="Calibri"/>
              </a:rPr>
              <a:t>INTERNAL PROCESS</a:t>
            </a:r>
            <a:endParaRPr sz="1400" b="0" i="0" u="none" strike="noStrike" cap="none">
              <a:solidFill>
                <a:srgbClr val="000000"/>
              </a:solidFill>
              <a:latin typeface="Arial"/>
              <a:ea typeface="Arial"/>
              <a:cs typeface="Arial"/>
              <a:sym typeface="Arial"/>
            </a:endParaRPr>
          </a:p>
        </p:txBody>
      </p:sp>
      <p:sp>
        <p:nvSpPr>
          <p:cNvPr id="151" name="Google Shape;151;p19"/>
          <p:cNvSpPr txBox="1"/>
          <p:nvPr/>
        </p:nvSpPr>
        <p:spPr>
          <a:xfrm>
            <a:off x="3413759" y="5136821"/>
            <a:ext cx="125213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854406"/>
              </a:buClr>
              <a:buSzPts val="1400"/>
              <a:buFont typeface="Arial"/>
              <a:buNone/>
            </a:pPr>
            <a:r>
              <a:rPr lang="en-US" sz="1400" b="1" i="0" u="none" strike="noStrike" cap="none">
                <a:solidFill>
                  <a:srgbClr val="854406"/>
                </a:solidFill>
                <a:latin typeface="Calibri"/>
                <a:ea typeface="Calibri"/>
                <a:cs typeface="Calibri"/>
                <a:sym typeface="Calibri"/>
              </a:rPr>
              <a:t>LEARNING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854406"/>
              </a:buClr>
              <a:buSzPts val="1400"/>
              <a:buFont typeface="Arial"/>
              <a:buNone/>
            </a:pPr>
            <a:r>
              <a:rPr lang="en-US" sz="1400" b="1" i="0" u="none" strike="noStrike" cap="none">
                <a:solidFill>
                  <a:srgbClr val="854406"/>
                </a:solidFill>
                <a:latin typeface="Calibri"/>
                <a:ea typeface="Calibri"/>
                <a:cs typeface="Calibri"/>
                <a:sym typeface="Calibri"/>
              </a:rPr>
              <a:t>&amp; GROWTH</a:t>
            </a:r>
            <a:endParaRPr sz="1400" b="0" i="0" u="none" strike="noStrike" cap="none">
              <a:solidFill>
                <a:srgbClr val="000000"/>
              </a:solidFill>
              <a:latin typeface="Arial"/>
              <a:ea typeface="Arial"/>
              <a:cs typeface="Arial"/>
              <a:sym typeface="Arial"/>
            </a:endParaRPr>
          </a:p>
        </p:txBody>
      </p:sp>
      <p:sp>
        <p:nvSpPr>
          <p:cNvPr id="152" name="Google Shape;152;p19"/>
          <p:cNvSpPr txBox="1"/>
          <p:nvPr/>
        </p:nvSpPr>
        <p:spPr>
          <a:xfrm>
            <a:off x="4665897" y="3800914"/>
            <a:ext cx="6095084" cy="553998"/>
          </a:xfrm>
          <a:prstGeom prst="rect">
            <a:avLst/>
          </a:prstGeom>
          <a:noFill/>
          <a:ln>
            <a:noFill/>
          </a:ln>
        </p:spPr>
        <p:txBody>
          <a:bodyPr spcFirstLastPara="1" wrap="square" lIns="91425" tIns="45700" rIns="91425" bIns="45700" anchor="ctr" anchorCtr="0">
            <a:spAutoFit/>
          </a:bodyPr>
          <a:lstStyle/>
          <a:p>
            <a:pPr marL="228600" marR="0" lvl="0" indent="-228600" algn="l" rtl="0">
              <a:lnSpc>
                <a:spcPct val="100000"/>
              </a:lnSpc>
              <a:spcBef>
                <a:spcPts val="0"/>
              </a:spcBef>
              <a:spcAft>
                <a:spcPts val="0"/>
              </a:spcAft>
              <a:buClr>
                <a:srgbClr val="653734"/>
              </a:buClr>
              <a:buSzPts val="1000"/>
              <a:buFont typeface="Arial"/>
              <a:buAutoNum type="arabicPeriod"/>
            </a:pPr>
            <a:r>
              <a:rPr lang="en-US" sz="1000" b="0" i="0" u="none" strike="noStrike" cap="none">
                <a:solidFill>
                  <a:srgbClr val="653734"/>
                </a:solidFill>
                <a:latin typeface="Calibri"/>
                <a:ea typeface="Calibri"/>
                <a:cs typeface="Calibri"/>
                <a:sym typeface="Calibri"/>
              </a:rPr>
              <a:t>Ensure availability on the sources of funds of TPB</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653734"/>
              </a:buClr>
              <a:buSzPts val="1000"/>
              <a:buFont typeface="Arial"/>
              <a:buAutoNum type="arabicPeriod"/>
            </a:pPr>
            <a:r>
              <a:rPr lang="en-US" sz="1000" b="0" i="0" u="none" strike="noStrike" cap="none">
                <a:solidFill>
                  <a:srgbClr val="653734"/>
                </a:solidFill>
                <a:latin typeface="Calibri"/>
                <a:ea typeface="Calibri"/>
                <a:cs typeface="Calibri"/>
                <a:sym typeface="Calibri"/>
              </a:rPr>
              <a:t>Manage efficiently the utilization of TPB funds</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653734"/>
              </a:buClr>
              <a:buSzPts val="1000"/>
              <a:buFont typeface="Arial"/>
              <a:buAutoNum type="arabicPeriod"/>
            </a:pPr>
            <a:r>
              <a:rPr lang="en-US" sz="1000" b="0" i="0" u="none" strike="noStrike" cap="none">
                <a:solidFill>
                  <a:srgbClr val="653734"/>
                </a:solidFill>
                <a:latin typeface="Calibri"/>
                <a:ea typeface="Calibri"/>
                <a:cs typeface="Calibri"/>
                <a:sym typeface="Calibri"/>
              </a:rPr>
              <a:t>Develop business opportunities for TPB as possible revenue streams</a:t>
            </a:r>
            <a:endParaRPr sz="1200" b="0" i="0" u="none" strike="noStrike" cap="none">
              <a:solidFill>
                <a:srgbClr val="653734"/>
              </a:solidFill>
              <a:latin typeface="Calibri"/>
              <a:ea typeface="Calibri"/>
              <a:cs typeface="Calibri"/>
              <a:sym typeface="Calibri"/>
            </a:endParaRPr>
          </a:p>
        </p:txBody>
      </p:sp>
      <p:sp>
        <p:nvSpPr>
          <p:cNvPr id="153" name="Google Shape;153;p19"/>
          <p:cNvSpPr txBox="1"/>
          <p:nvPr/>
        </p:nvSpPr>
        <p:spPr>
          <a:xfrm>
            <a:off x="4592057" y="4450251"/>
            <a:ext cx="6168924" cy="553998"/>
          </a:xfrm>
          <a:prstGeom prst="rect">
            <a:avLst/>
          </a:prstGeom>
          <a:noFill/>
          <a:ln>
            <a:noFill/>
          </a:ln>
        </p:spPr>
        <p:txBody>
          <a:bodyPr spcFirstLastPara="1" wrap="square" lIns="91425" tIns="45700" rIns="91425" bIns="45700" anchor="ctr" anchorCtr="0">
            <a:spAutoFit/>
          </a:bodyPr>
          <a:lstStyle/>
          <a:p>
            <a:pPr marL="265113" marR="0" lvl="0" indent="-176213" algn="l" rtl="0">
              <a:lnSpc>
                <a:spcPct val="100000"/>
              </a:lnSpc>
              <a:spcBef>
                <a:spcPts val="0"/>
              </a:spcBef>
              <a:spcAft>
                <a:spcPts val="0"/>
              </a:spcAft>
              <a:buClr>
                <a:srgbClr val="000932"/>
              </a:buClr>
              <a:buSzPts val="1000"/>
              <a:buFont typeface="Arial"/>
              <a:buAutoNum type="arabicPeriod"/>
            </a:pPr>
            <a:r>
              <a:rPr lang="en-US" sz="1000" b="0" i="0" u="none" strike="noStrike" cap="none">
                <a:solidFill>
                  <a:srgbClr val="000932"/>
                </a:solidFill>
                <a:latin typeface="Calibri"/>
                <a:ea typeface="Calibri"/>
                <a:cs typeface="Calibri"/>
                <a:sym typeface="Calibri"/>
              </a:rPr>
              <a:t>Ensure responsive administrative processes and systems</a:t>
            </a:r>
            <a:endParaRPr sz="1400" b="0" i="0" u="none" strike="noStrike" cap="none">
              <a:solidFill>
                <a:srgbClr val="000000"/>
              </a:solidFill>
              <a:latin typeface="Arial"/>
              <a:ea typeface="Arial"/>
              <a:cs typeface="Arial"/>
              <a:sym typeface="Arial"/>
            </a:endParaRPr>
          </a:p>
          <a:p>
            <a:pPr marL="265113" marR="0" lvl="0" indent="-176213" algn="l" rtl="0">
              <a:lnSpc>
                <a:spcPct val="100000"/>
              </a:lnSpc>
              <a:spcBef>
                <a:spcPts val="0"/>
              </a:spcBef>
              <a:spcAft>
                <a:spcPts val="0"/>
              </a:spcAft>
              <a:buClr>
                <a:srgbClr val="000932"/>
              </a:buClr>
              <a:buSzPts val="1000"/>
              <a:buFont typeface="Arial"/>
              <a:buAutoNum type="arabicPeriod"/>
            </a:pPr>
            <a:r>
              <a:rPr lang="en-US" sz="1000" b="0" i="0" u="none" strike="noStrike" cap="none">
                <a:solidFill>
                  <a:srgbClr val="000932"/>
                </a:solidFill>
                <a:latin typeface="Calibri"/>
                <a:ea typeface="Calibri"/>
                <a:cs typeface="Calibri"/>
                <a:sym typeface="Calibri"/>
              </a:rPr>
              <a:t>Maintain efficient, accountable and transparent risk-based processes and systems compliant to internal rules and legal requirements</a:t>
            </a:r>
            <a:endParaRPr sz="1400" b="0" i="0" u="none" strike="noStrike" cap="none">
              <a:solidFill>
                <a:srgbClr val="000000"/>
              </a:solidFill>
              <a:latin typeface="Arial"/>
              <a:ea typeface="Arial"/>
              <a:cs typeface="Arial"/>
              <a:sym typeface="Arial"/>
            </a:endParaRPr>
          </a:p>
        </p:txBody>
      </p:sp>
      <p:sp>
        <p:nvSpPr>
          <p:cNvPr id="154" name="Google Shape;154;p19"/>
          <p:cNvSpPr txBox="1"/>
          <p:nvPr/>
        </p:nvSpPr>
        <p:spPr>
          <a:xfrm>
            <a:off x="4665897" y="5198374"/>
            <a:ext cx="6171731" cy="400110"/>
          </a:xfrm>
          <a:prstGeom prst="rect">
            <a:avLst/>
          </a:prstGeom>
          <a:noFill/>
          <a:ln>
            <a:noFill/>
          </a:ln>
        </p:spPr>
        <p:txBody>
          <a:bodyPr spcFirstLastPara="1" wrap="square" lIns="91425" tIns="45700" rIns="91425" bIns="45700" anchor="ctr" anchorCtr="0">
            <a:spAutoFit/>
          </a:bodyPr>
          <a:lstStyle/>
          <a:p>
            <a:pPr marL="182563" marR="0" lvl="0" indent="-182563" algn="l" rtl="0">
              <a:lnSpc>
                <a:spcPct val="100000"/>
              </a:lnSpc>
              <a:spcBef>
                <a:spcPts val="0"/>
              </a:spcBef>
              <a:spcAft>
                <a:spcPts val="0"/>
              </a:spcAft>
              <a:buClr>
                <a:srgbClr val="854406"/>
              </a:buClr>
              <a:buSzPts val="1000"/>
              <a:buFont typeface="Arial"/>
              <a:buAutoNum type="arabicPeriod"/>
            </a:pPr>
            <a:r>
              <a:rPr lang="en-US" sz="1000" b="0" i="0" u="none" strike="noStrike" cap="none">
                <a:solidFill>
                  <a:srgbClr val="854406"/>
                </a:solidFill>
                <a:latin typeface="Calibri"/>
                <a:ea typeface="Calibri"/>
                <a:cs typeface="Calibri"/>
                <a:sym typeface="Calibri"/>
              </a:rPr>
              <a:t>Sustain a culture of organizational engagement that fosters effective performance, lifelong learning, and growth</a:t>
            </a:r>
            <a:endParaRPr sz="1400" b="0" i="0" u="none" strike="noStrike" cap="none">
              <a:solidFill>
                <a:srgbClr val="000000"/>
              </a:solidFill>
              <a:latin typeface="Arial"/>
              <a:ea typeface="Arial"/>
              <a:cs typeface="Arial"/>
              <a:sym typeface="Arial"/>
            </a:endParaRPr>
          </a:p>
          <a:p>
            <a:pPr marL="182563" marR="0" lvl="0" indent="-182563" algn="l" rtl="0">
              <a:lnSpc>
                <a:spcPct val="100000"/>
              </a:lnSpc>
              <a:spcBef>
                <a:spcPts val="0"/>
              </a:spcBef>
              <a:spcAft>
                <a:spcPts val="0"/>
              </a:spcAft>
              <a:buClr>
                <a:srgbClr val="854406"/>
              </a:buClr>
              <a:buSzPts val="1000"/>
              <a:buFont typeface="Arial"/>
              <a:buAutoNum type="arabicPeriod"/>
            </a:pPr>
            <a:r>
              <a:rPr lang="en-US" sz="1000" b="0" i="0" u="none" strike="noStrike" cap="none">
                <a:solidFill>
                  <a:srgbClr val="854406"/>
                </a:solidFill>
                <a:latin typeface="Calibri"/>
                <a:ea typeface="Calibri"/>
                <a:cs typeface="Calibri"/>
                <a:sym typeface="Calibri"/>
              </a:rPr>
              <a:t>Cultivate an agile, empowered workforce for optimized operations</a:t>
            </a:r>
            <a:endParaRPr sz="1000" b="0" i="0" u="none" strike="noStrike" cap="none">
              <a:solidFill>
                <a:srgbClr val="854406"/>
              </a:solidFill>
              <a:latin typeface="Calibri"/>
              <a:ea typeface="Calibri"/>
              <a:cs typeface="Calibri"/>
              <a:sym typeface="Calibri"/>
            </a:endParaRPr>
          </a:p>
        </p:txBody>
      </p:sp>
      <p:sp>
        <p:nvSpPr>
          <p:cNvPr id="155" name="Google Shape;155;p19"/>
          <p:cNvSpPr txBox="1"/>
          <p:nvPr/>
        </p:nvSpPr>
        <p:spPr>
          <a:xfrm>
            <a:off x="5343003" y="5898324"/>
            <a:ext cx="5638508" cy="492443"/>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FFFFFF"/>
              </a:buClr>
              <a:buSzPts val="1300"/>
              <a:buFont typeface="Arial"/>
              <a:buNone/>
            </a:pPr>
            <a:r>
              <a:rPr lang="en-US" sz="1300" b="0" i="0" u="none" strike="noStrike" cap="none">
                <a:solidFill>
                  <a:srgbClr val="FFFFFF"/>
                </a:solidFill>
                <a:latin typeface="Calibri"/>
                <a:ea typeface="Calibri"/>
                <a:cs typeface="Calibri"/>
                <a:sym typeface="Calibri"/>
              </a:rPr>
              <a:t>To market and promote the Philippines, in partnership with our stakeholders, towards a dynamic tourism destination</a:t>
            </a:r>
            <a:endParaRPr sz="1300" b="0" i="0" u="none" strike="noStrike" cap="none">
              <a:solidFill>
                <a:srgbClr val="FFFFFF"/>
              </a:solidFill>
              <a:latin typeface="Calibri"/>
              <a:ea typeface="Calibri"/>
              <a:cs typeface="Calibri"/>
              <a:sym typeface="Calibri"/>
            </a:endParaRPr>
          </a:p>
        </p:txBody>
      </p:sp>
      <p:sp>
        <p:nvSpPr>
          <p:cNvPr id="156" name="Google Shape;156;p19"/>
          <p:cNvSpPr txBox="1"/>
          <p:nvPr/>
        </p:nvSpPr>
        <p:spPr>
          <a:xfrm>
            <a:off x="2167053" y="2838435"/>
            <a:ext cx="1252138" cy="2923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Calibri"/>
                <a:ea typeface="Calibri"/>
                <a:cs typeface="Calibri"/>
                <a:sym typeface="Calibri"/>
              </a:rPr>
              <a:t>DAPTABILITY</a:t>
            </a:r>
            <a:endParaRPr sz="1300" b="1" i="0" u="none" strike="noStrike" cap="none">
              <a:solidFill>
                <a:srgbClr val="FFFFFF"/>
              </a:solidFill>
              <a:latin typeface="Calibri"/>
              <a:ea typeface="Calibri"/>
              <a:cs typeface="Calibri"/>
              <a:sym typeface="Calibri"/>
            </a:endParaRPr>
          </a:p>
        </p:txBody>
      </p:sp>
      <p:sp>
        <p:nvSpPr>
          <p:cNvPr id="157" name="Google Shape;157;p19"/>
          <p:cNvSpPr txBox="1"/>
          <p:nvPr/>
        </p:nvSpPr>
        <p:spPr>
          <a:xfrm>
            <a:off x="2242152" y="3418114"/>
            <a:ext cx="952323" cy="292388"/>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Calibri"/>
                <a:ea typeface="Calibri"/>
                <a:cs typeface="Calibri"/>
                <a:sym typeface="Calibri"/>
              </a:rPr>
              <a:t>ROWTH</a:t>
            </a:r>
            <a:endParaRPr sz="1300" b="1" i="0" u="none" strike="noStrike" cap="none">
              <a:solidFill>
                <a:srgbClr val="FFFFFF"/>
              </a:solidFill>
              <a:latin typeface="Calibri"/>
              <a:ea typeface="Calibri"/>
              <a:cs typeface="Calibri"/>
              <a:sym typeface="Calibri"/>
            </a:endParaRPr>
          </a:p>
        </p:txBody>
      </p:sp>
      <p:sp>
        <p:nvSpPr>
          <p:cNvPr id="158" name="Google Shape;158;p19"/>
          <p:cNvSpPr txBox="1"/>
          <p:nvPr/>
        </p:nvSpPr>
        <p:spPr>
          <a:xfrm>
            <a:off x="2126785" y="4003616"/>
            <a:ext cx="1084011" cy="292388"/>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Calibri"/>
                <a:ea typeface="Calibri"/>
                <a:cs typeface="Calibri"/>
                <a:sym typeface="Calibri"/>
              </a:rPr>
              <a:t>NTEGRITY</a:t>
            </a:r>
            <a:endParaRPr sz="1300" b="1" i="0" u="none" strike="noStrike" cap="none">
              <a:solidFill>
                <a:srgbClr val="FFFFFF"/>
              </a:solidFill>
              <a:latin typeface="Calibri"/>
              <a:ea typeface="Calibri"/>
              <a:cs typeface="Calibri"/>
              <a:sym typeface="Calibri"/>
            </a:endParaRPr>
          </a:p>
        </p:txBody>
      </p:sp>
      <p:sp>
        <p:nvSpPr>
          <p:cNvPr id="159" name="Google Shape;159;p19"/>
          <p:cNvSpPr txBox="1"/>
          <p:nvPr/>
        </p:nvSpPr>
        <p:spPr>
          <a:xfrm>
            <a:off x="2231291" y="4465646"/>
            <a:ext cx="1084011" cy="2923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Calibri"/>
                <a:ea typeface="Calibri"/>
                <a:cs typeface="Calibri"/>
                <a:sym typeface="Calibri"/>
              </a:rPr>
              <a:t>EADERSHIP</a:t>
            </a:r>
            <a:endParaRPr sz="1300" b="1" i="0" u="none" strike="noStrike" cap="none">
              <a:solidFill>
                <a:srgbClr val="FFFFFF"/>
              </a:solidFill>
              <a:latin typeface="Calibri"/>
              <a:ea typeface="Calibri"/>
              <a:cs typeface="Calibri"/>
              <a:sym typeface="Calibri"/>
            </a:endParaRPr>
          </a:p>
        </p:txBody>
      </p:sp>
      <p:sp>
        <p:nvSpPr>
          <p:cNvPr id="160" name="Google Shape;160;p19"/>
          <p:cNvSpPr txBox="1"/>
          <p:nvPr/>
        </p:nvSpPr>
        <p:spPr>
          <a:xfrm>
            <a:off x="2199236" y="4997575"/>
            <a:ext cx="1011560" cy="2923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Calibri"/>
                <a:ea typeface="Calibri"/>
                <a:cs typeface="Calibri"/>
                <a:sym typeface="Calibri"/>
              </a:rPr>
              <a:t>XCELLENCE</a:t>
            </a:r>
            <a:endParaRPr sz="1300" b="1" i="0" u="none" strike="noStrike" cap="none">
              <a:solidFill>
                <a:srgbClr val="FFFFFF"/>
              </a:solidFill>
              <a:latin typeface="Calibri"/>
              <a:ea typeface="Calibri"/>
              <a:cs typeface="Calibri"/>
              <a:sym typeface="Calibri"/>
            </a:endParaRPr>
          </a:p>
        </p:txBody>
      </p:sp>
      <p:sp>
        <p:nvSpPr>
          <p:cNvPr id="161" name="Google Shape;161;p19"/>
          <p:cNvSpPr txBox="1"/>
          <p:nvPr/>
        </p:nvSpPr>
        <p:spPr>
          <a:xfrm>
            <a:off x="4496989" y="3164198"/>
            <a:ext cx="2011028" cy="507831"/>
          </a:xfrm>
          <a:prstGeom prst="rect">
            <a:avLst/>
          </a:prstGeom>
          <a:noFill/>
          <a:ln>
            <a:noFill/>
          </a:ln>
        </p:spPr>
        <p:txBody>
          <a:bodyPr spcFirstLastPara="1" wrap="square" lIns="91425" tIns="45700" rIns="91425" bIns="45700" anchor="ctr" anchorCtr="0">
            <a:spAutoFit/>
          </a:bodyPr>
          <a:lstStyle/>
          <a:p>
            <a:pPr marL="8890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385623"/>
                </a:solidFill>
                <a:latin typeface="Calibri"/>
                <a:ea typeface="Calibri"/>
                <a:cs typeface="Calibri"/>
                <a:sym typeface="Calibri"/>
              </a:rPr>
              <a:t>Optimize the use of technology to implement innovative marketing and promotions programs.</a:t>
            </a:r>
            <a:endParaRPr sz="1400" b="0" i="0" u="none" strike="noStrike" cap="none">
              <a:solidFill>
                <a:srgbClr val="000000"/>
              </a:solidFill>
              <a:latin typeface="Arial"/>
              <a:ea typeface="Arial"/>
              <a:cs typeface="Arial"/>
              <a:sym typeface="Arial"/>
            </a:endParaRPr>
          </a:p>
        </p:txBody>
      </p:sp>
      <p:sp>
        <p:nvSpPr>
          <p:cNvPr id="162" name="Google Shape;162;p19"/>
          <p:cNvSpPr txBox="1"/>
          <p:nvPr/>
        </p:nvSpPr>
        <p:spPr>
          <a:xfrm>
            <a:off x="6683731" y="3172040"/>
            <a:ext cx="1807406" cy="400110"/>
          </a:xfrm>
          <a:prstGeom prst="rect">
            <a:avLst/>
          </a:prstGeom>
          <a:noFill/>
          <a:ln>
            <a:noFill/>
          </a:ln>
        </p:spPr>
        <p:txBody>
          <a:bodyPr spcFirstLastPara="1" wrap="square" lIns="91425" tIns="45700" rIns="91425" bIns="45700" anchor="ctr" anchorCtr="0">
            <a:spAutoFit/>
          </a:bodyPr>
          <a:lstStyle/>
          <a:p>
            <a:pPr marL="8890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85623"/>
                </a:solidFill>
                <a:latin typeface="Calibri"/>
                <a:ea typeface="Calibri"/>
                <a:cs typeface="Calibri"/>
                <a:sym typeface="Calibri"/>
              </a:rPr>
              <a:t>Strengthen partnerships with stakeholders and customers.</a:t>
            </a:r>
            <a:endParaRPr sz="1400" b="0" i="0" u="none" strike="noStrike" cap="none">
              <a:solidFill>
                <a:srgbClr val="000000"/>
              </a:solidFill>
              <a:latin typeface="Arial"/>
              <a:ea typeface="Arial"/>
              <a:cs typeface="Arial"/>
              <a:sym typeface="Arial"/>
            </a:endParaRPr>
          </a:p>
        </p:txBody>
      </p:sp>
      <p:sp>
        <p:nvSpPr>
          <p:cNvPr id="163" name="Google Shape;163;p19"/>
          <p:cNvSpPr txBox="1"/>
          <p:nvPr/>
        </p:nvSpPr>
        <p:spPr>
          <a:xfrm>
            <a:off x="8941486" y="3162742"/>
            <a:ext cx="1503943" cy="400110"/>
          </a:xfrm>
          <a:prstGeom prst="rect">
            <a:avLst/>
          </a:prstGeom>
          <a:noFill/>
          <a:ln>
            <a:noFill/>
          </a:ln>
        </p:spPr>
        <p:txBody>
          <a:bodyPr spcFirstLastPara="1" wrap="square" lIns="91425" tIns="45700" rIns="91425" bIns="45700" anchor="ctr" anchorCtr="0">
            <a:spAutoFit/>
          </a:bodyPr>
          <a:lstStyle/>
          <a:p>
            <a:pPr marL="8890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85623"/>
                </a:solidFill>
                <a:latin typeface="Calibri"/>
                <a:ea typeface="Calibri"/>
                <a:cs typeface="Calibri"/>
                <a:sym typeface="Calibri"/>
              </a:rPr>
              <a:t>Improve Customer Satisfaction</a:t>
            </a:r>
            <a:endParaRPr sz="1000" b="0" i="0" u="none" strike="noStrike" cap="none">
              <a:solidFill>
                <a:srgbClr val="385623"/>
              </a:solidFill>
              <a:latin typeface="Calibri"/>
              <a:ea typeface="Calibri"/>
              <a:cs typeface="Calibri"/>
              <a:sym typeface="Calibri"/>
            </a:endParaRPr>
          </a:p>
        </p:txBody>
      </p:sp>
      <p:cxnSp>
        <p:nvCxnSpPr>
          <p:cNvPr id="164" name="Google Shape;164;p19"/>
          <p:cNvCxnSpPr/>
          <p:nvPr/>
        </p:nvCxnSpPr>
        <p:spPr>
          <a:xfrm>
            <a:off x="6542853" y="3229960"/>
            <a:ext cx="0" cy="353943"/>
          </a:xfrm>
          <a:prstGeom prst="straightConnector1">
            <a:avLst/>
          </a:prstGeom>
          <a:noFill/>
          <a:ln w="19050" cap="flat" cmpd="sng">
            <a:solidFill>
              <a:schemeClr val="lt1"/>
            </a:solidFill>
            <a:prstDash val="solid"/>
            <a:round/>
            <a:headEnd type="none" w="sm" len="sm"/>
            <a:tailEnd type="none" w="sm" len="sm"/>
          </a:ln>
        </p:spPr>
      </p:cxnSp>
      <p:cxnSp>
        <p:nvCxnSpPr>
          <p:cNvPr id="165" name="Google Shape;165;p19"/>
          <p:cNvCxnSpPr/>
          <p:nvPr/>
        </p:nvCxnSpPr>
        <p:spPr>
          <a:xfrm>
            <a:off x="8652956" y="3229960"/>
            <a:ext cx="0" cy="353943"/>
          </a:xfrm>
          <a:prstGeom prst="straightConnector1">
            <a:avLst/>
          </a:prstGeom>
          <a:noFill/>
          <a:ln w="19050" cap="flat" cmpd="sng">
            <a:solidFill>
              <a:schemeClr val="lt1"/>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3" descr="2.png"/>
          <p:cNvPicPr preferRelativeResize="0"/>
          <p:nvPr/>
        </p:nvPicPr>
        <p:blipFill rotWithShape="1">
          <a:blip r:embed="rId3">
            <a:alphaModFix/>
          </a:blip>
          <a:srcRect l="12556" t="5682" r="17131" b="16818"/>
          <a:stretch/>
        </p:blipFill>
        <p:spPr>
          <a:xfrm>
            <a:off x="1925053" y="665326"/>
            <a:ext cx="8662736" cy="5370897"/>
          </a:xfrm>
          <a:prstGeom prst="rect">
            <a:avLst/>
          </a:prstGeom>
          <a:noFill/>
          <a:ln>
            <a:noFill/>
          </a:ln>
        </p:spPr>
      </p:pic>
      <p:pic>
        <p:nvPicPr>
          <p:cNvPr id="171" name="Google Shape;171;p3"/>
          <p:cNvPicPr preferRelativeResize="0"/>
          <p:nvPr/>
        </p:nvPicPr>
        <p:blipFill rotWithShape="1">
          <a:blip r:embed="rId4">
            <a:alphaModFix/>
          </a:blip>
          <a:srcRect/>
          <a:stretch/>
        </p:blipFill>
        <p:spPr>
          <a:xfrm>
            <a:off x="10174550" y="174705"/>
            <a:ext cx="1704895" cy="170489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4"/>
          <p:cNvSpPr txBox="1"/>
          <p:nvPr/>
        </p:nvSpPr>
        <p:spPr>
          <a:xfrm>
            <a:off x="325300" y="1245025"/>
            <a:ext cx="10463400" cy="1282200"/>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400"/>
              <a:buFont typeface="Arial"/>
              <a:buNone/>
            </a:pPr>
            <a:endParaRPr sz="1400" b="0" i="0" u="none" strike="noStrike" cap="none">
              <a:solidFill>
                <a:schemeClr val="dk1"/>
              </a:solidFill>
              <a:latin typeface="Merriweather"/>
              <a:ea typeface="Merriweather"/>
              <a:cs typeface="Merriweather"/>
              <a:sym typeface="Merriweather"/>
            </a:endParaRPr>
          </a:p>
          <a:p>
            <a:pPr marL="0" marR="0" lvl="0" indent="0" algn="just" rtl="0">
              <a:lnSpc>
                <a:spcPct val="106999"/>
              </a:lnSpc>
              <a:spcBef>
                <a:spcPts val="800"/>
              </a:spcBef>
              <a:spcAft>
                <a:spcPts val="0"/>
              </a:spcAft>
              <a:buClr>
                <a:schemeClr val="dk1"/>
              </a:buClr>
              <a:buSzPts val="1100"/>
              <a:buFont typeface="Arial"/>
              <a:buNone/>
            </a:pPr>
            <a:endParaRPr sz="1400" b="1" i="0" u="none" strike="noStrike" cap="none">
              <a:solidFill>
                <a:schemeClr val="dk1"/>
              </a:solidFill>
              <a:latin typeface="Merriweather"/>
              <a:ea typeface="Merriweather"/>
              <a:cs typeface="Merriweather"/>
              <a:sym typeface="Merriweather"/>
            </a:endParaRPr>
          </a:p>
          <a:p>
            <a:pPr marL="0" marR="0" lvl="0" indent="0" algn="l" rtl="0">
              <a:lnSpc>
                <a:spcPct val="100000"/>
              </a:lnSpc>
              <a:spcBef>
                <a:spcPts val="80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p:txBody>
      </p:sp>
      <p:pic>
        <p:nvPicPr>
          <p:cNvPr id="177" name="Google Shape;177;p4" descr="Blue and Black Comparison Chart Presentation (1).png"/>
          <p:cNvPicPr preferRelativeResize="0"/>
          <p:nvPr/>
        </p:nvPicPr>
        <p:blipFill rotWithShape="1">
          <a:blip r:embed="rId3">
            <a:alphaModFix/>
          </a:blip>
          <a:srcRect l="8003" t="6043" r="5809" b="15205"/>
          <a:stretch/>
        </p:blipFill>
        <p:spPr>
          <a:xfrm>
            <a:off x="1730326" y="401053"/>
            <a:ext cx="10136374" cy="5801894"/>
          </a:xfrm>
          <a:prstGeom prst="rect">
            <a:avLst/>
          </a:prstGeom>
          <a:noFill/>
          <a:ln>
            <a:noFill/>
          </a:ln>
        </p:spPr>
      </p:pic>
      <p:pic>
        <p:nvPicPr>
          <p:cNvPr id="178" name="Google Shape;178;p4"/>
          <p:cNvPicPr preferRelativeResize="0"/>
          <p:nvPr/>
        </p:nvPicPr>
        <p:blipFill rotWithShape="1">
          <a:blip r:embed="rId4">
            <a:alphaModFix/>
          </a:blip>
          <a:srcRect/>
          <a:stretch/>
        </p:blipFill>
        <p:spPr>
          <a:xfrm>
            <a:off x="10135469" y="246334"/>
            <a:ext cx="1731231" cy="173123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5"/>
          <p:cNvPicPr preferRelativeResize="0"/>
          <p:nvPr/>
        </p:nvPicPr>
        <p:blipFill rotWithShape="1">
          <a:blip r:embed="rId3">
            <a:alphaModFix/>
          </a:blip>
          <a:srcRect/>
          <a:stretch/>
        </p:blipFill>
        <p:spPr>
          <a:xfrm>
            <a:off x="0" y="0"/>
            <a:ext cx="12192000" cy="6963508"/>
          </a:xfrm>
          <a:prstGeom prst="rect">
            <a:avLst/>
          </a:prstGeom>
          <a:noFill/>
          <a:ln>
            <a:noFill/>
          </a:ln>
        </p:spPr>
      </p:pic>
      <p:sp>
        <p:nvSpPr>
          <p:cNvPr id="184" name="Google Shape;184;p5"/>
          <p:cNvSpPr txBox="1"/>
          <p:nvPr/>
        </p:nvSpPr>
        <p:spPr>
          <a:xfrm>
            <a:off x="2930823" y="2900510"/>
            <a:ext cx="6685787" cy="83099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a:ea typeface="Times"/>
                <a:cs typeface="Times"/>
                <a:sym typeface="Times"/>
              </a:rPr>
              <a:t>INTERNAL SERVICES</a:t>
            </a:r>
            <a:endParaRPr sz="4800" b="1" i="0" u="none" strike="noStrike" cap="none">
              <a:solidFill>
                <a:srgbClr val="2E75B5"/>
              </a:solidFill>
              <a:latin typeface="Times"/>
              <a:ea typeface="Times"/>
              <a:cs typeface="Times"/>
              <a:sym typeface="Times"/>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6"/>
          <p:cNvPicPr preferRelativeResize="0"/>
          <p:nvPr/>
        </p:nvPicPr>
        <p:blipFill rotWithShape="1">
          <a:blip r:embed="rId3">
            <a:alphaModFix/>
          </a:blip>
          <a:srcRect/>
          <a:stretch/>
        </p:blipFill>
        <p:spPr>
          <a:xfrm>
            <a:off x="0" y="0"/>
            <a:ext cx="12192000" cy="6963508"/>
          </a:xfrm>
          <a:prstGeom prst="rect">
            <a:avLst/>
          </a:prstGeom>
          <a:noFill/>
          <a:ln>
            <a:noFill/>
          </a:ln>
        </p:spPr>
      </p:pic>
      <p:sp>
        <p:nvSpPr>
          <p:cNvPr id="190" name="Google Shape;190;p6"/>
          <p:cNvSpPr txBox="1"/>
          <p:nvPr/>
        </p:nvSpPr>
        <p:spPr>
          <a:xfrm>
            <a:off x="2757382" y="813815"/>
            <a:ext cx="6685787" cy="83099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a:ea typeface="Times"/>
                <a:cs typeface="Times"/>
                <a:sym typeface="Times"/>
              </a:rPr>
              <a:t>INTERNAL SERVICES</a:t>
            </a:r>
            <a:endParaRPr sz="4800" b="1" i="0" u="none" strike="noStrike" cap="none">
              <a:solidFill>
                <a:srgbClr val="2E75B5"/>
              </a:solidFill>
              <a:latin typeface="Times"/>
              <a:ea typeface="Times"/>
              <a:cs typeface="Times"/>
              <a:sym typeface="Times"/>
            </a:endParaRPr>
          </a:p>
        </p:txBody>
      </p:sp>
      <p:sp>
        <p:nvSpPr>
          <p:cNvPr id="191" name="Google Shape;191;p6"/>
          <p:cNvSpPr txBox="1"/>
          <p:nvPr/>
        </p:nvSpPr>
        <p:spPr>
          <a:xfrm>
            <a:off x="895684" y="1849158"/>
            <a:ext cx="10561053" cy="548311"/>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6999"/>
              </a:lnSpc>
              <a:spcBef>
                <a:spcPts val="0"/>
              </a:spcBef>
              <a:spcAft>
                <a:spcPts val="0"/>
              </a:spcAft>
              <a:buClr>
                <a:srgbClr val="000000"/>
              </a:buClr>
              <a:buSzPts val="2000"/>
              <a:buFont typeface="Arial"/>
              <a:buNone/>
            </a:pPr>
            <a:r>
              <a:rPr lang="en-US" sz="2800" b="1" i="0" u="none" strike="noStrike" cap="none">
                <a:solidFill>
                  <a:srgbClr val="2F5496"/>
                </a:solidFill>
                <a:latin typeface="Arial"/>
                <a:ea typeface="Arial"/>
                <a:cs typeface="Arial"/>
                <a:sym typeface="Arial"/>
              </a:rPr>
              <a:t>PREPARATION/ REVIEW OF PROCUREMENT CONTRACTS</a:t>
            </a:r>
            <a:endParaRPr sz="1400" b="0" i="0" u="none" strike="noStrike" cap="none">
              <a:solidFill>
                <a:srgbClr val="2F5496"/>
              </a:solidFill>
              <a:latin typeface="Arial"/>
              <a:ea typeface="Arial"/>
              <a:cs typeface="Arial"/>
              <a:sym typeface="Arial"/>
            </a:endParaRPr>
          </a:p>
        </p:txBody>
      </p:sp>
      <p:pic>
        <p:nvPicPr>
          <p:cNvPr id="193" name="Google Shape;193;p6"/>
          <p:cNvPicPr preferRelativeResize="0"/>
          <p:nvPr/>
        </p:nvPicPr>
        <p:blipFill rotWithShape="1">
          <a:blip r:embed="rId4">
            <a:alphaModFix/>
          </a:blip>
          <a:srcRect/>
          <a:stretch/>
        </p:blipFill>
        <p:spPr>
          <a:xfrm>
            <a:off x="2422635" y="3948764"/>
            <a:ext cx="2427150" cy="2427150"/>
          </a:xfrm>
          <a:prstGeom prst="rect">
            <a:avLst/>
          </a:prstGeom>
          <a:noFill/>
          <a:ln>
            <a:noFill/>
          </a:ln>
        </p:spPr>
      </p:pic>
      <p:sp>
        <p:nvSpPr>
          <p:cNvPr id="194" name="Google Shape;194;p6"/>
          <p:cNvSpPr txBox="1"/>
          <p:nvPr/>
        </p:nvSpPr>
        <p:spPr>
          <a:xfrm>
            <a:off x="2781924" y="3204716"/>
            <a:ext cx="1656392"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sp>
        <p:nvSpPr>
          <p:cNvPr id="195" name="Google Shape;195;p6"/>
          <p:cNvSpPr txBox="1"/>
          <p:nvPr/>
        </p:nvSpPr>
        <p:spPr>
          <a:xfrm>
            <a:off x="6570533" y="3236799"/>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6839141" y="390178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7"/>
          <p:cNvSpPr txBox="1"/>
          <p:nvPr/>
        </p:nvSpPr>
        <p:spPr>
          <a:xfrm>
            <a:off x="1836075" y="726713"/>
            <a:ext cx="10023600" cy="2242200"/>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1. Preparation/ Review of Procurement Contracts</a:t>
            </a:r>
            <a:endParaRPr sz="2000" b="1" i="0" u="none" strike="noStrike" cap="none">
              <a:solidFill>
                <a:schemeClr val="dk1"/>
              </a:solidFill>
              <a:latin typeface="Arial"/>
              <a:ea typeface="Arial"/>
              <a:cs typeface="Arial"/>
              <a:sym typeface="Arial"/>
            </a:endParaRPr>
          </a:p>
          <a:p>
            <a:pPr marL="177800" marR="0" lvl="0" indent="-12700" algn="just" rtl="0">
              <a:lnSpc>
                <a:spcPct val="106999"/>
              </a:lnSpc>
              <a:spcBef>
                <a:spcPts val="8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To prepare/review Procurement Contracts/Agreements within a period of seven (7) working days upon receipt of request supported by complete documents from the Requesting Department up to the release of reviewed contract or agreement for execution, of TPB projects requiring the execution of Contracts and Agreements arising from procurement related transactions.</a:t>
            </a:r>
            <a:endParaRPr sz="2000" b="0" i="0" u="none" strike="noStrike" cap="none">
              <a:solidFill>
                <a:schemeClr val="dk1"/>
              </a:solidFill>
              <a:latin typeface="Arial"/>
              <a:ea typeface="Arial"/>
              <a:cs typeface="Arial"/>
              <a:sym typeface="Arial"/>
            </a:endParaRPr>
          </a:p>
        </p:txBody>
      </p:sp>
      <p:graphicFrame>
        <p:nvGraphicFramePr>
          <p:cNvPr id="201" name="Google Shape;201;p7"/>
          <p:cNvGraphicFramePr/>
          <p:nvPr/>
        </p:nvGraphicFramePr>
        <p:xfrm>
          <a:off x="1962775" y="3339120"/>
          <a:ext cx="9962200" cy="2525275"/>
        </p:xfrm>
        <a:graphic>
          <a:graphicData uri="http://schemas.openxmlformats.org/drawingml/2006/table">
            <a:tbl>
              <a:tblPr>
                <a:noFill/>
                <a:tableStyleId>{7AFC1C30-CEC1-469A-B818-35135D24AD19}</a:tableStyleId>
              </a:tblPr>
              <a:tblGrid>
                <a:gridCol w="2567425">
                  <a:extLst>
                    <a:ext uri="{9D8B030D-6E8A-4147-A177-3AD203B41FA5}">
                      <a16:colId xmlns:a16="http://schemas.microsoft.com/office/drawing/2014/main" val="20000"/>
                    </a:ext>
                  </a:extLst>
                </a:gridCol>
                <a:gridCol w="3573325">
                  <a:extLst>
                    <a:ext uri="{9D8B030D-6E8A-4147-A177-3AD203B41FA5}">
                      <a16:colId xmlns:a16="http://schemas.microsoft.com/office/drawing/2014/main" val="20001"/>
                    </a:ext>
                  </a:extLst>
                </a:gridCol>
                <a:gridCol w="3821450">
                  <a:extLst>
                    <a:ext uri="{9D8B030D-6E8A-4147-A177-3AD203B41FA5}">
                      <a16:colId xmlns:a16="http://schemas.microsoft.com/office/drawing/2014/main" val="20002"/>
                    </a:ext>
                  </a:extLst>
                </a:gridCol>
              </a:tblGrid>
              <a:tr h="257175">
                <a:tc>
                  <a:txBody>
                    <a:bodyPr/>
                    <a:lstStyle/>
                    <a:p>
                      <a:pPr marL="0" marR="0" lvl="0" indent="0" algn="l" rtl="0">
                        <a:lnSpc>
                          <a:spcPct val="106999"/>
                        </a:lnSpc>
                        <a:spcBef>
                          <a:spcPts val="0"/>
                        </a:spcBef>
                        <a:spcAft>
                          <a:spcPts val="0"/>
                        </a:spcAft>
                        <a:buClr>
                          <a:srgbClr val="000000"/>
                        </a:buClr>
                        <a:buSzPts val="2200"/>
                        <a:buFont typeface="Arial"/>
                        <a:buNone/>
                      </a:pPr>
                      <a:r>
                        <a:rPr lang="en-US" sz="2200" b="0" u="none" strike="noStrike" cap="none"/>
                        <a:t>Office or Division:</a:t>
                      </a:r>
                      <a:endParaRPr sz="2200" b="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accent1"/>
                    </a:solidFill>
                  </a:tcPr>
                </a:tc>
                <a:tc gridSpan="2">
                  <a:txBody>
                    <a:bodyPr/>
                    <a:lstStyle/>
                    <a:p>
                      <a:pPr marL="0" marR="0" lvl="0" indent="0" algn="l" rtl="0">
                        <a:lnSpc>
                          <a:spcPct val="106999"/>
                        </a:lnSpc>
                        <a:spcBef>
                          <a:spcPts val="0"/>
                        </a:spcBef>
                        <a:spcAft>
                          <a:spcPts val="0"/>
                        </a:spcAft>
                        <a:buClr>
                          <a:srgbClr val="000000"/>
                        </a:buClr>
                        <a:buSzPts val="2200"/>
                        <a:buFont typeface="Arial"/>
                        <a:buNone/>
                      </a:pPr>
                      <a:r>
                        <a:rPr lang="en-US" sz="2200" u="none" strike="noStrike" cap="none"/>
                        <a:t>Legal Department</a:t>
                      </a:r>
                      <a:endParaRPr sz="22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0"/>
                  </a:ext>
                </a:extLst>
              </a:tr>
              <a:tr h="257175">
                <a:tc>
                  <a:txBody>
                    <a:bodyPr/>
                    <a:lstStyle/>
                    <a:p>
                      <a:pPr marL="0" marR="0" lvl="0" indent="0" algn="l" rtl="0">
                        <a:lnSpc>
                          <a:spcPct val="106999"/>
                        </a:lnSpc>
                        <a:spcBef>
                          <a:spcPts val="0"/>
                        </a:spcBef>
                        <a:spcAft>
                          <a:spcPts val="0"/>
                        </a:spcAft>
                        <a:buClr>
                          <a:srgbClr val="000000"/>
                        </a:buClr>
                        <a:buSzPts val="2200"/>
                        <a:buFont typeface="Arial"/>
                        <a:buNone/>
                      </a:pPr>
                      <a:r>
                        <a:rPr lang="en-US" sz="2200" b="0" u="none" strike="noStrike" cap="none"/>
                        <a:t>Classification:</a:t>
                      </a:r>
                      <a:endParaRPr sz="2200" b="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accent1"/>
                    </a:solidFill>
                  </a:tcPr>
                </a:tc>
                <a:tc gridSpan="2">
                  <a:txBody>
                    <a:bodyPr/>
                    <a:lstStyle/>
                    <a:p>
                      <a:pPr marL="0" marR="0" lvl="0" indent="0" algn="l" rtl="0">
                        <a:lnSpc>
                          <a:spcPct val="106999"/>
                        </a:lnSpc>
                        <a:spcBef>
                          <a:spcPts val="0"/>
                        </a:spcBef>
                        <a:spcAft>
                          <a:spcPts val="0"/>
                        </a:spcAft>
                        <a:buClr>
                          <a:srgbClr val="000000"/>
                        </a:buClr>
                        <a:buSzPts val="2200"/>
                        <a:buFont typeface="Arial"/>
                        <a:buNone/>
                      </a:pPr>
                      <a:r>
                        <a:rPr lang="en-US" sz="2200" u="none" strike="noStrike" cap="none"/>
                        <a:t>Highly Technical Support/Complex</a:t>
                      </a:r>
                      <a:endParaRPr sz="22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1"/>
                  </a:ext>
                </a:extLst>
              </a:tr>
              <a:tr h="257175">
                <a:tc>
                  <a:txBody>
                    <a:bodyPr/>
                    <a:lstStyle/>
                    <a:p>
                      <a:pPr marL="0" marR="0" lvl="0" indent="0" algn="l" rtl="0">
                        <a:lnSpc>
                          <a:spcPct val="106999"/>
                        </a:lnSpc>
                        <a:spcBef>
                          <a:spcPts val="0"/>
                        </a:spcBef>
                        <a:spcAft>
                          <a:spcPts val="0"/>
                        </a:spcAft>
                        <a:buClr>
                          <a:srgbClr val="000000"/>
                        </a:buClr>
                        <a:buSzPts val="2200"/>
                        <a:buFont typeface="Arial"/>
                        <a:buNone/>
                      </a:pPr>
                      <a:r>
                        <a:rPr lang="en-US" sz="2200" b="0" u="none" strike="noStrike" cap="none"/>
                        <a:t>Type of Transaction:</a:t>
                      </a:r>
                      <a:endParaRPr sz="2200" b="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accent1"/>
                    </a:solidFill>
                  </a:tcPr>
                </a:tc>
                <a:tc gridSpan="2">
                  <a:txBody>
                    <a:bodyPr/>
                    <a:lstStyle/>
                    <a:p>
                      <a:pPr marL="0" marR="0" lvl="0" indent="0" algn="l" rtl="0">
                        <a:lnSpc>
                          <a:spcPct val="106999"/>
                        </a:lnSpc>
                        <a:spcBef>
                          <a:spcPts val="0"/>
                        </a:spcBef>
                        <a:spcAft>
                          <a:spcPts val="0"/>
                        </a:spcAft>
                        <a:buClr>
                          <a:srgbClr val="000000"/>
                        </a:buClr>
                        <a:buSzPts val="2200"/>
                        <a:buFont typeface="Arial"/>
                        <a:buNone/>
                      </a:pPr>
                      <a:r>
                        <a:rPr lang="en-US" sz="2200" u="none" strike="noStrike" cap="none"/>
                        <a:t>G2G - Government to Government</a:t>
                      </a:r>
                      <a:endParaRPr sz="22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2"/>
                  </a:ext>
                </a:extLst>
              </a:tr>
              <a:tr h="257175">
                <a:tc>
                  <a:txBody>
                    <a:bodyPr/>
                    <a:lstStyle/>
                    <a:p>
                      <a:pPr marL="0" marR="0" lvl="0" indent="0" algn="l" rtl="0">
                        <a:lnSpc>
                          <a:spcPct val="106999"/>
                        </a:lnSpc>
                        <a:spcBef>
                          <a:spcPts val="0"/>
                        </a:spcBef>
                        <a:spcAft>
                          <a:spcPts val="0"/>
                        </a:spcAft>
                        <a:buClr>
                          <a:srgbClr val="000000"/>
                        </a:buClr>
                        <a:buSzPts val="2200"/>
                        <a:buFont typeface="Arial"/>
                        <a:buNone/>
                      </a:pPr>
                      <a:r>
                        <a:rPr lang="en-US" sz="2200" b="0" u="none" strike="noStrike" cap="none"/>
                        <a:t>Who may avail:</a:t>
                      </a:r>
                      <a:endParaRPr sz="2200" b="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accent1"/>
                    </a:solidFill>
                  </a:tcPr>
                </a:tc>
                <a:tc gridSpan="2">
                  <a:txBody>
                    <a:bodyPr/>
                    <a:lstStyle/>
                    <a:p>
                      <a:pPr marL="0" marR="0" lvl="0" indent="0" algn="l" rtl="0">
                        <a:lnSpc>
                          <a:spcPct val="106999"/>
                        </a:lnSpc>
                        <a:spcBef>
                          <a:spcPts val="0"/>
                        </a:spcBef>
                        <a:spcAft>
                          <a:spcPts val="0"/>
                        </a:spcAft>
                        <a:buClr>
                          <a:srgbClr val="000000"/>
                        </a:buClr>
                        <a:buSzPts val="2200"/>
                        <a:buFont typeface="Arial"/>
                        <a:buNone/>
                      </a:pPr>
                      <a:r>
                        <a:rPr lang="en-US" sz="2200" u="none" strike="noStrike" cap="none"/>
                        <a:t>BAC Secretariat/ Procurement Division</a:t>
                      </a:r>
                      <a:endParaRPr sz="22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aphicFrame>
        <p:nvGraphicFramePr>
          <p:cNvPr id="206" name="Google Shape;206;p8"/>
          <p:cNvGraphicFramePr/>
          <p:nvPr/>
        </p:nvGraphicFramePr>
        <p:xfrm>
          <a:off x="1888100" y="1338038"/>
          <a:ext cx="9905350" cy="4766000"/>
        </p:xfrm>
        <a:graphic>
          <a:graphicData uri="http://schemas.openxmlformats.org/drawingml/2006/table">
            <a:tbl>
              <a:tblPr>
                <a:noFill/>
                <a:tableStyleId>{7AFC1C30-CEC1-469A-B818-35135D24AD19}</a:tableStyleId>
              </a:tblPr>
              <a:tblGrid>
                <a:gridCol w="5175600">
                  <a:extLst>
                    <a:ext uri="{9D8B030D-6E8A-4147-A177-3AD203B41FA5}">
                      <a16:colId xmlns:a16="http://schemas.microsoft.com/office/drawing/2014/main" val="20000"/>
                    </a:ext>
                  </a:extLst>
                </a:gridCol>
                <a:gridCol w="4729750">
                  <a:extLst>
                    <a:ext uri="{9D8B030D-6E8A-4147-A177-3AD203B41FA5}">
                      <a16:colId xmlns:a16="http://schemas.microsoft.com/office/drawing/2014/main" val="20001"/>
                    </a:ext>
                  </a:extLst>
                </a:gridCol>
              </a:tblGrid>
              <a:tr h="588475">
                <a:tc>
                  <a:txBody>
                    <a:bodyPr/>
                    <a:lstStyle/>
                    <a:p>
                      <a:pPr marL="0" marR="0" lvl="0" indent="0" algn="l" rtl="0">
                        <a:lnSpc>
                          <a:spcPct val="106999"/>
                        </a:lnSpc>
                        <a:spcBef>
                          <a:spcPts val="0"/>
                        </a:spcBef>
                        <a:spcAft>
                          <a:spcPts val="0"/>
                        </a:spcAft>
                        <a:buClr>
                          <a:srgbClr val="000000"/>
                        </a:buClr>
                        <a:buSzPts val="2200"/>
                        <a:buFont typeface="Arial"/>
                        <a:buNone/>
                      </a:pPr>
                      <a:r>
                        <a:rPr lang="en-US" sz="2000" b="1" u="none" strike="noStrike" cap="none"/>
                        <a:t>CHECKLIST OF REQUIREMENTS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b="1" u="none" strike="noStrike" cap="none"/>
                        <a:t>WHERE TO SECURE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4177525">
                <a:tc>
                  <a:txBody>
                    <a:bodyPr/>
                    <a:lstStyle/>
                    <a:p>
                      <a:pPr marL="228600" marR="0" lvl="0" indent="-228600" algn="l" rtl="0">
                        <a:lnSpc>
                          <a:spcPct val="106999"/>
                        </a:lnSpc>
                        <a:spcBef>
                          <a:spcPts val="0"/>
                        </a:spcBef>
                        <a:spcAft>
                          <a:spcPts val="0"/>
                        </a:spcAft>
                        <a:buClr>
                          <a:srgbClr val="000000"/>
                        </a:buClr>
                        <a:buSzPts val="2200"/>
                        <a:buFont typeface="Arial"/>
                        <a:buNone/>
                      </a:pPr>
                      <a:r>
                        <a:rPr lang="en-US" sz="2000" b="1" u="none" strike="noStrike" cap="none"/>
                        <a:t>A.</a:t>
                      </a:r>
                      <a:r>
                        <a:rPr lang="en-US" sz="2000" b="0" u="none" strike="noStrike" cap="none"/>
                        <a:t> </a:t>
                      </a:r>
                      <a:r>
                        <a:rPr lang="en-US" sz="2000" b="1" u="none" strike="noStrike" cap="none"/>
                        <a:t>Goods</a:t>
                      </a:r>
                      <a:endParaRPr sz="2000" b="1"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Bidding Documents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Minutes of Proceedings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Supplemental Bid Bulletin, if any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Bid Evaluation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Post-Qualification Report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BAC Resolution Awarding the Contract</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Notice of Award with Bidder's Conforme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Performance Security</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t>●	Other contract documents that may be required by existing laws and/or the Entity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To be submitted by the Requesting Department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207" name="Google Shape;207;p8"/>
          <p:cNvSpPr txBox="1"/>
          <p:nvPr/>
        </p:nvSpPr>
        <p:spPr>
          <a:xfrm>
            <a:off x="3658200" y="599250"/>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2" name="Google Shape;212;p9"/>
          <p:cNvGraphicFramePr/>
          <p:nvPr/>
        </p:nvGraphicFramePr>
        <p:xfrm>
          <a:off x="1815175" y="1605440"/>
          <a:ext cx="9899550" cy="4570775"/>
        </p:xfrm>
        <a:graphic>
          <a:graphicData uri="http://schemas.openxmlformats.org/drawingml/2006/table">
            <a:tbl>
              <a:tblPr>
                <a:noFill/>
                <a:tableStyleId>{7AFC1C30-CEC1-469A-B818-35135D24AD19}</a:tableStyleId>
              </a:tblPr>
              <a:tblGrid>
                <a:gridCol w="5036950">
                  <a:extLst>
                    <a:ext uri="{9D8B030D-6E8A-4147-A177-3AD203B41FA5}">
                      <a16:colId xmlns:a16="http://schemas.microsoft.com/office/drawing/2014/main" val="20000"/>
                    </a:ext>
                  </a:extLst>
                </a:gridCol>
                <a:gridCol w="4862600">
                  <a:extLst>
                    <a:ext uri="{9D8B030D-6E8A-4147-A177-3AD203B41FA5}">
                      <a16:colId xmlns:a16="http://schemas.microsoft.com/office/drawing/2014/main" val="20001"/>
                    </a:ext>
                  </a:extLst>
                </a:gridCol>
              </a:tblGrid>
              <a:tr h="4570775">
                <a:tc>
                  <a:txBody>
                    <a:bodyPr/>
                    <a:lstStyle/>
                    <a:p>
                      <a:pPr marL="228600" marR="0" lvl="0" indent="-228600" algn="l" rtl="0">
                        <a:lnSpc>
                          <a:spcPct val="106999"/>
                        </a:lnSpc>
                        <a:spcBef>
                          <a:spcPts val="0"/>
                        </a:spcBef>
                        <a:spcAft>
                          <a:spcPts val="0"/>
                        </a:spcAft>
                        <a:buClr>
                          <a:srgbClr val="000000"/>
                        </a:buClr>
                        <a:buSzPts val="2200"/>
                        <a:buFont typeface="Arial"/>
                        <a:buNone/>
                      </a:pPr>
                      <a:r>
                        <a:rPr lang="en-US" sz="2000" b="1" u="none" strike="noStrike" cap="none"/>
                        <a:t>B.</a:t>
                      </a:r>
                      <a:r>
                        <a:rPr lang="en-US" sz="2000" b="0" u="none" strike="noStrike" cap="none">
                          <a:latin typeface="Times New Roman"/>
                          <a:ea typeface="Times New Roman"/>
                          <a:cs typeface="Times New Roman"/>
                          <a:sym typeface="Times New Roman"/>
                        </a:rPr>
                        <a:t> </a:t>
                      </a:r>
                      <a:r>
                        <a:rPr lang="en-US" sz="2000" b="1" u="none" strike="noStrike" cap="none"/>
                        <a:t>Consulting Services</a:t>
                      </a:r>
                      <a:endParaRPr sz="2000" b="1"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Bidding Documents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Minutes of Proceedings</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Supplemental Bid Bulletin, if any</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Result of Shortlisting</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Bid Evaluation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Minutes of the Negotiation signed by BAC, BAC Secretariat, TWG, End User,if any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Post-Qualification Report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BAC Resolution Awarding the Contract</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Notice of Award with Bidder's Conforme                  </a:t>
                      </a:r>
                      <a:endParaRPr sz="2000" u="none" strike="noStrike" cap="none"/>
                    </a:p>
                    <a:p>
                      <a:pPr marL="215900" marR="0" lvl="0" indent="-17780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a:t>
                      </a:r>
                      <a:r>
                        <a:rPr lang="en-US" sz="2000" u="none" strike="noStrike" cap="none">
                          <a:latin typeface="Times New Roman"/>
                          <a:ea typeface="Times New Roman"/>
                          <a:cs typeface="Times New Roman"/>
                          <a:sym typeface="Times New Roman"/>
                        </a:rPr>
                        <a:t>	</a:t>
                      </a:r>
                      <a:r>
                        <a:rPr lang="en-US" sz="2000" u="none" strike="noStrike" cap="none"/>
                        <a:t>Performance Security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13" name="Google Shape;213;p9"/>
          <p:cNvGraphicFramePr/>
          <p:nvPr/>
        </p:nvGraphicFramePr>
        <p:xfrm>
          <a:off x="1815175" y="977475"/>
          <a:ext cx="9905350" cy="588475"/>
        </p:xfrm>
        <a:graphic>
          <a:graphicData uri="http://schemas.openxmlformats.org/drawingml/2006/table">
            <a:tbl>
              <a:tblPr>
                <a:noFill/>
                <a:tableStyleId>{7AFC1C30-CEC1-469A-B818-35135D24AD19}</a:tableStyleId>
              </a:tblPr>
              <a:tblGrid>
                <a:gridCol w="5029450">
                  <a:extLst>
                    <a:ext uri="{9D8B030D-6E8A-4147-A177-3AD203B41FA5}">
                      <a16:colId xmlns:a16="http://schemas.microsoft.com/office/drawing/2014/main" val="20000"/>
                    </a:ext>
                  </a:extLst>
                </a:gridCol>
                <a:gridCol w="4875900">
                  <a:extLst>
                    <a:ext uri="{9D8B030D-6E8A-4147-A177-3AD203B41FA5}">
                      <a16:colId xmlns:a16="http://schemas.microsoft.com/office/drawing/2014/main" val="20001"/>
                    </a:ext>
                  </a:extLst>
                </a:gridCol>
              </a:tblGrid>
              <a:tr h="588475">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CHECKLIST OF REQUIREMENTS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WHERE TO SECURE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sp>
        <p:nvSpPr>
          <p:cNvPr id="214" name="Google Shape;214;p9"/>
          <p:cNvSpPr txBox="1"/>
          <p:nvPr/>
        </p:nvSpPr>
        <p:spPr>
          <a:xfrm>
            <a:off x="3310621" y="327721"/>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sp>
        <p:nvSpPr>
          <p:cNvPr id="215" name="Google Shape;215;p9"/>
          <p:cNvSpPr txBox="1"/>
          <p:nvPr/>
        </p:nvSpPr>
        <p:spPr>
          <a:xfrm>
            <a:off x="11897895" y="721895"/>
            <a:ext cx="18466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20" name="Google Shape;220;p10"/>
          <p:cNvGraphicFramePr/>
          <p:nvPr/>
        </p:nvGraphicFramePr>
        <p:xfrm>
          <a:off x="1958410" y="1520222"/>
          <a:ext cx="9845900" cy="5172299"/>
        </p:xfrm>
        <a:graphic>
          <a:graphicData uri="http://schemas.openxmlformats.org/drawingml/2006/table">
            <a:tbl>
              <a:tblPr>
                <a:noFill/>
                <a:tableStyleId>{7AFC1C30-CEC1-469A-B818-35135D24AD19}</a:tableStyleId>
              </a:tblPr>
              <a:tblGrid>
                <a:gridCol w="5842925">
                  <a:extLst>
                    <a:ext uri="{9D8B030D-6E8A-4147-A177-3AD203B41FA5}">
                      <a16:colId xmlns:a16="http://schemas.microsoft.com/office/drawing/2014/main" val="20000"/>
                    </a:ext>
                  </a:extLst>
                </a:gridCol>
                <a:gridCol w="4002975">
                  <a:extLst>
                    <a:ext uri="{9D8B030D-6E8A-4147-A177-3AD203B41FA5}">
                      <a16:colId xmlns:a16="http://schemas.microsoft.com/office/drawing/2014/main" val="20001"/>
                    </a:ext>
                  </a:extLst>
                </a:gridCol>
              </a:tblGrid>
              <a:tr h="3400425">
                <a:tc>
                  <a:txBody>
                    <a:bodyPr/>
                    <a:lstStyle/>
                    <a:p>
                      <a:pPr marL="228600" marR="0" lvl="0" indent="-228600" algn="l" rtl="0">
                        <a:lnSpc>
                          <a:spcPct val="106999"/>
                        </a:lnSpc>
                        <a:spcBef>
                          <a:spcPts val="0"/>
                        </a:spcBef>
                        <a:spcAft>
                          <a:spcPts val="0"/>
                        </a:spcAft>
                        <a:buClr>
                          <a:srgbClr val="000000"/>
                        </a:buClr>
                        <a:buSzPts val="2000"/>
                        <a:buFont typeface="Arial"/>
                        <a:buNone/>
                      </a:pPr>
                      <a:r>
                        <a:rPr lang="en-US" sz="1800" b="1" u="none" strike="noStrike" cap="none"/>
                        <a:t>C. Infrastructure</a:t>
                      </a:r>
                      <a:endParaRPr sz="1800" b="1"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General and Special Conditions of Contract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Drawings/Plans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Specifications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Invitation to Bid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Instructions to Bidders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 Data Sheet</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Addenda and/or Supplemental/ Bid Bulletin, if any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 Form, including all the documents/ statements contained in the Bidder's bidding envelopes, as annexes Eligibility requirements, documents and/or statements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Performance Security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Credit line issued by a licensed bank, if any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Notice of Award with Bidder's Conforme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Other contract documents that may be required by existing laws and/or the Entity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21" name="Google Shape;221;p10"/>
          <p:cNvSpPr txBox="1"/>
          <p:nvPr/>
        </p:nvSpPr>
        <p:spPr>
          <a:xfrm>
            <a:off x="3310621" y="341089"/>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graphicFrame>
        <p:nvGraphicFramePr>
          <p:cNvPr id="222" name="Google Shape;222;p10"/>
          <p:cNvGraphicFramePr/>
          <p:nvPr/>
        </p:nvGraphicFramePr>
        <p:xfrm>
          <a:off x="1958410" y="864289"/>
          <a:ext cx="9905350" cy="588475"/>
        </p:xfrm>
        <a:graphic>
          <a:graphicData uri="http://schemas.openxmlformats.org/drawingml/2006/table">
            <a:tbl>
              <a:tblPr>
                <a:noFill/>
                <a:tableStyleId>{7AFC1C30-CEC1-469A-B818-35135D24AD19}</a:tableStyleId>
              </a:tblPr>
              <a:tblGrid>
                <a:gridCol w="5822000">
                  <a:extLst>
                    <a:ext uri="{9D8B030D-6E8A-4147-A177-3AD203B41FA5}">
                      <a16:colId xmlns:a16="http://schemas.microsoft.com/office/drawing/2014/main" val="20000"/>
                    </a:ext>
                  </a:extLst>
                </a:gridCol>
                <a:gridCol w="4083350">
                  <a:extLst>
                    <a:ext uri="{9D8B030D-6E8A-4147-A177-3AD203B41FA5}">
                      <a16:colId xmlns:a16="http://schemas.microsoft.com/office/drawing/2014/main" val="20001"/>
                    </a:ext>
                  </a:extLst>
                </a:gridCol>
              </a:tblGrid>
              <a:tr h="588475">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CHECKLIST OF REQUIREMENTS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WHERE TO SECURE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graphicFrame>
        <p:nvGraphicFramePr>
          <p:cNvPr id="227" name="Google Shape;227;p11"/>
          <p:cNvGraphicFramePr/>
          <p:nvPr/>
        </p:nvGraphicFramePr>
        <p:xfrm>
          <a:off x="2029190" y="1212749"/>
          <a:ext cx="9784475" cy="5479275"/>
        </p:xfrm>
        <a:graphic>
          <a:graphicData uri="http://schemas.openxmlformats.org/drawingml/2006/table">
            <a:tbl>
              <a:tblPr>
                <a:noFill/>
                <a:tableStyleId>{7AFC1C30-CEC1-469A-B818-35135D24AD19}</a:tableStyleId>
              </a:tblPr>
              <a:tblGrid>
                <a:gridCol w="5591125">
                  <a:extLst>
                    <a:ext uri="{9D8B030D-6E8A-4147-A177-3AD203B41FA5}">
                      <a16:colId xmlns:a16="http://schemas.microsoft.com/office/drawing/2014/main" val="20000"/>
                    </a:ext>
                  </a:extLst>
                </a:gridCol>
                <a:gridCol w="4193350">
                  <a:extLst>
                    <a:ext uri="{9D8B030D-6E8A-4147-A177-3AD203B41FA5}">
                      <a16:colId xmlns:a16="http://schemas.microsoft.com/office/drawing/2014/main" val="20001"/>
                    </a:ext>
                  </a:extLst>
                </a:gridCol>
              </a:tblGrid>
              <a:tr h="5479275">
                <a:tc>
                  <a:txBody>
                    <a:bodyPr/>
                    <a:lstStyle/>
                    <a:p>
                      <a:pPr marL="228600" marR="0" lvl="0" indent="-228600" algn="l" rtl="0">
                        <a:lnSpc>
                          <a:spcPct val="106999"/>
                        </a:lnSpc>
                        <a:spcBef>
                          <a:spcPts val="0"/>
                        </a:spcBef>
                        <a:spcAft>
                          <a:spcPts val="0"/>
                        </a:spcAft>
                        <a:buClr>
                          <a:srgbClr val="000000"/>
                        </a:buClr>
                        <a:buSzPts val="2000"/>
                        <a:buFont typeface="Arial"/>
                        <a:buNone/>
                      </a:pPr>
                      <a:r>
                        <a:rPr lang="en-US" sz="1800" b="1" u="none" strike="noStrike" cap="none"/>
                        <a:t>D.</a:t>
                      </a:r>
                      <a:r>
                        <a:rPr lang="en-US" sz="1800" b="0" u="none" strike="noStrike" cap="none">
                          <a:latin typeface="Times New Roman"/>
                          <a:ea typeface="Times New Roman"/>
                          <a:cs typeface="Times New Roman"/>
                          <a:sym typeface="Times New Roman"/>
                        </a:rPr>
                        <a:t> </a:t>
                      </a:r>
                      <a:r>
                        <a:rPr lang="en-US" sz="1800" b="1" u="none" strike="noStrike" cap="none"/>
                        <a:t>Alternative Modes of Procurement</a:t>
                      </a:r>
                      <a:endParaRPr sz="1800" b="1"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Bidding Documents, if any</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List of Pre-selected suppliers, if applicable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Request for Quotation, if applicable Eligibility Documents of the bidder/ supplier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Market survey,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Certificate or proof of proprietary ownership,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Certificate of exclusive dealership or distributorship,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Certificate of previously awarded from previous bidding,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BAC Resolution Awarding the Contract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 evaluation/ Quotation Evaluation Form/ Abstract of Bids,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Performance Security,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Other contract documents that may be required by existing laws and/or the Entity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28" name="Google Shape;228;p11"/>
          <p:cNvGraphicFramePr/>
          <p:nvPr/>
        </p:nvGraphicFramePr>
        <p:xfrm>
          <a:off x="2029190" y="802105"/>
          <a:ext cx="9784475" cy="508986"/>
        </p:xfrm>
        <a:graphic>
          <a:graphicData uri="http://schemas.openxmlformats.org/drawingml/2006/table">
            <a:tbl>
              <a:tblPr>
                <a:noFill/>
                <a:tableStyleId>{7AFC1C30-CEC1-469A-B818-35135D24AD19}</a:tableStyleId>
              </a:tblPr>
              <a:tblGrid>
                <a:gridCol w="5577450">
                  <a:extLst>
                    <a:ext uri="{9D8B030D-6E8A-4147-A177-3AD203B41FA5}">
                      <a16:colId xmlns:a16="http://schemas.microsoft.com/office/drawing/2014/main" val="20000"/>
                    </a:ext>
                  </a:extLst>
                </a:gridCol>
                <a:gridCol w="4207025">
                  <a:extLst>
                    <a:ext uri="{9D8B030D-6E8A-4147-A177-3AD203B41FA5}">
                      <a16:colId xmlns:a16="http://schemas.microsoft.com/office/drawing/2014/main" val="20001"/>
                    </a:ext>
                  </a:extLst>
                </a:gridCol>
              </a:tblGrid>
              <a:tr h="410650">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CHECKLIST OF REQUIREMENTS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2000" b="1" u="none" strike="noStrike" cap="none"/>
                        <a:t>WHERE TO SECURE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sp>
        <p:nvSpPr>
          <p:cNvPr id="229" name="Google Shape;229;p11"/>
          <p:cNvSpPr txBox="1"/>
          <p:nvPr/>
        </p:nvSpPr>
        <p:spPr>
          <a:xfrm>
            <a:off x="3350725" y="274249"/>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graphicFrame>
        <p:nvGraphicFramePr>
          <p:cNvPr id="234" name="Google Shape;234;p12"/>
          <p:cNvGraphicFramePr/>
          <p:nvPr/>
        </p:nvGraphicFramePr>
        <p:xfrm>
          <a:off x="1748000" y="2086955"/>
          <a:ext cx="10014600" cy="3567900"/>
        </p:xfrm>
        <a:graphic>
          <a:graphicData uri="http://schemas.openxmlformats.org/drawingml/2006/table">
            <a:tbl>
              <a:tblPr>
                <a:noFill/>
                <a:tableStyleId>{7AFC1C30-CEC1-469A-B818-35135D24AD19}</a:tableStyleId>
              </a:tblPr>
              <a:tblGrid>
                <a:gridCol w="5722625">
                  <a:extLst>
                    <a:ext uri="{9D8B030D-6E8A-4147-A177-3AD203B41FA5}">
                      <a16:colId xmlns:a16="http://schemas.microsoft.com/office/drawing/2014/main" val="20000"/>
                    </a:ext>
                  </a:extLst>
                </a:gridCol>
                <a:gridCol w="4291975">
                  <a:extLst>
                    <a:ext uri="{9D8B030D-6E8A-4147-A177-3AD203B41FA5}">
                      <a16:colId xmlns:a16="http://schemas.microsoft.com/office/drawing/2014/main" val="20001"/>
                    </a:ext>
                  </a:extLst>
                </a:gridCol>
              </a:tblGrid>
              <a:tr h="3567900">
                <a:tc>
                  <a:txBody>
                    <a:bodyPr/>
                    <a:lstStyle/>
                    <a:p>
                      <a:pPr marL="228600" marR="0" lvl="0" indent="-228600" algn="l" rtl="0">
                        <a:lnSpc>
                          <a:spcPct val="106999"/>
                        </a:lnSpc>
                        <a:spcBef>
                          <a:spcPts val="0"/>
                        </a:spcBef>
                        <a:spcAft>
                          <a:spcPts val="0"/>
                        </a:spcAft>
                        <a:buClr>
                          <a:srgbClr val="000000"/>
                        </a:buClr>
                        <a:buSzPts val="2000"/>
                        <a:buFont typeface="Arial"/>
                        <a:buNone/>
                      </a:pPr>
                      <a:r>
                        <a:rPr lang="en-US" sz="1800" b="1" u="none" strike="noStrike" cap="none"/>
                        <a:t>E.</a:t>
                      </a:r>
                      <a:r>
                        <a:rPr lang="en-US" sz="1800" u="none" strike="noStrike" cap="none">
                          <a:latin typeface="Times New Roman"/>
                          <a:ea typeface="Times New Roman"/>
                          <a:cs typeface="Times New Roman"/>
                          <a:sym typeface="Times New Roman"/>
                        </a:rPr>
                        <a:t>	</a:t>
                      </a:r>
                      <a:r>
                        <a:rPr lang="en-US" sz="1800" b="1" u="none" strike="noStrike" cap="none"/>
                        <a:t>Negotiated Procurement</a:t>
                      </a:r>
                      <a:endParaRPr sz="1800" b="1"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Bidding Documents, if any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Request for Quotation, if applicable</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Eligibility Documents of the bidder/ supplier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Comparative Market Analysis, if applicable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Market Study, if applicable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BAC Resolution Declaring Failure of Bidding, if applicable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BAC Resolution Awarding the Contract   </a:t>
                      </a:r>
                      <a:endParaRPr sz="18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Bidder's Technical and Financial Requirements, if applicable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35" name="Google Shape;235;p12"/>
          <p:cNvSpPr txBox="1"/>
          <p:nvPr/>
        </p:nvSpPr>
        <p:spPr>
          <a:xfrm>
            <a:off x="3310621" y="724111"/>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graphicFrame>
        <p:nvGraphicFramePr>
          <p:cNvPr id="236" name="Google Shape;236;p12"/>
          <p:cNvGraphicFramePr/>
          <p:nvPr/>
        </p:nvGraphicFramePr>
        <p:xfrm>
          <a:off x="1748000" y="1610586"/>
          <a:ext cx="10014600" cy="476369"/>
        </p:xfrm>
        <a:graphic>
          <a:graphicData uri="http://schemas.openxmlformats.org/drawingml/2006/table">
            <a:tbl>
              <a:tblPr>
                <a:noFill/>
                <a:tableStyleId>{7AFC1C30-CEC1-469A-B818-35135D24AD19}</a:tableStyleId>
              </a:tblPr>
              <a:tblGrid>
                <a:gridCol w="5711575">
                  <a:extLst>
                    <a:ext uri="{9D8B030D-6E8A-4147-A177-3AD203B41FA5}">
                      <a16:colId xmlns:a16="http://schemas.microsoft.com/office/drawing/2014/main" val="20000"/>
                    </a:ext>
                  </a:extLst>
                </a:gridCol>
                <a:gridCol w="4303025">
                  <a:extLst>
                    <a:ext uri="{9D8B030D-6E8A-4147-A177-3AD203B41FA5}">
                      <a16:colId xmlns:a16="http://schemas.microsoft.com/office/drawing/2014/main" val="20001"/>
                    </a:ext>
                  </a:extLst>
                </a:gridCol>
              </a:tblGrid>
              <a:tr h="410650">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CHECKLIST OF REQUIREMENTS</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WHERE TO SECURE</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aphicFrame>
        <p:nvGraphicFramePr>
          <p:cNvPr id="241" name="Google Shape;241;p13"/>
          <p:cNvGraphicFramePr/>
          <p:nvPr/>
        </p:nvGraphicFramePr>
        <p:xfrm>
          <a:off x="1870750" y="1964393"/>
          <a:ext cx="10014600" cy="4596925"/>
        </p:xfrm>
        <a:graphic>
          <a:graphicData uri="http://schemas.openxmlformats.org/drawingml/2006/table">
            <a:tbl>
              <a:tblPr>
                <a:noFill/>
                <a:tableStyleId>{7AFC1C30-CEC1-469A-B818-35135D24AD19}</a:tableStyleId>
              </a:tblPr>
              <a:tblGrid>
                <a:gridCol w="5722625">
                  <a:extLst>
                    <a:ext uri="{9D8B030D-6E8A-4147-A177-3AD203B41FA5}">
                      <a16:colId xmlns:a16="http://schemas.microsoft.com/office/drawing/2014/main" val="20000"/>
                    </a:ext>
                  </a:extLst>
                </a:gridCol>
                <a:gridCol w="4291975">
                  <a:extLst>
                    <a:ext uri="{9D8B030D-6E8A-4147-A177-3AD203B41FA5}">
                      <a16:colId xmlns:a16="http://schemas.microsoft.com/office/drawing/2014/main" val="20001"/>
                    </a:ext>
                  </a:extLst>
                </a:gridCol>
              </a:tblGrid>
              <a:tr h="3971925">
                <a:tc>
                  <a:txBody>
                    <a:bodyPr/>
                    <a:lstStyle/>
                    <a:p>
                      <a:pPr marL="38100" marR="0" lvl="0" indent="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t>Determination of HOPE as to existence of Emergency or Declaration of State of Calamity, if applicable</a:t>
                      </a:r>
                      <a:endParaRPr sz="14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Rescinded Contract, if applicable</a:t>
                      </a:r>
                      <a:endParaRPr sz="1400" u="none" strike="noStrike" cap="none"/>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a:t>
                      </a:r>
                      <a:r>
                        <a:rPr lang="en-US" sz="1800" u="none" strike="noStrike" cap="none">
                          <a:latin typeface="Times New Roman"/>
                          <a:ea typeface="Times New Roman"/>
                          <a:cs typeface="Times New Roman"/>
                          <a:sym typeface="Times New Roman"/>
                        </a:rPr>
                        <a:t> </a:t>
                      </a:r>
                      <a:r>
                        <a:rPr lang="en-US" sz="1800" u="none" strike="noStrike" cap="none"/>
                        <a:t>Negotiated Terms of Reference for Adjacent Procurement, if applicable</a:t>
                      </a:r>
                      <a:endParaRPr sz="1800" u="none" strike="noStrike" cap="none">
                        <a:solidFill>
                          <a:schemeClr val="dk1"/>
                        </a:solidFill>
                        <a:latin typeface="Calibri"/>
                        <a:ea typeface="Calibri"/>
                        <a:cs typeface="Calibri"/>
                        <a:sym typeface="Calibri"/>
                      </a:endParaRPr>
                    </a:p>
                    <a:p>
                      <a:pPr marL="215900" marR="0" lvl="0" indent="-177800" algn="l" rtl="0">
                        <a:lnSpc>
                          <a:spcPct val="106999"/>
                        </a:lnSpc>
                        <a:spcBef>
                          <a:spcPts val="0"/>
                        </a:spcBef>
                        <a:spcAft>
                          <a:spcPts val="0"/>
                        </a:spcAft>
                        <a:buClr>
                          <a:srgbClr val="000000"/>
                        </a:buClr>
                        <a:buSzPts val="2000"/>
                        <a:buFont typeface="Arial"/>
                        <a:buNone/>
                      </a:pPr>
                      <a:r>
                        <a:rPr lang="en-US" sz="1800" u="none" strike="noStrike" cap="none">
                          <a:latin typeface="Calibri"/>
                          <a:ea typeface="Calibri"/>
                          <a:cs typeface="Calibri"/>
                          <a:sym typeface="Calibri"/>
                        </a:rPr>
                        <a:t>● </a:t>
                      </a:r>
                      <a:r>
                        <a:rPr lang="en-US" sz="1800" u="none" strike="noStrike" cap="none">
                          <a:solidFill>
                            <a:schemeClr val="dk1"/>
                          </a:solidFill>
                        </a:rPr>
                        <a:t>Justification of engagement with individual Highly Technical Consultants           </a:t>
                      </a:r>
                      <a:endParaRPr sz="1800" u="none" strike="noStrike" cap="none">
                        <a:solidFill>
                          <a:schemeClr val="dk1"/>
                        </a:solidFill>
                      </a:endParaRPr>
                    </a:p>
                    <a:p>
                      <a:pPr marL="215900" marR="0" lvl="0" indent="-177800" algn="l" rtl="0">
                        <a:lnSpc>
                          <a:spcPct val="106999"/>
                        </a:lnSpc>
                        <a:spcBef>
                          <a:spcPts val="800"/>
                        </a:spcBef>
                        <a:spcAft>
                          <a:spcPts val="0"/>
                        </a:spcAft>
                        <a:buClr>
                          <a:schemeClr val="dk1"/>
                        </a:buClr>
                        <a:buSzPts val="1100"/>
                        <a:buFont typeface="Arial"/>
                        <a:buNone/>
                      </a:pPr>
                      <a:r>
                        <a:rPr lang="en-US" sz="1800" u="none" strike="noStrike" cap="none">
                          <a:solidFill>
                            <a:schemeClr val="dk1"/>
                          </a:solidFill>
                          <a:latin typeface="Calibri"/>
                          <a:ea typeface="Calibri"/>
                          <a:cs typeface="Calibri"/>
                          <a:sym typeface="Calibri"/>
                        </a:rPr>
                        <a:t>●</a:t>
                      </a:r>
                      <a:r>
                        <a:rPr lang="en-US" sz="1800" u="none" strike="noStrike" cap="none">
                          <a:solidFill>
                            <a:schemeClr val="dk1"/>
                          </a:solidFill>
                          <a:latin typeface="Times New Roman"/>
                          <a:ea typeface="Times New Roman"/>
                          <a:cs typeface="Times New Roman"/>
                          <a:sym typeface="Times New Roman"/>
                        </a:rPr>
                        <a:t>	</a:t>
                      </a:r>
                      <a:r>
                        <a:rPr lang="en-US" sz="1800" u="none" strike="noStrike" cap="none">
                          <a:solidFill>
                            <a:schemeClr val="dk1"/>
                          </a:solidFill>
                        </a:rPr>
                        <a:t>Bid Evaluation/ quotation Evaluation Form/ Abstract of Bids/ Quotation/Ratings, if applicable    </a:t>
                      </a:r>
                      <a:endParaRPr sz="1800" u="none" strike="noStrike" cap="none">
                        <a:solidFill>
                          <a:schemeClr val="dk1"/>
                        </a:solidFill>
                      </a:endParaRPr>
                    </a:p>
                    <a:p>
                      <a:pPr marL="215900" marR="0" lvl="0" indent="-177800" algn="l" rtl="0">
                        <a:lnSpc>
                          <a:spcPct val="106999"/>
                        </a:lnSpc>
                        <a:spcBef>
                          <a:spcPts val="800"/>
                        </a:spcBef>
                        <a:spcAft>
                          <a:spcPts val="0"/>
                        </a:spcAft>
                        <a:buClr>
                          <a:schemeClr val="dk1"/>
                        </a:buClr>
                        <a:buSzPts val="1100"/>
                        <a:buFont typeface="Arial"/>
                        <a:buNone/>
                      </a:pPr>
                      <a:r>
                        <a:rPr lang="en-US" sz="1800" u="none" strike="noStrike" cap="none">
                          <a:solidFill>
                            <a:schemeClr val="dk1"/>
                          </a:solidFill>
                          <a:latin typeface="Calibri"/>
                          <a:ea typeface="Calibri"/>
                          <a:cs typeface="Calibri"/>
                          <a:sym typeface="Calibri"/>
                        </a:rPr>
                        <a:t>●</a:t>
                      </a:r>
                      <a:r>
                        <a:rPr lang="en-US" sz="1800" u="none" strike="noStrike" cap="none">
                          <a:solidFill>
                            <a:schemeClr val="dk1"/>
                          </a:solidFill>
                          <a:latin typeface="Times New Roman"/>
                          <a:ea typeface="Times New Roman"/>
                          <a:cs typeface="Times New Roman"/>
                          <a:sym typeface="Times New Roman"/>
                        </a:rPr>
                        <a:t>	</a:t>
                      </a:r>
                      <a:r>
                        <a:rPr lang="en-US" sz="1800" u="none" strike="noStrike" cap="none">
                          <a:solidFill>
                            <a:schemeClr val="dk1"/>
                          </a:solidFill>
                        </a:rPr>
                        <a:t>Performance Security, if applicable         </a:t>
                      </a:r>
                      <a:endParaRPr sz="1800" u="none" strike="noStrike" cap="none">
                        <a:solidFill>
                          <a:schemeClr val="dk1"/>
                        </a:solidFill>
                      </a:endParaRPr>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solidFill>
                            <a:schemeClr val="dk1"/>
                          </a:solidFill>
                        </a:rPr>
                        <a:t>Other contract documents that may be required by existing laws and/or the Entity</a:t>
                      </a:r>
                      <a:endParaRPr sz="1800" b="1" u="none" strike="noStrike" cap="none"/>
                    </a:p>
                    <a:p>
                      <a:pPr marL="38100" marR="0" lvl="0" indent="0" algn="l" rtl="0">
                        <a:lnSpc>
                          <a:spcPct val="106999"/>
                        </a:lnSpc>
                        <a:spcBef>
                          <a:spcPts val="0"/>
                        </a:spcBef>
                        <a:spcAft>
                          <a:spcPts val="0"/>
                        </a:spcAft>
                        <a:buClr>
                          <a:srgbClr val="000000"/>
                        </a:buClr>
                        <a:buSzPts val="22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42" name="Google Shape;242;p13"/>
          <p:cNvSpPr txBox="1"/>
          <p:nvPr/>
        </p:nvSpPr>
        <p:spPr>
          <a:xfrm>
            <a:off x="3310621" y="682897"/>
            <a:ext cx="75903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1. Preparation/ Review of Procurement Contracts</a:t>
            </a:r>
            <a:endParaRPr sz="2200" b="0" i="0" u="none" strike="noStrike" cap="none">
              <a:solidFill>
                <a:srgbClr val="000000"/>
              </a:solidFill>
              <a:latin typeface="Arial"/>
              <a:ea typeface="Arial"/>
              <a:cs typeface="Arial"/>
              <a:sym typeface="Arial"/>
            </a:endParaRPr>
          </a:p>
        </p:txBody>
      </p:sp>
      <p:graphicFrame>
        <p:nvGraphicFramePr>
          <p:cNvPr id="243" name="Google Shape;243;p13"/>
          <p:cNvGraphicFramePr/>
          <p:nvPr/>
        </p:nvGraphicFramePr>
        <p:xfrm>
          <a:off x="1870750" y="1488024"/>
          <a:ext cx="10014600" cy="476369"/>
        </p:xfrm>
        <a:graphic>
          <a:graphicData uri="http://schemas.openxmlformats.org/drawingml/2006/table">
            <a:tbl>
              <a:tblPr>
                <a:noFill/>
                <a:tableStyleId>{7AFC1C30-CEC1-469A-B818-35135D24AD19}</a:tableStyleId>
              </a:tblPr>
              <a:tblGrid>
                <a:gridCol w="5711575">
                  <a:extLst>
                    <a:ext uri="{9D8B030D-6E8A-4147-A177-3AD203B41FA5}">
                      <a16:colId xmlns:a16="http://schemas.microsoft.com/office/drawing/2014/main" val="20000"/>
                    </a:ext>
                  </a:extLst>
                </a:gridCol>
                <a:gridCol w="4303025">
                  <a:extLst>
                    <a:ext uri="{9D8B030D-6E8A-4147-A177-3AD203B41FA5}">
                      <a16:colId xmlns:a16="http://schemas.microsoft.com/office/drawing/2014/main" val="20001"/>
                    </a:ext>
                  </a:extLst>
                </a:gridCol>
              </a:tblGrid>
              <a:tr h="410650">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CHECKLIST OF REQUIREMENTS</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WHERE TO SECURE</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aphicFrame>
        <p:nvGraphicFramePr>
          <p:cNvPr id="248" name="Google Shape;248;p14"/>
          <p:cNvGraphicFramePr/>
          <p:nvPr/>
        </p:nvGraphicFramePr>
        <p:xfrm>
          <a:off x="1613300" y="663234"/>
          <a:ext cx="10235650" cy="5956133"/>
        </p:xfrm>
        <a:graphic>
          <a:graphicData uri="http://schemas.openxmlformats.org/drawingml/2006/table">
            <a:tbl>
              <a:tblPr>
                <a:noFill/>
                <a:tableStyleId>{7AFC1C30-CEC1-469A-B818-35135D24AD19}</a:tableStyleId>
              </a:tblPr>
              <a:tblGrid>
                <a:gridCol w="2748150">
                  <a:extLst>
                    <a:ext uri="{9D8B030D-6E8A-4147-A177-3AD203B41FA5}">
                      <a16:colId xmlns:a16="http://schemas.microsoft.com/office/drawing/2014/main" val="20000"/>
                    </a:ext>
                  </a:extLst>
                </a:gridCol>
                <a:gridCol w="2567150">
                  <a:extLst>
                    <a:ext uri="{9D8B030D-6E8A-4147-A177-3AD203B41FA5}">
                      <a16:colId xmlns:a16="http://schemas.microsoft.com/office/drawing/2014/main" val="20001"/>
                    </a:ext>
                  </a:extLst>
                </a:gridCol>
                <a:gridCol w="888625">
                  <a:extLst>
                    <a:ext uri="{9D8B030D-6E8A-4147-A177-3AD203B41FA5}">
                      <a16:colId xmlns:a16="http://schemas.microsoft.com/office/drawing/2014/main" val="20002"/>
                    </a:ext>
                  </a:extLst>
                </a:gridCol>
                <a:gridCol w="1859525">
                  <a:extLst>
                    <a:ext uri="{9D8B030D-6E8A-4147-A177-3AD203B41FA5}">
                      <a16:colId xmlns:a16="http://schemas.microsoft.com/office/drawing/2014/main" val="20003"/>
                    </a:ext>
                  </a:extLst>
                </a:gridCol>
                <a:gridCol w="2172200">
                  <a:extLst>
                    <a:ext uri="{9D8B030D-6E8A-4147-A177-3AD203B41FA5}">
                      <a16:colId xmlns:a16="http://schemas.microsoft.com/office/drawing/2014/main" val="20004"/>
                    </a:ext>
                  </a:extLst>
                </a:gridCol>
              </a:tblGrid>
              <a:tr h="959475">
                <a:tc>
                  <a:txBody>
                    <a:bodyPr/>
                    <a:lstStyle/>
                    <a:p>
                      <a:pPr marL="0" marR="0" lvl="0" indent="0" algn="l" rtl="0">
                        <a:lnSpc>
                          <a:spcPct val="106999"/>
                        </a:lnSpc>
                        <a:spcBef>
                          <a:spcPts val="0"/>
                        </a:spcBef>
                        <a:spcAft>
                          <a:spcPts val="0"/>
                        </a:spcAft>
                        <a:buClr>
                          <a:srgbClr val="000000"/>
                        </a:buClr>
                        <a:buSzPts val="1400"/>
                        <a:buFont typeface="Arial"/>
                        <a:buNone/>
                      </a:pPr>
                      <a:r>
                        <a:rPr lang="en-US" sz="1300" b="1" u="none" strike="noStrike" cap="none"/>
                        <a:t>CLIENT STEPS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b="1" u="none" strike="noStrike" cap="none"/>
                        <a:t>AGENCY ACTIONS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b="1" u="none" strike="noStrike" cap="none"/>
                        <a:t>FEES TO BE PAID</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b="1" u="none" strike="noStrike" cap="none"/>
                        <a:t>PROCESSING TIME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b="1" u="none" strike="noStrike" cap="none"/>
                        <a:t>PERSON RESPONSIBLE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4730425">
                <a:tc>
                  <a:txBody>
                    <a:bodyPr/>
                    <a:lstStyle/>
                    <a:p>
                      <a:pPr marL="228600" marR="0" lvl="0" indent="-228600" algn="l" rtl="0">
                        <a:lnSpc>
                          <a:spcPct val="106999"/>
                        </a:lnSpc>
                        <a:spcBef>
                          <a:spcPts val="0"/>
                        </a:spcBef>
                        <a:spcAft>
                          <a:spcPts val="0"/>
                        </a:spcAft>
                        <a:buClr>
                          <a:srgbClr val="000000"/>
                        </a:buClr>
                        <a:buSzPts val="1400"/>
                        <a:buFont typeface="Arial"/>
                        <a:buNone/>
                      </a:pPr>
                      <a:r>
                        <a:rPr lang="en-US" sz="1300" u="none" strike="noStrike" cap="none"/>
                        <a:t>1.</a:t>
                      </a:r>
                      <a:r>
                        <a:rPr lang="en-US" sz="1300" u="none" strike="noStrike" cap="none">
                          <a:latin typeface="Times New Roman"/>
                          <a:ea typeface="Times New Roman"/>
                          <a:cs typeface="Times New Roman"/>
                          <a:sym typeface="Times New Roman"/>
                        </a:rPr>
                        <a:t> 	</a:t>
                      </a:r>
                      <a:r>
                        <a:rPr lang="en-US" sz="1300" u="none" strike="noStrike" cap="none"/>
                        <a:t>Submit request form for the Preparation/Review of Procurement Contracts and supporting documents.</a:t>
                      </a:r>
                      <a:endParaRPr sz="13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400"/>
                        <a:buFont typeface="Arial"/>
                        <a:buNone/>
                      </a:pPr>
                      <a:r>
                        <a:rPr lang="en-US" sz="1300" u="none" strike="noStrike" cap="none"/>
                        <a:t>1.1</a:t>
                      </a:r>
                      <a:r>
                        <a:rPr lang="en-US" sz="1300" u="none" strike="noStrike" cap="none">
                          <a:latin typeface="Times New Roman"/>
                          <a:ea typeface="Times New Roman"/>
                          <a:cs typeface="Times New Roman"/>
                          <a:sym typeface="Times New Roman"/>
                        </a:rPr>
                        <a:t>  </a:t>
                      </a:r>
                      <a:r>
                        <a:rPr lang="en-US" sz="1300" u="none" strike="noStrike" cap="none"/>
                        <a:t>Stamp receipt, check supporting documents and record entries.</a:t>
                      </a:r>
                      <a:endParaRPr sz="1300" u="none" strike="noStrike" cap="none"/>
                    </a:p>
                    <a:p>
                      <a:pPr marL="228600" marR="0" lvl="0" indent="-228600" algn="l" rtl="0">
                        <a:lnSpc>
                          <a:spcPct val="106999"/>
                        </a:lnSpc>
                        <a:spcBef>
                          <a:spcPts val="0"/>
                        </a:spcBef>
                        <a:spcAft>
                          <a:spcPts val="0"/>
                        </a:spcAft>
                        <a:buClr>
                          <a:srgbClr val="000000"/>
                        </a:buClr>
                        <a:buSzPts val="1400"/>
                        <a:buFont typeface="Arial"/>
                        <a:buNone/>
                      </a:pPr>
                      <a:r>
                        <a:rPr lang="en-US" sz="1300" u="none" strike="noStrike" cap="none"/>
                        <a:t>1.2</a:t>
                      </a:r>
                      <a:r>
                        <a:rPr lang="en-US" sz="1300" u="none" strike="noStrike" cap="none">
                          <a:latin typeface="Times New Roman"/>
                          <a:ea typeface="Times New Roman"/>
                          <a:cs typeface="Times New Roman"/>
                          <a:sym typeface="Times New Roman"/>
                        </a:rPr>
                        <a:t>  </a:t>
                      </a:r>
                      <a:r>
                        <a:rPr lang="en-US" sz="1300" u="none" strike="noStrike" cap="none"/>
                        <a:t>Assign the request to the Lawyer/Legal Researcher/Legal Staff.</a:t>
                      </a:r>
                      <a:endParaRPr sz="1300" u="none" strike="noStrike" cap="none"/>
                    </a:p>
                    <a:p>
                      <a:pPr marL="228600" marR="0" lvl="0" indent="-228600" algn="l" rtl="0">
                        <a:lnSpc>
                          <a:spcPct val="106999"/>
                        </a:lnSpc>
                        <a:spcBef>
                          <a:spcPts val="0"/>
                        </a:spcBef>
                        <a:spcAft>
                          <a:spcPts val="0"/>
                        </a:spcAft>
                        <a:buClr>
                          <a:srgbClr val="000000"/>
                        </a:buClr>
                        <a:buSzPts val="1400"/>
                        <a:buFont typeface="Arial"/>
                        <a:buNone/>
                      </a:pPr>
                      <a:r>
                        <a:rPr lang="en-US" sz="1300" u="none" strike="noStrike" cap="none"/>
                        <a:t>1.3</a:t>
                      </a:r>
                      <a:r>
                        <a:rPr lang="en-US" sz="1300" u="none" strike="noStrike" cap="none">
                          <a:latin typeface="Times New Roman"/>
                          <a:ea typeface="Times New Roman"/>
                          <a:cs typeface="Times New Roman"/>
                          <a:sym typeface="Times New Roman"/>
                        </a:rPr>
                        <a:t>  </a:t>
                      </a:r>
                      <a:r>
                        <a:rPr lang="en-US" sz="1300" u="none" strike="noStrike" cap="none"/>
                        <a:t>Review the draft Contract Agreement and prepare </a:t>
                      </a:r>
                      <a:r>
                        <a:rPr lang="en-US" sz="1300" u="none" strike="noStrike" cap="none">
                          <a:highlight>
                            <a:schemeClr val="lt1"/>
                          </a:highlight>
                        </a:rPr>
                        <a:t>the</a:t>
                      </a:r>
                      <a:r>
                        <a:rPr lang="en-US" sz="1300" u="none" strike="noStrike" cap="none"/>
                        <a:t> initial draft, if warranted.</a:t>
                      </a:r>
                      <a:endParaRPr sz="1300" u="none" strike="noStrike" cap="none"/>
                    </a:p>
                    <a:p>
                      <a:pPr marL="228600" marR="0" lvl="0" indent="-228600" algn="l" rtl="0">
                        <a:lnSpc>
                          <a:spcPct val="106999"/>
                        </a:lnSpc>
                        <a:spcBef>
                          <a:spcPts val="0"/>
                        </a:spcBef>
                        <a:spcAft>
                          <a:spcPts val="0"/>
                        </a:spcAft>
                        <a:buClr>
                          <a:srgbClr val="000000"/>
                        </a:buClr>
                        <a:buSzPts val="1400"/>
                        <a:buFont typeface="Arial"/>
                        <a:buNone/>
                      </a:pPr>
                      <a:r>
                        <a:rPr lang="en-US" sz="1300" u="none" strike="noStrike" cap="none"/>
                        <a:t>1.4</a:t>
                      </a:r>
                      <a:r>
                        <a:rPr lang="en-US" sz="1300" u="none" strike="noStrike" cap="none">
                          <a:latin typeface="Times New Roman"/>
                          <a:ea typeface="Times New Roman"/>
                          <a:cs typeface="Times New Roman"/>
                          <a:sym typeface="Times New Roman"/>
                        </a:rPr>
                        <a:t>  </a:t>
                      </a:r>
                      <a:r>
                        <a:rPr lang="en-US" sz="1300" u="none" strike="noStrike" cap="none"/>
                        <a:t>Review the initial draft of the Contract Agreement.</a:t>
                      </a:r>
                      <a:endParaRPr sz="13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u="none" strike="noStrike" cap="none"/>
                        <a:t>None</a:t>
                      </a:r>
                      <a:endParaRPr sz="13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u="none" strike="noStrike" cap="none"/>
                        <a:t>Within 3 hours from receipt</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Within 4 – 5 hours from receipt of documents</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(1 day)</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Within 2 working days from receipt of documents</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Within 2 working days from receipt of documents</a:t>
                      </a:r>
                      <a:endParaRPr sz="13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400"/>
                        <a:buFont typeface="Arial"/>
                        <a:buNone/>
                      </a:pPr>
                      <a:r>
                        <a:rPr lang="en-US" sz="1300" u="none" strike="noStrike" cap="none"/>
                        <a:t>Legal Assistant</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Department Head or OIC</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Assigned Lawyer/Legal Researcher/Legal Staff</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Department Head or OIC</a:t>
                      </a:r>
                      <a:endParaRPr sz="1300" u="none" strike="noStrike" cap="none"/>
                    </a:p>
                    <a:p>
                      <a:pPr marL="0" marR="0" lvl="0" indent="0" algn="l" rtl="0">
                        <a:lnSpc>
                          <a:spcPct val="106999"/>
                        </a:lnSpc>
                        <a:spcBef>
                          <a:spcPts val="800"/>
                        </a:spcBef>
                        <a:spcAft>
                          <a:spcPts val="0"/>
                        </a:spcAft>
                        <a:buClr>
                          <a:srgbClr val="000000"/>
                        </a:buClr>
                        <a:buSzPts val="1400"/>
                        <a:buFont typeface="Arial"/>
                        <a:buNone/>
                      </a:pPr>
                      <a:r>
                        <a:rPr lang="en-US" sz="1300" u="none" strike="noStrike" cap="none"/>
                        <a:t> </a:t>
                      </a:r>
                      <a:endParaRPr sz="13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49" name="Google Shape;249;p14"/>
          <p:cNvSpPr txBox="1"/>
          <p:nvPr/>
        </p:nvSpPr>
        <p:spPr>
          <a:xfrm>
            <a:off x="4156040" y="175905"/>
            <a:ext cx="7590300" cy="40007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1. Preparation/ Review of Procurement Contracts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aphicFrame>
        <p:nvGraphicFramePr>
          <p:cNvPr id="254" name="Google Shape;254;p15"/>
          <p:cNvGraphicFramePr/>
          <p:nvPr/>
        </p:nvGraphicFramePr>
        <p:xfrm>
          <a:off x="1609900" y="641300"/>
          <a:ext cx="10276800" cy="5628937"/>
        </p:xfrm>
        <a:graphic>
          <a:graphicData uri="http://schemas.openxmlformats.org/drawingml/2006/table">
            <a:tbl>
              <a:tblPr>
                <a:noFill/>
                <a:tableStyleId>{7AFC1C30-CEC1-469A-B818-35135D24AD19}</a:tableStyleId>
              </a:tblPr>
              <a:tblGrid>
                <a:gridCol w="1677750">
                  <a:extLst>
                    <a:ext uri="{9D8B030D-6E8A-4147-A177-3AD203B41FA5}">
                      <a16:colId xmlns:a16="http://schemas.microsoft.com/office/drawing/2014/main" val="20000"/>
                    </a:ext>
                  </a:extLst>
                </a:gridCol>
                <a:gridCol w="3116925">
                  <a:extLst>
                    <a:ext uri="{9D8B030D-6E8A-4147-A177-3AD203B41FA5}">
                      <a16:colId xmlns:a16="http://schemas.microsoft.com/office/drawing/2014/main" val="20001"/>
                    </a:ext>
                  </a:extLst>
                </a:gridCol>
                <a:gridCol w="990075">
                  <a:extLst>
                    <a:ext uri="{9D8B030D-6E8A-4147-A177-3AD203B41FA5}">
                      <a16:colId xmlns:a16="http://schemas.microsoft.com/office/drawing/2014/main" val="20002"/>
                    </a:ext>
                  </a:extLst>
                </a:gridCol>
                <a:gridCol w="2090175">
                  <a:extLst>
                    <a:ext uri="{9D8B030D-6E8A-4147-A177-3AD203B41FA5}">
                      <a16:colId xmlns:a16="http://schemas.microsoft.com/office/drawing/2014/main" val="20003"/>
                    </a:ext>
                  </a:extLst>
                </a:gridCol>
                <a:gridCol w="2401875">
                  <a:extLst>
                    <a:ext uri="{9D8B030D-6E8A-4147-A177-3AD203B41FA5}">
                      <a16:colId xmlns:a16="http://schemas.microsoft.com/office/drawing/2014/main" val="20004"/>
                    </a:ext>
                  </a:extLst>
                </a:gridCol>
              </a:tblGrid>
              <a:tr h="589300">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28600" marR="0" lvl="0" indent="0" algn="l" rtl="0">
                        <a:lnSpc>
                          <a:spcPct val="106999"/>
                        </a:lnSpc>
                        <a:spcBef>
                          <a:spcPts val="0"/>
                        </a:spcBef>
                        <a:spcAft>
                          <a:spcPts val="0"/>
                        </a:spcAft>
                        <a:buClr>
                          <a:srgbClr val="000000"/>
                        </a:buClr>
                        <a:buSzPts val="15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PROCESSING TIME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1097925">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 </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92100" marR="0" lvl="0" indent="-266700" algn="l" rtl="0">
                        <a:lnSpc>
                          <a:spcPct val="106999"/>
                        </a:lnSpc>
                        <a:spcBef>
                          <a:spcPts val="0"/>
                        </a:spcBef>
                        <a:spcAft>
                          <a:spcPts val="0"/>
                        </a:spcAft>
                        <a:buClr>
                          <a:srgbClr val="000000"/>
                        </a:buClr>
                        <a:buSzPts val="1500"/>
                        <a:buFont typeface="Arial"/>
                        <a:buNone/>
                      </a:pPr>
                      <a:r>
                        <a:rPr lang="en-US" sz="1500" u="none" strike="noStrike" cap="none"/>
                        <a:t>1.5 Release the initial draft of the Contract Agreement/ the recommendation or opinion to the Requesting Department.</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 </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t>Within 3 hours from receipt of documents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t>Legal Assistant</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b="1" u="none" strike="noStrike" cap="none"/>
                        <a:t> </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795625">
                <a:tc>
                  <a:txBody>
                    <a:bodyPr/>
                    <a:lstStyle/>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latin typeface="Arial"/>
                          <a:ea typeface="Arial"/>
                          <a:cs typeface="Arial"/>
                          <a:sym typeface="Arial"/>
                        </a:rPr>
                        <a:t>2.</a:t>
                      </a:r>
                      <a:r>
                        <a:rPr lang="en-US" sz="1500" u="none" strike="noStrike" cap="none">
                          <a:latin typeface="Times New Roman"/>
                          <a:ea typeface="Times New Roman"/>
                          <a:cs typeface="Times New Roman"/>
                          <a:sym typeface="Times New Roman"/>
                        </a:rPr>
                        <a:t> 	</a:t>
                      </a:r>
                      <a:r>
                        <a:rPr lang="en-US" sz="1500" u="none" strike="noStrike" cap="none"/>
                        <a:t>Receive the draft Contract/Agreement for second/final review.</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t>2.1</a:t>
                      </a:r>
                      <a:r>
                        <a:rPr lang="en-US" sz="1500" u="none" strike="noStrike" cap="none">
                          <a:latin typeface="Times New Roman"/>
                          <a:ea typeface="Times New Roman"/>
                          <a:cs typeface="Times New Roman"/>
                          <a:sym typeface="Times New Roman"/>
                        </a:rPr>
                        <a:t>  </a:t>
                      </a:r>
                      <a:r>
                        <a:rPr lang="en-US" sz="1500" u="none" strike="noStrike" cap="none"/>
                        <a:t>Stamp receipt, check supporting documents and record entries.</a:t>
                      </a:r>
                      <a:endParaRPr sz="1500" u="none" strike="noStrike" cap="none"/>
                    </a:p>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t>2.2</a:t>
                      </a:r>
                      <a:r>
                        <a:rPr lang="en-US" sz="1500" u="none" strike="noStrike" cap="none">
                          <a:latin typeface="Times New Roman"/>
                          <a:ea typeface="Times New Roman"/>
                          <a:cs typeface="Times New Roman"/>
                          <a:sym typeface="Times New Roman"/>
                        </a:rPr>
                        <a:t>  </a:t>
                      </a:r>
                      <a:r>
                        <a:rPr lang="en-US" sz="1500" u="none" strike="noStrike" cap="none"/>
                        <a:t>Conduct Second or Final Review of the draft Contract/ Agreement or Evaluate and review the Memorandum or Letter for Reconsideration from the Requesting Department.</a:t>
                      </a:r>
                      <a:endParaRPr sz="1500" u="none" strike="noStrike" cap="none"/>
                    </a:p>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t>2.3</a:t>
                      </a:r>
                      <a:r>
                        <a:rPr lang="en-US" sz="1500" u="none" strike="noStrike" cap="none">
                          <a:latin typeface="Times New Roman"/>
                          <a:ea typeface="Times New Roman"/>
                          <a:cs typeface="Times New Roman"/>
                          <a:sym typeface="Times New Roman"/>
                        </a:rPr>
                        <a:t>  </a:t>
                      </a:r>
                      <a:r>
                        <a:rPr lang="en-US" sz="1500" u="none" strike="noStrike" cap="none"/>
                        <a:t>Finalization and Release of the proposed Contract/Agreement for Execution.</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t>Within 3 hours from receipt of documents</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Within 1 working day from receipt of documents</a:t>
                      </a:r>
                      <a:endParaRPr sz="1500" u="none" strike="noStrike" cap="none"/>
                    </a:p>
                    <a:p>
                      <a:pPr marL="0" marR="0" lvl="0" indent="0" algn="l" rtl="0">
                        <a:lnSpc>
                          <a:spcPct val="106999"/>
                        </a:lnSpc>
                        <a:spcBef>
                          <a:spcPts val="800"/>
                        </a:spcBef>
                        <a:spcAft>
                          <a:spcPts val="0"/>
                        </a:spcAft>
                        <a:buClr>
                          <a:srgbClr val="000000"/>
                        </a:buClr>
                        <a:buSzPts val="1500"/>
                        <a:buFont typeface="Arial"/>
                        <a:buNone/>
                      </a:pP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Within 1 working day from receipt of confirmation</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t>Legal Assistant</a:t>
                      </a:r>
                      <a:endParaRPr sz="1500" u="none" strike="noStrike" cap="none"/>
                    </a:p>
                    <a:p>
                      <a:pPr marL="0" marR="0" lvl="0" indent="0" algn="l" rtl="0">
                        <a:lnSpc>
                          <a:spcPct val="106999"/>
                        </a:lnSpc>
                        <a:spcBef>
                          <a:spcPts val="800"/>
                        </a:spcBef>
                        <a:spcAft>
                          <a:spcPts val="0"/>
                        </a:spcAft>
                        <a:buClr>
                          <a:srgbClr val="000000"/>
                        </a:buClr>
                        <a:buSzPts val="1500"/>
                        <a:buFont typeface="Arial"/>
                        <a:buNone/>
                      </a:pP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Department Head or OIC/ Assigned Lawyer/Legal Researcher/Legal Staff</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500"/>
                        <a:buFont typeface="Arial"/>
                        <a:buNone/>
                      </a:pPr>
                      <a:r>
                        <a:rPr lang="en-US" sz="1500" u="none" strike="noStrike" cap="none"/>
                        <a:t>Department Head or OIC/ Assigned Lawyer/Legal Researcher/Legal Assistant</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55" name="Google Shape;255;p15"/>
          <p:cNvSpPr txBox="1"/>
          <p:nvPr/>
        </p:nvSpPr>
        <p:spPr>
          <a:xfrm>
            <a:off x="4156040" y="175905"/>
            <a:ext cx="7590300" cy="40007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1. Preparation/ Review of Procurement Contracts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graphicFrame>
        <p:nvGraphicFramePr>
          <p:cNvPr id="260" name="Google Shape;260;p16"/>
          <p:cNvGraphicFramePr/>
          <p:nvPr/>
        </p:nvGraphicFramePr>
        <p:xfrm>
          <a:off x="1889758" y="1941707"/>
          <a:ext cx="10007600" cy="3148450"/>
        </p:xfrm>
        <a:graphic>
          <a:graphicData uri="http://schemas.openxmlformats.org/drawingml/2006/table">
            <a:tbl>
              <a:tblPr>
                <a:noFill/>
                <a:tableStyleId>{7AFC1C30-CEC1-469A-B818-35135D24AD19}</a:tableStyleId>
              </a:tblPr>
              <a:tblGrid>
                <a:gridCol w="3009350">
                  <a:extLst>
                    <a:ext uri="{9D8B030D-6E8A-4147-A177-3AD203B41FA5}">
                      <a16:colId xmlns:a16="http://schemas.microsoft.com/office/drawing/2014/main" val="20000"/>
                    </a:ext>
                  </a:extLst>
                </a:gridCol>
                <a:gridCol w="2653100">
                  <a:extLst>
                    <a:ext uri="{9D8B030D-6E8A-4147-A177-3AD203B41FA5}">
                      <a16:colId xmlns:a16="http://schemas.microsoft.com/office/drawing/2014/main" val="20001"/>
                    </a:ext>
                  </a:extLst>
                </a:gridCol>
                <a:gridCol w="1094525">
                  <a:extLst>
                    <a:ext uri="{9D8B030D-6E8A-4147-A177-3AD203B41FA5}">
                      <a16:colId xmlns:a16="http://schemas.microsoft.com/office/drawing/2014/main" val="20002"/>
                    </a:ext>
                  </a:extLst>
                </a:gridCol>
                <a:gridCol w="1392625">
                  <a:extLst>
                    <a:ext uri="{9D8B030D-6E8A-4147-A177-3AD203B41FA5}">
                      <a16:colId xmlns:a16="http://schemas.microsoft.com/office/drawing/2014/main" val="20003"/>
                    </a:ext>
                  </a:extLst>
                </a:gridCol>
                <a:gridCol w="1858000">
                  <a:extLst>
                    <a:ext uri="{9D8B030D-6E8A-4147-A177-3AD203B41FA5}">
                      <a16:colId xmlns:a16="http://schemas.microsoft.com/office/drawing/2014/main" val="20004"/>
                    </a:ext>
                  </a:extLst>
                </a:gridCol>
              </a:tblGrid>
              <a:tr h="3148450">
                <a:tc>
                  <a:txBody>
                    <a:bodyPr/>
                    <a:lstStyle/>
                    <a:p>
                      <a:pPr marL="228600" marR="0" lvl="0" indent="-228600" algn="l" rtl="0">
                        <a:lnSpc>
                          <a:spcPct val="106999"/>
                        </a:lnSpc>
                        <a:spcBef>
                          <a:spcPts val="0"/>
                        </a:spcBef>
                        <a:spcAft>
                          <a:spcPts val="0"/>
                        </a:spcAft>
                        <a:buClr>
                          <a:srgbClr val="000000"/>
                        </a:buClr>
                        <a:buSzPts val="2200"/>
                        <a:buFont typeface="Arial"/>
                        <a:buNone/>
                      </a:pPr>
                      <a:r>
                        <a:rPr lang="en-US" sz="2000" u="none" strike="noStrike" cap="none"/>
                        <a:t>3.</a:t>
                      </a:r>
                      <a:r>
                        <a:rPr lang="en-US" sz="2000" u="none" strike="noStrike" cap="none">
                          <a:latin typeface="Times New Roman"/>
                          <a:ea typeface="Times New Roman"/>
                          <a:cs typeface="Times New Roman"/>
                          <a:sym typeface="Times New Roman"/>
                        </a:rPr>
                        <a:t> </a:t>
                      </a:r>
                      <a:r>
                        <a:rPr lang="en-US" sz="2000" u="none" strike="noStrike" cap="none"/>
                        <a:t>Submission of Notarized Copies of Contract/Agreement by the Requesting Department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2200"/>
                        <a:buFont typeface="Arial"/>
                        <a:buNone/>
                      </a:pPr>
                      <a:r>
                        <a:rPr lang="en-US" sz="2000" u="none" strike="noStrike" cap="none"/>
                        <a:t>3.1</a:t>
                      </a:r>
                      <a:r>
                        <a:rPr lang="en-US" sz="2000" u="none" strike="noStrike" cap="none">
                          <a:latin typeface="Times New Roman"/>
                          <a:ea typeface="Times New Roman"/>
                          <a:cs typeface="Times New Roman"/>
                          <a:sym typeface="Times New Roman"/>
                        </a:rPr>
                        <a:t>  </a:t>
                      </a:r>
                      <a:r>
                        <a:rPr lang="en-US" sz="2000" u="none" strike="noStrike" cap="none"/>
                        <a:t>Stamp receipt the Notarized Copies of Contract/ Agreement prior to the implementation of the Project.</a:t>
                      </a:r>
                      <a:endParaRPr sz="20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2000" u="none" strike="noStrike" cap="none"/>
                        <a:t>3.2</a:t>
                      </a:r>
                      <a:r>
                        <a:rPr lang="en-US" sz="2000" u="none" strike="noStrike" cap="none">
                          <a:latin typeface="Times New Roman"/>
                          <a:ea typeface="Times New Roman"/>
                          <a:cs typeface="Times New Roman"/>
                          <a:sym typeface="Times New Roman"/>
                        </a:rPr>
                        <a:t>  </a:t>
                      </a:r>
                      <a:r>
                        <a:rPr lang="en-US" sz="2000" u="none" strike="noStrike" cap="none"/>
                        <a:t>File Records.</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None</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Within 2 hours upon receipt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Legal Assistant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61" name="Google Shape;261;p16"/>
          <p:cNvGraphicFramePr/>
          <p:nvPr/>
        </p:nvGraphicFramePr>
        <p:xfrm>
          <a:off x="1889759" y="1120450"/>
          <a:ext cx="10007600" cy="672049"/>
        </p:xfrm>
        <a:graphic>
          <a:graphicData uri="http://schemas.openxmlformats.org/drawingml/2006/table">
            <a:tbl>
              <a:tblPr>
                <a:noFill/>
                <a:tableStyleId>{7AFC1C30-CEC1-469A-B818-35135D24AD19}</a:tableStyleId>
              </a:tblPr>
              <a:tblGrid>
                <a:gridCol w="3027850">
                  <a:extLst>
                    <a:ext uri="{9D8B030D-6E8A-4147-A177-3AD203B41FA5}">
                      <a16:colId xmlns:a16="http://schemas.microsoft.com/office/drawing/2014/main" val="20000"/>
                    </a:ext>
                  </a:extLst>
                </a:gridCol>
                <a:gridCol w="2614950">
                  <a:extLst>
                    <a:ext uri="{9D8B030D-6E8A-4147-A177-3AD203B41FA5}">
                      <a16:colId xmlns:a16="http://schemas.microsoft.com/office/drawing/2014/main" val="20001"/>
                    </a:ext>
                  </a:extLst>
                </a:gridCol>
                <a:gridCol w="1110875">
                  <a:extLst>
                    <a:ext uri="{9D8B030D-6E8A-4147-A177-3AD203B41FA5}">
                      <a16:colId xmlns:a16="http://schemas.microsoft.com/office/drawing/2014/main" val="20002"/>
                    </a:ext>
                  </a:extLst>
                </a:gridCol>
                <a:gridCol w="1365550">
                  <a:extLst>
                    <a:ext uri="{9D8B030D-6E8A-4147-A177-3AD203B41FA5}">
                      <a16:colId xmlns:a16="http://schemas.microsoft.com/office/drawing/2014/main" val="20003"/>
                    </a:ext>
                  </a:extLst>
                </a:gridCol>
                <a:gridCol w="1888375">
                  <a:extLst>
                    <a:ext uri="{9D8B030D-6E8A-4147-A177-3AD203B41FA5}">
                      <a16:colId xmlns:a16="http://schemas.microsoft.com/office/drawing/2014/main" val="20004"/>
                    </a:ext>
                  </a:extLst>
                </a:gridCol>
              </a:tblGrid>
              <a:tr h="589300">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28600" marR="0" lvl="0" indent="0" algn="l" rtl="0">
                        <a:lnSpc>
                          <a:spcPct val="106999"/>
                        </a:lnSpc>
                        <a:spcBef>
                          <a:spcPts val="0"/>
                        </a:spcBef>
                        <a:spcAft>
                          <a:spcPts val="0"/>
                        </a:spcAft>
                        <a:buClr>
                          <a:srgbClr val="000000"/>
                        </a:buClr>
                        <a:buSzPts val="15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262" name="Google Shape;262;p16"/>
          <p:cNvSpPr txBox="1"/>
          <p:nvPr/>
        </p:nvSpPr>
        <p:spPr>
          <a:xfrm>
            <a:off x="4156040" y="460385"/>
            <a:ext cx="7590300" cy="40007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1. Preparation/ Review of Procurement Contracts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23"/>
          <p:cNvPicPr preferRelativeResize="0"/>
          <p:nvPr/>
        </p:nvPicPr>
        <p:blipFill rotWithShape="1">
          <a:blip r:embed="rId3">
            <a:alphaModFix/>
          </a:blip>
          <a:srcRect/>
          <a:stretch/>
        </p:blipFill>
        <p:spPr>
          <a:xfrm>
            <a:off x="0" y="0"/>
            <a:ext cx="12192000" cy="6963508"/>
          </a:xfrm>
          <a:prstGeom prst="rect">
            <a:avLst/>
          </a:prstGeom>
          <a:noFill/>
          <a:ln>
            <a:noFill/>
          </a:ln>
        </p:spPr>
      </p:pic>
      <p:sp>
        <p:nvSpPr>
          <p:cNvPr id="268" name="Google Shape;268;p23"/>
          <p:cNvSpPr txBox="1"/>
          <p:nvPr/>
        </p:nvSpPr>
        <p:spPr>
          <a:xfrm>
            <a:off x="2836439" y="564234"/>
            <a:ext cx="6685787" cy="83099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a:ea typeface="Times"/>
                <a:cs typeface="Times"/>
                <a:sym typeface="Times"/>
              </a:rPr>
              <a:t>INTERNAL SERVICES</a:t>
            </a:r>
            <a:endParaRPr sz="4800" b="1" i="0" u="none" strike="noStrike" cap="none">
              <a:solidFill>
                <a:srgbClr val="2E75B5"/>
              </a:solidFill>
              <a:latin typeface="Times"/>
              <a:ea typeface="Times"/>
              <a:cs typeface="Times"/>
              <a:sym typeface="Times"/>
            </a:endParaRPr>
          </a:p>
        </p:txBody>
      </p:sp>
      <p:sp>
        <p:nvSpPr>
          <p:cNvPr id="269" name="Google Shape;269;p23"/>
          <p:cNvSpPr txBox="1"/>
          <p:nvPr/>
        </p:nvSpPr>
        <p:spPr>
          <a:xfrm>
            <a:off x="3473487" y="1627987"/>
            <a:ext cx="5429881" cy="548311"/>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rgbClr val="2F5496"/>
                </a:solidFill>
                <a:latin typeface="Arial"/>
                <a:ea typeface="Arial"/>
                <a:cs typeface="Arial"/>
                <a:sym typeface="Arial"/>
              </a:rPr>
              <a:t>PROCESSING OF PAYROLL</a:t>
            </a:r>
            <a:endParaRPr sz="1400" b="0" i="0" u="none" strike="noStrike" cap="none">
              <a:solidFill>
                <a:srgbClr val="2F5496"/>
              </a:solidFill>
              <a:latin typeface="Arial"/>
              <a:ea typeface="Arial"/>
              <a:cs typeface="Arial"/>
              <a:sym typeface="Arial"/>
            </a:endParaRPr>
          </a:p>
        </p:txBody>
      </p:sp>
      <p:pic>
        <p:nvPicPr>
          <p:cNvPr id="270" name="Google Shape;270;p23"/>
          <p:cNvPicPr preferRelativeResize="0"/>
          <p:nvPr/>
        </p:nvPicPr>
        <p:blipFill rotWithShape="1">
          <a:blip r:embed="rId4">
            <a:alphaModFix/>
          </a:blip>
          <a:srcRect/>
          <a:stretch/>
        </p:blipFill>
        <p:spPr>
          <a:xfrm>
            <a:off x="2068146" y="4050632"/>
            <a:ext cx="2543960" cy="2579027"/>
          </a:xfrm>
          <a:prstGeom prst="rect">
            <a:avLst/>
          </a:prstGeom>
          <a:noFill/>
          <a:ln>
            <a:noFill/>
          </a:ln>
        </p:spPr>
      </p:pic>
      <p:sp>
        <p:nvSpPr>
          <p:cNvPr id="271" name="Google Shape;271;p23"/>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273" name="Google Shape;273;p23"/>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528203" y="4009867"/>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4"/>
          <p:cNvSpPr txBox="1"/>
          <p:nvPr/>
        </p:nvSpPr>
        <p:spPr>
          <a:xfrm>
            <a:off x="1871775" y="306850"/>
            <a:ext cx="4326600" cy="492600"/>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800"/>
              </a:spcAft>
              <a:buClr>
                <a:srgbClr val="000000"/>
              </a:buClr>
              <a:buSzPts val="2000"/>
              <a:buFont typeface="Arial"/>
              <a:buNone/>
            </a:pPr>
            <a:r>
              <a:rPr lang="en-US" sz="2000" b="1" i="0" u="none" strike="noStrike" cap="none">
                <a:solidFill>
                  <a:schemeClr val="dk1"/>
                </a:solidFill>
                <a:latin typeface="Arial"/>
                <a:ea typeface="Arial"/>
                <a:cs typeface="Arial"/>
                <a:sym typeface="Arial"/>
              </a:rPr>
              <a:t>2. Processing of Payroll</a:t>
            </a:r>
            <a:endParaRPr sz="2000" b="1" i="0" u="none" strike="noStrike" cap="none">
              <a:solidFill>
                <a:schemeClr val="dk1"/>
              </a:solidFill>
              <a:latin typeface="Arial"/>
              <a:ea typeface="Arial"/>
              <a:cs typeface="Arial"/>
              <a:sym typeface="Arial"/>
            </a:endParaRPr>
          </a:p>
        </p:txBody>
      </p:sp>
      <p:graphicFrame>
        <p:nvGraphicFramePr>
          <p:cNvPr id="279" name="Google Shape;279;p24"/>
          <p:cNvGraphicFramePr/>
          <p:nvPr/>
        </p:nvGraphicFramePr>
        <p:xfrm>
          <a:off x="1871775" y="990613"/>
          <a:ext cx="10032850" cy="5030225"/>
        </p:xfrm>
        <a:graphic>
          <a:graphicData uri="http://schemas.openxmlformats.org/drawingml/2006/table">
            <a:tbl>
              <a:tblPr>
                <a:noFill/>
                <a:tableStyleId>{7AFC1C30-CEC1-469A-B818-35135D24AD19}</a:tableStyleId>
              </a:tblPr>
              <a:tblGrid>
                <a:gridCol w="2281975">
                  <a:extLst>
                    <a:ext uri="{9D8B030D-6E8A-4147-A177-3AD203B41FA5}">
                      <a16:colId xmlns:a16="http://schemas.microsoft.com/office/drawing/2014/main" val="20000"/>
                    </a:ext>
                  </a:extLst>
                </a:gridCol>
                <a:gridCol w="4288550">
                  <a:extLst>
                    <a:ext uri="{9D8B030D-6E8A-4147-A177-3AD203B41FA5}">
                      <a16:colId xmlns:a16="http://schemas.microsoft.com/office/drawing/2014/main" val="20001"/>
                    </a:ext>
                  </a:extLst>
                </a:gridCol>
                <a:gridCol w="3462325">
                  <a:extLst>
                    <a:ext uri="{9D8B030D-6E8A-4147-A177-3AD203B41FA5}">
                      <a16:colId xmlns:a16="http://schemas.microsoft.com/office/drawing/2014/main" val="20002"/>
                    </a:ext>
                  </a:extLst>
                </a:gridCol>
              </a:tblGrid>
              <a:tr h="551250">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Office or Division:</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Personnel and Human Resources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0"/>
                  </a:ext>
                </a:extLst>
              </a:tr>
              <a:tr h="551250">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Classification:</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Simple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1"/>
                  </a:ext>
                </a:extLst>
              </a:tr>
              <a:tr h="551250">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Type of Transaction:</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G2G - Government to Government</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2"/>
                  </a:ext>
                </a:extLst>
              </a:tr>
              <a:tr h="551250">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Who may avail:</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TPB Personnel</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hMerge="1">
                  <a:txBody>
                    <a:bodyPr/>
                    <a:lstStyle/>
                    <a:p>
                      <a:endParaRPr lang="en-US"/>
                    </a:p>
                  </a:txBody>
                  <a:tcPr/>
                </a:tc>
                <a:extLst>
                  <a:ext uri="{0D108BD9-81ED-4DB2-BD59-A6C34878D82A}">
                    <a16:rowId xmlns:a16="http://schemas.microsoft.com/office/drawing/2014/main" val="10003"/>
                  </a:ext>
                </a:extLst>
              </a:tr>
              <a:tr h="551250">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CHECKLIST OF REQUIREMENTS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 </a:t>
                      </a:r>
                      <a:r>
                        <a:rPr lang="en-US" sz="1400" b="1" u="none" strike="noStrike" cap="none">
                          <a:solidFill>
                            <a:srgbClr val="000000"/>
                          </a:solidFill>
                          <a:latin typeface="Arial"/>
                          <a:ea typeface="Arial"/>
                          <a:cs typeface="Arial"/>
                          <a:sym typeface="Arial"/>
                        </a:rPr>
                        <a:t>WHERE TO SECURE</a:t>
                      </a:r>
                      <a:endParaRPr sz="1600" u="none" strike="noStrike" cap="none">
                        <a:latin typeface="Calibri"/>
                        <a:ea typeface="Calibri"/>
                        <a:cs typeface="Calibri"/>
                        <a:sym typeface="Calibri"/>
                      </a:endParaRPr>
                    </a:p>
                  </a:txBody>
                  <a:tcPr marL="91425" marR="91425" marT="91425" marB="91425">
                    <a:lnL w="12650" cap="flat" cmpd="sng">
                      <a:solidFill>
                        <a:srgbClr val="000000"/>
                      </a:solidFill>
                      <a:prstDash val="solid"/>
                      <a:round/>
                      <a:headEnd type="none" w="sm" len="sm"/>
                      <a:tailEnd type="none" w="sm" len="sm"/>
                    </a:lnL>
                    <a:lnT w="12650" cap="flat" cmpd="sng">
                      <a:solidFill>
                        <a:srgbClr val="000000"/>
                      </a:solidFill>
                      <a:prstDash val="solid"/>
                      <a:round/>
                      <a:headEnd type="none" w="sm" len="sm"/>
                      <a:tailEnd type="none" w="sm" len="sm"/>
                    </a:lnT>
                    <a:solidFill>
                      <a:schemeClr val="accent1"/>
                    </a:solidFill>
                  </a:tcPr>
                </a:tc>
                <a:extLst>
                  <a:ext uri="{0D108BD9-81ED-4DB2-BD59-A6C34878D82A}">
                    <a16:rowId xmlns:a16="http://schemas.microsoft.com/office/drawing/2014/main" val="10004"/>
                  </a:ext>
                </a:extLst>
              </a:tr>
              <a:tr h="2273975">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In payroll processing reference only:</a:t>
                      </a:r>
                      <a:endParaRPr sz="16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Application for Leave Form</a:t>
                      </a:r>
                      <a:endParaRPr sz="1600" u="none" strike="noStrike" cap="none"/>
                    </a:p>
                    <a:p>
                      <a:pPr marL="228600" marR="0" lvl="0" indent="-22860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Official Business Pass</a:t>
                      </a:r>
                      <a:endParaRPr sz="1600" u="none" strike="noStrike" cap="none"/>
                    </a:p>
                    <a:p>
                      <a:pPr marL="228600" marR="0" lvl="0" indent="-22860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Office/Travel Order</a:t>
                      </a:r>
                      <a:endParaRPr sz="1600" u="none" strike="noStrike" cap="none"/>
                    </a:p>
                    <a:p>
                      <a:pPr marL="228600" marR="0" lvl="0" indent="-22860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List of Mandatory Deductions</a:t>
                      </a:r>
                      <a:endParaRPr sz="1600" u="none" strike="noStrike" cap="none"/>
                    </a:p>
                    <a:p>
                      <a:pPr marL="228600" marR="0" lvl="0" indent="-22860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List of Loans from Accredited Institutions</a:t>
                      </a:r>
                      <a:endParaRPr sz="1600" u="none" strike="noStrike" cap="none"/>
                    </a:p>
                    <a:p>
                      <a:pPr marL="228600" marR="0" lvl="0" indent="-22860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Leave Cards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tcPr>
                </a:tc>
                <a:tc hMerge="1">
                  <a:txBody>
                    <a:bodyPr/>
                    <a:lstStyle/>
                    <a:p>
                      <a:endParaRPr lang="en-US"/>
                    </a:p>
                  </a:txBody>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 </a:t>
                      </a:r>
                      <a:endParaRPr sz="1600" u="none" strike="noStrike" cap="none">
                        <a:latin typeface="Calibri"/>
                        <a:ea typeface="Calibri"/>
                        <a:cs typeface="Calibri"/>
                        <a:sym typeface="Calibri"/>
                      </a:endParaRPr>
                    </a:p>
                  </a:txBody>
                  <a:tcPr marL="91425" marR="91425" marT="91425" marB="91425">
                    <a:lnL w="12650" cap="flat" cmpd="sng">
                      <a:solidFill>
                        <a:srgbClr val="000000"/>
                      </a:solidFill>
                      <a:prstDash val="solid"/>
                      <a:round/>
                      <a:headEnd type="none" w="sm" len="sm"/>
                      <a:tailEnd type="none" w="sm" len="sm"/>
                    </a:ln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graphicFrame>
        <p:nvGraphicFramePr>
          <p:cNvPr id="284" name="Google Shape;284;p25"/>
          <p:cNvGraphicFramePr/>
          <p:nvPr/>
        </p:nvGraphicFramePr>
        <p:xfrm>
          <a:off x="1798975" y="2248765"/>
          <a:ext cx="10077350" cy="4383711"/>
        </p:xfrm>
        <a:graphic>
          <a:graphicData uri="http://schemas.openxmlformats.org/drawingml/2006/table">
            <a:tbl>
              <a:tblPr>
                <a:noFill/>
                <a:tableStyleId>{7AFC1C30-CEC1-469A-B818-35135D24AD19}</a:tableStyleId>
              </a:tblPr>
              <a:tblGrid>
                <a:gridCol w="2090350">
                  <a:extLst>
                    <a:ext uri="{9D8B030D-6E8A-4147-A177-3AD203B41FA5}">
                      <a16:colId xmlns:a16="http://schemas.microsoft.com/office/drawing/2014/main" val="20000"/>
                    </a:ext>
                  </a:extLst>
                </a:gridCol>
                <a:gridCol w="2096600">
                  <a:extLst>
                    <a:ext uri="{9D8B030D-6E8A-4147-A177-3AD203B41FA5}">
                      <a16:colId xmlns:a16="http://schemas.microsoft.com/office/drawing/2014/main" val="20001"/>
                    </a:ext>
                  </a:extLst>
                </a:gridCol>
                <a:gridCol w="1178075">
                  <a:extLst>
                    <a:ext uri="{9D8B030D-6E8A-4147-A177-3AD203B41FA5}">
                      <a16:colId xmlns:a16="http://schemas.microsoft.com/office/drawing/2014/main" val="20002"/>
                    </a:ext>
                  </a:extLst>
                </a:gridCol>
                <a:gridCol w="2296250">
                  <a:extLst>
                    <a:ext uri="{9D8B030D-6E8A-4147-A177-3AD203B41FA5}">
                      <a16:colId xmlns:a16="http://schemas.microsoft.com/office/drawing/2014/main" val="20003"/>
                    </a:ext>
                  </a:extLst>
                </a:gridCol>
                <a:gridCol w="2416075">
                  <a:extLst>
                    <a:ext uri="{9D8B030D-6E8A-4147-A177-3AD203B41FA5}">
                      <a16:colId xmlns:a16="http://schemas.microsoft.com/office/drawing/2014/main" val="20004"/>
                    </a:ext>
                  </a:extLst>
                </a:gridCol>
              </a:tblGrid>
              <a:tr h="570300">
                <a:tc>
                  <a:txBody>
                    <a:bodyPr/>
                    <a:lstStyle/>
                    <a:p>
                      <a:pPr marL="0" marR="0" lvl="0" indent="0" algn="l" rtl="0">
                        <a:lnSpc>
                          <a:spcPct val="106999"/>
                        </a:lnSpc>
                        <a:spcBef>
                          <a:spcPts val="0"/>
                        </a:spcBef>
                        <a:spcAft>
                          <a:spcPts val="0"/>
                        </a:spcAft>
                        <a:buClr>
                          <a:srgbClr val="000000"/>
                        </a:buClr>
                        <a:buSzPts val="16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3744275">
                <a:tc>
                  <a:txBody>
                    <a:bodyPr/>
                    <a:lstStyle/>
                    <a:p>
                      <a:pPr marL="177800" marR="0" lvl="0" indent="-165100" algn="l" rtl="0">
                        <a:lnSpc>
                          <a:spcPct val="115000"/>
                        </a:lnSpc>
                        <a:spcBef>
                          <a:spcPts val="0"/>
                        </a:spcBef>
                        <a:spcAft>
                          <a:spcPts val="0"/>
                        </a:spcAft>
                        <a:buClr>
                          <a:srgbClr val="000000"/>
                        </a:buClr>
                        <a:buSzPts val="1600"/>
                        <a:buFont typeface="Arial"/>
                        <a:buNone/>
                      </a:pPr>
                      <a:r>
                        <a:rPr lang="en-US" sz="1400" u="none" strike="noStrike" cap="none"/>
                        <a:t>1.</a:t>
                      </a:r>
                      <a:r>
                        <a:rPr lang="en-US" sz="1400" u="none" strike="noStrike" cap="none">
                          <a:latin typeface="Times New Roman"/>
                          <a:ea typeface="Times New Roman"/>
                          <a:cs typeface="Times New Roman"/>
                          <a:sym typeface="Times New Roman"/>
                        </a:rPr>
                        <a:t>   </a:t>
                      </a:r>
                      <a:r>
                        <a:rPr lang="en-US" sz="1400" u="none" strike="noStrike" cap="none"/>
                        <a:t>Receive Approved Daily Time Records (DTRs)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177800" marR="0" lvl="0" indent="-177800" algn="l" rtl="0">
                        <a:lnSpc>
                          <a:spcPct val="106999"/>
                        </a:lnSpc>
                        <a:spcBef>
                          <a:spcPts val="0"/>
                        </a:spcBef>
                        <a:spcAft>
                          <a:spcPts val="0"/>
                        </a:spcAft>
                        <a:buClr>
                          <a:srgbClr val="000000"/>
                        </a:buClr>
                        <a:buSzPts val="1600"/>
                        <a:buFont typeface="Arial"/>
                        <a:buNone/>
                      </a:pPr>
                      <a:r>
                        <a:rPr lang="en-US" sz="1400" u="none" strike="noStrike" cap="none"/>
                        <a:t>1.1</a:t>
                      </a:r>
                      <a:r>
                        <a:rPr lang="en-US" sz="1400" u="none" strike="noStrike" cap="none">
                          <a:latin typeface="Times New Roman"/>
                          <a:ea typeface="Times New Roman"/>
                          <a:cs typeface="Times New Roman"/>
                          <a:sym typeface="Times New Roman"/>
                        </a:rPr>
                        <a:t>  </a:t>
                      </a:r>
                      <a:r>
                        <a:rPr lang="en-US" sz="1400" u="none" strike="noStrike" cap="none"/>
                        <a:t>Receive approved Daily Time Records (DTRs) within 10 working days of the following month.</a:t>
                      </a:r>
                      <a:endParaRPr sz="1400" u="none" strike="noStrike" cap="none"/>
                    </a:p>
                    <a:p>
                      <a:pPr marL="177800" marR="0" lvl="0" indent="-177800" algn="l" rtl="0">
                        <a:lnSpc>
                          <a:spcPct val="106999"/>
                        </a:lnSpc>
                        <a:spcBef>
                          <a:spcPts val="800"/>
                        </a:spcBef>
                        <a:spcAft>
                          <a:spcPts val="0"/>
                        </a:spcAft>
                        <a:buClr>
                          <a:srgbClr val="000000"/>
                        </a:buClr>
                        <a:buSzPts val="1600"/>
                        <a:buFont typeface="Arial"/>
                        <a:buNone/>
                      </a:pPr>
                      <a:r>
                        <a:rPr lang="en-US" sz="1400" u="none" strike="noStrike" cap="none"/>
                        <a:t>1.2</a:t>
                      </a:r>
                      <a:r>
                        <a:rPr lang="en-US" sz="1400" u="none" strike="noStrike" cap="none">
                          <a:latin typeface="Times New Roman"/>
                          <a:ea typeface="Times New Roman"/>
                          <a:cs typeface="Times New Roman"/>
                          <a:sym typeface="Times New Roman"/>
                        </a:rPr>
                        <a:t>  </a:t>
                      </a:r>
                      <a:r>
                        <a:rPr lang="en-US" sz="1400" u="none" strike="noStrike" cap="none"/>
                        <a:t>If there is no entry in the DTR, check if the following are submitted:</a:t>
                      </a: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Application for Leave Form</a:t>
                      </a: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For Regular Employees</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latin typeface="Calibri"/>
                          <a:ea typeface="Calibri"/>
                          <a:cs typeface="Calibri"/>
                          <a:sym typeface="Calibri"/>
                        </a:rPr>
                        <a:t>●</a:t>
                      </a:r>
                      <a:r>
                        <a:rPr lang="en-US" sz="1400" u="none" strike="noStrike" cap="none">
                          <a:latin typeface="Times New Roman"/>
                          <a:ea typeface="Times New Roman"/>
                          <a:cs typeface="Times New Roman"/>
                          <a:sym typeface="Times New Roman"/>
                        </a:rPr>
                        <a:t>  	</a:t>
                      </a:r>
                      <a:r>
                        <a:rPr lang="en-US" sz="1400" u="none" strike="noStrike" cap="none"/>
                        <a:t>(CSC Form No. 6)</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4 hours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a:buNone/>
                      </a:pPr>
                      <a:r>
                        <a:rPr lang="en-US" sz="1400" u="none" strike="noStrike" cap="none"/>
                        <a:t>PHRD Staff</a:t>
                      </a: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85" name="Google Shape;285;p25"/>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
        <p:nvSpPr>
          <p:cNvPr id="286" name="Google Shape;286;p25"/>
          <p:cNvSpPr/>
          <p:nvPr/>
        </p:nvSpPr>
        <p:spPr>
          <a:xfrm>
            <a:off x="1798975" y="947648"/>
            <a:ext cx="10077350"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	This service defines the standard process of payroll preparation to ensure timely and accurate computation of salaries and deductions. It covers from the receipt of approved DTR with required supporting documents up to submission of approved payroll to the servicing bank. The classification of service is considered simple since the total processing time is not exceeding the maximum periods of three (3) days.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graphicFrame>
        <p:nvGraphicFramePr>
          <p:cNvPr id="291" name="Google Shape;291;p26"/>
          <p:cNvGraphicFramePr/>
          <p:nvPr/>
        </p:nvGraphicFramePr>
        <p:xfrm>
          <a:off x="1863075" y="741680"/>
          <a:ext cx="9978125" cy="5872475"/>
        </p:xfrm>
        <a:graphic>
          <a:graphicData uri="http://schemas.openxmlformats.org/drawingml/2006/table">
            <a:tbl>
              <a:tblPr>
                <a:noFill/>
                <a:tableStyleId>{7AFC1C30-CEC1-469A-B818-35135D24AD19}</a:tableStyleId>
              </a:tblPr>
              <a:tblGrid>
                <a:gridCol w="2026825">
                  <a:extLst>
                    <a:ext uri="{9D8B030D-6E8A-4147-A177-3AD203B41FA5}">
                      <a16:colId xmlns:a16="http://schemas.microsoft.com/office/drawing/2014/main" val="20000"/>
                    </a:ext>
                  </a:extLst>
                </a:gridCol>
                <a:gridCol w="2338600">
                  <a:extLst>
                    <a:ext uri="{9D8B030D-6E8A-4147-A177-3AD203B41FA5}">
                      <a16:colId xmlns:a16="http://schemas.microsoft.com/office/drawing/2014/main" val="20001"/>
                    </a:ext>
                  </a:extLst>
                </a:gridCol>
                <a:gridCol w="1052375">
                  <a:extLst>
                    <a:ext uri="{9D8B030D-6E8A-4147-A177-3AD203B41FA5}">
                      <a16:colId xmlns:a16="http://schemas.microsoft.com/office/drawing/2014/main" val="20002"/>
                    </a:ext>
                  </a:extLst>
                </a:gridCol>
                <a:gridCol w="2202200">
                  <a:extLst>
                    <a:ext uri="{9D8B030D-6E8A-4147-A177-3AD203B41FA5}">
                      <a16:colId xmlns:a16="http://schemas.microsoft.com/office/drawing/2014/main" val="20003"/>
                    </a:ext>
                  </a:extLst>
                </a:gridCol>
                <a:gridCol w="2358125">
                  <a:extLst>
                    <a:ext uri="{9D8B030D-6E8A-4147-A177-3AD203B41FA5}">
                      <a16:colId xmlns:a16="http://schemas.microsoft.com/office/drawing/2014/main" val="20004"/>
                    </a:ext>
                  </a:extLst>
                </a:gridCol>
              </a:tblGrid>
              <a:tr h="784450">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3104375">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 </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For Contractual Employees (QF-PHRD-18)</a:t>
                      </a: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r>
                        <a:rPr lang="en-US" sz="1400" u="none" strike="noStrike" cap="none">
                          <a:latin typeface="Calibri"/>
                          <a:ea typeface="Calibri"/>
                          <a:cs typeface="Calibri"/>
                          <a:sym typeface="Calibri"/>
                        </a:rPr>
                        <a:t>●</a:t>
                      </a:r>
                      <a:r>
                        <a:rPr lang="en-US" sz="1400" u="none" strike="noStrike" cap="none">
                          <a:latin typeface="Times New Roman"/>
                          <a:ea typeface="Times New Roman"/>
                          <a:cs typeface="Times New Roman"/>
                          <a:sym typeface="Times New Roman"/>
                        </a:rPr>
                        <a:t>  	</a:t>
                      </a:r>
                      <a:r>
                        <a:rPr lang="en-US" sz="1400" u="none" strike="noStrike" cap="none"/>
                        <a:t>Official Business Pass (QF-PHRD-19)</a:t>
                      </a:r>
                      <a:endParaRPr sz="1400" u="none" strike="noStrike" cap="none"/>
                    </a:p>
                    <a:p>
                      <a:pPr marL="228600" marR="0" lvl="0" indent="-228600" algn="l" rtl="0">
                        <a:lnSpc>
                          <a:spcPct val="106999"/>
                        </a:lnSpc>
                        <a:spcBef>
                          <a:spcPts val="0"/>
                        </a:spcBef>
                        <a:spcAft>
                          <a:spcPts val="0"/>
                        </a:spcAft>
                        <a:buClr>
                          <a:srgbClr val="000000"/>
                        </a:buClr>
                        <a:buSzPts val="1500"/>
                        <a:buFont typeface="Arial"/>
                        <a:buNone/>
                      </a:pPr>
                      <a:r>
                        <a:rPr lang="en-US" sz="1400" u="none" strike="noStrike" cap="none">
                          <a:latin typeface="Calibri"/>
                          <a:ea typeface="Calibri"/>
                          <a:cs typeface="Calibri"/>
                          <a:sym typeface="Calibri"/>
                        </a:rPr>
                        <a:t>●</a:t>
                      </a:r>
                      <a:r>
                        <a:rPr lang="en-US" sz="1400" u="none" strike="noStrike" cap="none">
                          <a:latin typeface="Times New Roman"/>
                          <a:ea typeface="Times New Roman"/>
                          <a:cs typeface="Times New Roman"/>
                          <a:sym typeface="Times New Roman"/>
                        </a:rPr>
                        <a:t>  	</a:t>
                      </a:r>
                      <a:r>
                        <a:rPr lang="en-US" sz="1400" u="none" strike="noStrike" cap="none"/>
                        <a:t>Office / Travel Order</a:t>
                      </a:r>
                      <a:endParaRPr sz="1400" u="none" strike="noStrike" cap="none"/>
                    </a:p>
                    <a:p>
                      <a:pPr marL="228600" marR="0" lvl="0" indent="0" algn="l" rtl="0">
                        <a:lnSpc>
                          <a:spcPct val="106999"/>
                        </a:lnSpc>
                        <a:spcBef>
                          <a:spcPts val="0"/>
                        </a:spcBef>
                        <a:spcAft>
                          <a:spcPts val="0"/>
                        </a:spcAft>
                        <a:buClr>
                          <a:srgbClr val="000000"/>
                        </a:buClr>
                        <a:buSzPts val="15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1.3 Check if there are</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available leave credits.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 </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 </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 </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983650">
                <a:tc>
                  <a:txBody>
                    <a:bodyPr/>
                    <a:lstStyle/>
                    <a:p>
                      <a:pPr marL="177800" marR="0" lvl="0" indent="-165100" algn="l" rtl="0">
                        <a:lnSpc>
                          <a:spcPct val="106999"/>
                        </a:lnSpc>
                        <a:spcBef>
                          <a:spcPts val="0"/>
                        </a:spcBef>
                        <a:spcAft>
                          <a:spcPts val="0"/>
                        </a:spcAft>
                        <a:buClr>
                          <a:srgbClr val="000000"/>
                        </a:buClr>
                        <a:buSzPts val="1500"/>
                        <a:buFont typeface="Arial"/>
                        <a:buNone/>
                      </a:pPr>
                      <a:r>
                        <a:rPr lang="en-US" sz="1400" u="none" strike="noStrike" cap="none"/>
                        <a:t>1.</a:t>
                      </a:r>
                      <a:r>
                        <a:rPr lang="en-US" sz="1400" u="none" strike="noStrike" cap="none">
                          <a:latin typeface="Times New Roman"/>
                          <a:ea typeface="Times New Roman"/>
                          <a:cs typeface="Times New Roman"/>
                          <a:sym typeface="Times New Roman"/>
                        </a:rPr>
                        <a:t>   </a:t>
                      </a:r>
                      <a:r>
                        <a:rPr lang="en-US" sz="1400" u="none" strike="noStrike" cap="none"/>
                        <a:t>Determine applicable deductions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79400" marR="0" lvl="0" indent="-279400" algn="l" rtl="0">
                        <a:lnSpc>
                          <a:spcPct val="115000"/>
                        </a:lnSpc>
                        <a:spcBef>
                          <a:spcPts val="0"/>
                        </a:spcBef>
                        <a:spcAft>
                          <a:spcPts val="0"/>
                        </a:spcAft>
                        <a:buClr>
                          <a:srgbClr val="000000"/>
                        </a:buClr>
                        <a:buSzPts val="15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2.1 Determine applicable deductions, i.e., leave without pay, loans and insurance, based on the payroll system deduction/ loan scheduler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4 hours</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92" name="Google Shape;292;p26"/>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graphicFrame>
        <p:nvGraphicFramePr>
          <p:cNvPr id="297" name="Google Shape;297;p27"/>
          <p:cNvGraphicFramePr/>
          <p:nvPr/>
        </p:nvGraphicFramePr>
        <p:xfrm>
          <a:off x="2164062" y="1886014"/>
          <a:ext cx="9092700" cy="3914872"/>
        </p:xfrm>
        <a:graphic>
          <a:graphicData uri="http://schemas.openxmlformats.org/drawingml/2006/table">
            <a:tbl>
              <a:tblPr>
                <a:noFill/>
                <a:tableStyleId>{7AFC1C30-CEC1-469A-B818-35135D24AD19}</a:tableStyleId>
              </a:tblPr>
              <a:tblGrid>
                <a:gridCol w="2445250">
                  <a:extLst>
                    <a:ext uri="{9D8B030D-6E8A-4147-A177-3AD203B41FA5}">
                      <a16:colId xmlns:a16="http://schemas.microsoft.com/office/drawing/2014/main" val="20000"/>
                    </a:ext>
                  </a:extLst>
                </a:gridCol>
                <a:gridCol w="2155450">
                  <a:extLst>
                    <a:ext uri="{9D8B030D-6E8A-4147-A177-3AD203B41FA5}">
                      <a16:colId xmlns:a16="http://schemas.microsoft.com/office/drawing/2014/main" val="20001"/>
                    </a:ext>
                  </a:extLst>
                </a:gridCol>
                <a:gridCol w="1449025">
                  <a:extLst>
                    <a:ext uri="{9D8B030D-6E8A-4147-A177-3AD203B41FA5}">
                      <a16:colId xmlns:a16="http://schemas.microsoft.com/office/drawing/2014/main" val="20002"/>
                    </a:ext>
                  </a:extLst>
                </a:gridCol>
                <a:gridCol w="1449025">
                  <a:extLst>
                    <a:ext uri="{9D8B030D-6E8A-4147-A177-3AD203B41FA5}">
                      <a16:colId xmlns:a16="http://schemas.microsoft.com/office/drawing/2014/main" val="20003"/>
                    </a:ext>
                  </a:extLst>
                </a:gridCol>
                <a:gridCol w="1593950">
                  <a:extLst>
                    <a:ext uri="{9D8B030D-6E8A-4147-A177-3AD203B41FA5}">
                      <a16:colId xmlns:a16="http://schemas.microsoft.com/office/drawing/2014/main" val="20004"/>
                    </a:ext>
                  </a:extLst>
                </a:gridCol>
              </a:tblGrid>
              <a:tr h="1543050">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3. Determine AWOP/LWOP</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2000"/>
                        <a:buFont typeface="Arial"/>
                        <a:buNone/>
                      </a:pPr>
                      <a:r>
                        <a:rPr lang="en-US" sz="1600" u="none" strike="noStrike" cap="none"/>
                        <a:t>3.1 Action officer to ensure the copy furnished of   AWOP/ LWOP to payroll officer.</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1 hour</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000"/>
                        <a:buFont typeface="Arial"/>
                        <a:buNone/>
                      </a:pPr>
                      <a:r>
                        <a:rPr lang="en-US" sz="1600" u="none" strike="noStrike" cap="none"/>
                        <a:t>PHRD Staff</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066925">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4. Input deductions to the Payroll System</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2000"/>
                        <a:buFont typeface="Arial"/>
                        <a:buNone/>
                      </a:pPr>
                      <a:r>
                        <a:rPr lang="en-US" sz="1600" u="none" strike="noStrike" cap="none"/>
                        <a:t>4.1 Input personal deductions to the Payroll System. Ensure accuracy of entries.</a:t>
                      </a:r>
                      <a:endParaRPr sz="1600" u="none" strike="noStrike" cap="none"/>
                    </a:p>
                    <a:p>
                      <a:pPr marL="203200" marR="0" lvl="0" indent="-203200" algn="l" rtl="0">
                        <a:lnSpc>
                          <a:spcPct val="106999"/>
                        </a:lnSpc>
                        <a:spcBef>
                          <a:spcPts val="800"/>
                        </a:spcBef>
                        <a:spcAft>
                          <a:spcPts val="0"/>
                        </a:spcAft>
                        <a:buClr>
                          <a:srgbClr val="000000"/>
                        </a:buClr>
                        <a:buSzPts val="2000"/>
                        <a:buFont typeface="Arial"/>
                        <a:buNone/>
                      </a:pPr>
                      <a:r>
                        <a:rPr lang="en-US" sz="1600" u="none" strike="noStrike" cap="none"/>
                        <a:t>4.2 Update mandatory deductions as needed.</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4 hours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600" u="none" strike="noStrike" cap="none"/>
                        <a:t>HRMO</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98" name="Google Shape;298;p27"/>
          <p:cNvGraphicFramePr/>
          <p:nvPr/>
        </p:nvGraphicFramePr>
        <p:xfrm>
          <a:off x="2164062" y="961218"/>
          <a:ext cx="9092675" cy="784450"/>
        </p:xfrm>
        <a:graphic>
          <a:graphicData uri="http://schemas.openxmlformats.org/drawingml/2006/table">
            <a:tbl>
              <a:tblPr>
                <a:noFill/>
                <a:tableStyleId>{7AFC1C30-CEC1-469A-B818-35135D24AD19}</a:tableStyleId>
              </a:tblPr>
              <a:tblGrid>
                <a:gridCol w="2448575">
                  <a:extLst>
                    <a:ext uri="{9D8B030D-6E8A-4147-A177-3AD203B41FA5}">
                      <a16:colId xmlns:a16="http://schemas.microsoft.com/office/drawing/2014/main" val="20000"/>
                    </a:ext>
                  </a:extLst>
                </a:gridCol>
                <a:gridCol w="2112200">
                  <a:extLst>
                    <a:ext uri="{9D8B030D-6E8A-4147-A177-3AD203B41FA5}">
                      <a16:colId xmlns:a16="http://schemas.microsoft.com/office/drawing/2014/main" val="20001"/>
                    </a:ext>
                  </a:extLst>
                </a:gridCol>
                <a:gridCol w="1457150">
                  <a:extLst>
                    <a:ext uri="{9D8B030D-6E8A-4147-A177-3AD203B41FA5}">
                      <a16:colId xmlns:a16="http://schemas.microsoft.com/office/drawing/2014/main" val="20002"/>
                    </a:ext>
                  </a:extLst>
                </a:gridCol>
                <a:gridCol w="1457150">
                  <a:extLst>
                    <a:ext uri="{9D8B030D-6E8A-4147-A177-3AD203B41FA5}">
                      <a16:colId xmlns:a16="http://schemas.microsoft.com/office/drawing/2014/main" val="20003"/>
                    </a:ext>
                  </a:extLst>
                </a:gridCol>
                <a:gridCol w="1617600">
                  <a:extLst>
                    <a:ext uri="{9D8B030D-6E8A-4147-A177-3AD203B41FA5}">
                      <a16:colId xmlns:a16="http://schemas.microsoft.com/office/drawing/2014/main" val="20004"/>
                    </a:ext>
                  </a:extLst>
                </a:gridCol>
              </a:tblGrid>
              <a:tr h="784450">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PROCESSING TIME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299" name="Google Shape;299;p27"/>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aphicFrame>
        <p:nvGraphicFramePr>
          <p:cNvPr id="304" name="Google Shape;304;p28"/>
          <p:cNvGraphicFramePr/>
          <p:nvPr/>
        </p:nvGraphicFramePr>
        <p:xfrm>
          <a:off x="2031825" y="1355785"/>
          <a:ext cx="9292175" cy="4906976"/>
        </p:xfrm>
        <a:graphic>
          <a:graphicData uri="http://schemas.openxmlformats.org/drawingml/2006/table">
            <a:tbl>
              <a:tblPr>
                <a:noFill/>
                <a:tableStyleId>{7AFC1C30-CEC1-469A-B818-35135D24AD19}</a:tableStyleId>
              </a:tblPr>
              <a:tblGrid>
                <a:gridCol w="1776975">
                  <a:extLst>
                    <a:ext uri="{9D8B030D-6E8A-4147-A177-3AD203B41FA5}">
                      <a16:colId xmlns:a16="http://schemas.microsoft.com/office/drawing/2014/main" val="20000"/>
                    </a:ext>
                  </a:extLst>
                </a:gridCol>
                <a:gridCol w="2054650">
                  <a:extLst>
                    <a:ext uri="{9D8B030D-6E8A-4147-A177-3AD203B41FA5}">
                      <a16:colId xmlns:a16="http://schemas.microsoft.com/office/drawing/2014/main" val="20001"/>
                    </a:ext>
                  </a:extLst>
                </a:gridCol>
                <a:gridCol w="1092125">
                  <a:extLst>
                    <a:ext uri="{9D8B030D-6E8A-4147-A177-3AD203B41FA5}">
                      <a16:colId xmlns:a16="http://schemas.microsoft.com/office/drawing/2014/main" val="20002"/>
                    </a:ext>
                  </a:extLst>
                </a:gridCol>
                <a:gridCol w="2110175">
                  <a:extLst>
                    <a:ext uri="{9D8B030D-6E8A-4147-A177-3AD203B41FA5}">
                      <a16:colId xmlns:a16="http://schemas.microsoft.com/office/drawing/2014/main" val="20003"/>
                    </a:ext>
                  </a:extLst>
                </a:gridCol>
                <a:gridCol w="2258250">
                  <a:extLst>
                    <a:ext uri="{9D8B030D-6E8A-4147-A177-3AD203B41FA5}">
                      <a16:colId xmlns:a16="http://schemas.microsoft.com/office/drawing/2014/main" val="20004"/>
                    </a:ext>
                  </a:extLst>
                </a:gridCol>
              </a:tblGrid>
              <a:tr h="685800">
                <a:tc>
                  <a:txBody>
                    <a:bodyPr/>
                    <a:lstStyle/>
                    <a:p>
                      <a:pPr marL="0" marR="0" lvl="0" indent="0" algn="just" rtl="0">
                        <a:lnSpc>
                          <a:spcPct val="106999"/>
                        </a:lnSpc>
                        <a:spcBef>
                          <a:spcPts val="0"/>
                        </a:spcBef>
                        <a:spcAft>
                          <a:spcPts val="0"/>
                        </a:spcAft>
                        <a:buClr>
                          <a:srgbClr val="000000"/>
                        </a:buClr>
                        <a:buSzPts val="13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just" rtl="0">
                        <a:lnSpc>
                          <a:spcPct val="106999"/>
                        </a:lnSpc>
                        <a:spcBef>
                          <a:spcPts val="0"/>
                        </a:spcBef>
                        <a:spcAft>
                          <a:spcPts val="0"/>
                        </a:spcAft>
                        <a:buClr>
                          <a:srgbClr val="000000"/>
                        </a:buClr>
                        <a:buSzPts val="13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3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3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3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971550">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5. Compute Allowances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400" u="none" strike="noStrike" cap="none"/>
                        <a:t>5.1 Compute Allowances based on the DTRs/Office Orders.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2 hours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28675">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6. Print Payroll Sheet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400" u="none" strike="noStrike" cap="none"/>
                        <a:t>6.1 Print Basic Salary and Allowance Payroll Sheet.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15 mins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257425">
                <a:tc>
                  <a:txBody>
                    <a:bodyPr/>
                    <a:lstStyle/>
                    <a:p>
                      <a:pPr marL="127000" marR="0" lvl="0" indent="-127000" algn="l" rtl="0">
                        <a:lnSpc>
                          <a:spcPct val="106999"/>
                        </a:lnSpc>
                        <a:spcBef>
                          <a:spcPts val="0"/>
                        </a:spcBef>
                        <a:spcAft>
                          <a:spcPts val="0"/>
                        </a:spcAft>
                        <a:buClr>
                          <a:srgbClr val="000000"/>
                        </a:buClr>
                        <a:buSzPts val="1600"/>
                        <a:buFont typeface="Arial"/>
                        <a:buNone/>
                      </a:pPr>
                      <a:r>
                        <a:rPr lang="en-US" sz="1400" u="none" strike="noStrike" cap="none"/>
                        <a:t>7. Prepare BURS, DV and Transmittal Letter to the Bank</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400" u="none" strike="noStrike" cap="none"/>
                        <a:t>7.1 Prepare Budget Utilization and Report Slip (BURS), Disbursement Voucher (DV) and Transmittal Letter to the Bank for the payroll.</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15 mins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05" name="Google Shape;305;p28"/>
          <p:cNvSpPr txBox="1"/>
          <p:nvPr/>
        </p:nvSpPr>
        <p:spPr>
          <a:xfrm>
            <a:off x="4724175" y="58927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graphicFrame>
        <p:nvGraphicFramePr>
          <p:cNvPr id="310" name="Google Shape;310;p29"/>
          <p:cNvGraphicFramePr/>
          <p:nvPr/>
        </p:nvGraphicFramePr>
        <p:xfrm>
          <a:off x="1939750" y="1608842"/>
          <a:ext cx="9614375" cy="4878264"/>
        </p:xfrm>
        <a:graphic>
          <a:graphicData uri="http://schemas.openxmlformats.org/drawingml/2006/table">
            <a:tbl>
              <a:tblPr>
                <a:noFill/>
                <a:tableStyleId>{7AFC1C30-CEC1-469A-B818-35135D24AD19}</a:tableStyleId>
              </a:tblPr>
              <a:tblGrid>
                <a:gridCol w="2432325">
                  <a:extLst>
                    <a:ext uri="{9D8B030D-6E8A-4147-A177-3AD203B41FA5}">
                      <a16:colId xmlns:a16="http://schemas.microsoft.com/office/drawing/2014/main" val="20000"/>
                    </a:ext>
                  </a:extLst>
                </a:gridCol>
                <a:gridCol w="2394000">
                  <a:extLst>
                    <a:ext uri="{9D8B030D-6E8A-4147-A177-3AD203B41FA5}">
                      <a16:colId xmlns:a16="http://schemas.microsoft.com/office/drawing/2014/main" val="20001"/>
                    </a:ext>
                  </a:extLst>
                </a:gridCol>
                <a:gridCol w="1321500">
                  <a:extLst>
                    <a:ext uri="{9D8B030D-6E8A-4147-A177-3AD203B41FA5}">
                      <a16:colId xmlns:a16="http://schemas.microsoft.com/office/drawing/2014/main" val="20002"/>
                    </a:ext>
                  </a:extLst>
                </a:gridCol>
                <a:gridCol w="1283200">
                  <a:extLst>
                    <a:ext uri="{9D8B030D-6E8A-4147-A177-3AD203B41FA5}">
                      <a16:colId xmlns:a16="http://schemas.microsoft.com/office/drawing/2014/main" val="20003"/>
                    </a:ext>
                  </a:extLst>
                </a:gridCol>
                <a:gridCol w="2183350">
                  <a:extLst>
                    <a:ext uri="{9D8B030D-6E8A-4147-A177-3AD203B41FA5}">
                      <a16:colId xmlns:a16="http://schemas.microsoft.com/office/drawing/2014/main" val="20004"/>
                    </a:ext>
                  </a:extLst>
                </a:gridCol>
              </a:tblGrid>
              <a:tr h="1885950">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8. Approval of Basic Salary and Allowance Payroll Sheet, BURS, and Land Bank payroll  register as attachments on Transmittal Letter to the Bank</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8.1 Affix initial by the HRMO</a:t>
                      </a:r>
                      <a:endParaRPr sz="1500" u="none" strike="noStrike" cap="none"/>
                    </a:p>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8.2 Affix signature by the Division Chief</a:t>
                      </a:r>
                      <a:endParaRPr sz="1500" u="none" strike="noStrike" cap="none"/>
                    </a:p>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8.3 Forward to the Administrative Head for signature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10 mins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t>HRMO</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t> </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t>Division Chief</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t> </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t>Administrative Head</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581275">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9. Forward Payroll Sheet, BURS and DV</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9.1 Forward to Finance Department the following for processing:</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latin typeface="Calibri"/>
                          <a:ea typeface="Calibri"/>
                          <a:cs typeface="Calibri"/>
                          <a:sym typeface="Calibri"/>
                        </a:rPr>
                        <a:t>●</a:t>
                      </a:r>
                      <a:r>
                        <a:rPr lang="en-US" sz="1500" u="none" strike="noStrike" cap="none">
                          <a:latin typeface="Times New Roman"/>
                          <a:ea typeface="Times New Roman"/>
                          <a:cs typeface="Times New Roman"/>
                          <a:sym typeface="Times New Roman"/>
                        </a:rPr>
                        <a:t>  	</a:t>
                      </a:r>
                      <a:r>
                        <a:rPr lang="en-US" sz="1500" u="none" strike="noStrike" cap="none"/>
                        <a:t>Basic Salary and Allowance Payroll Sheet</a:t>
                      </a:r>
                      <a:endParaRPr sz="1500" u="none" strike="noStrike" cap="none"/>
                    </a:p>
                    <a:p>
                      <a:pPr marL="457200" marR="0" lvl="0" indent="-323850" algn="l" rtl="0">
                        <a:lnSpc>
                          <a:spcPct val="115000"/>
                        </a:lnSpc>
                        <a:spcBef>
                          <a:spcPts val="0"/>
                        </a:spcBef>
                        <a:spcAft>
                          <a:spcPts val="0"/>
                        </a:spcAft>
                        <a:buClr>
                          <a:srgbClr val="000000"/>
                        </a:buClr>
                        <a:buSzPts val="1500"/>
                        <a:buFont typeface="Arial"/>
                        <a:buChar char="●"/>
                      </a:pPr>
                      <a:r>
                        <a:rPr lang="en-US" sz="1500" u="none" strike="noStrike" cap="none">
                          <a:latin typeface="Calibri"/>
                          <a:ea typeface="Calibri"/>
                          <a:cs typeface="Calibri"/>
                          <a:sym typeface="Calibri"/>
                        </a:rPr>
                        <a:t>●</a:t>
                      </a:r>
                      <a:r>
                        <a:rPr lang="en-US" sz="1500" u="none" strike="noStrike" cap="none">
                          <a:latin typeface="Times New Roman"/>
                          <a:ea typeface="Times New Roman"/>
                          <a:cs typeface="Times New Roman"/>
                          <a:sym typeface="Times New Roman"/>
                        </a:rPr>
                        <a:t>  	</a:t>
                      </a:r>
                      <a:r>
                        <a:rPr lang="en-US" sz="1500" u="none" strike="noStrike" cap="none"/>
                        <a:t>Budget Utilization and Report Slip (BURS)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10 mins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323850" algn="l" rtl="0">
                        <a:lnSpc>
                          <a:spcPct val="106999"/>
                        </a:lnSpc>
                        <a:spcBef>
                          <a:spcPts val="0"/>
                        </a:spcBef>
                        <a:spcAft>
                          <a:spcPts val="0"/>
                        </a:spcAft>
                        <a:buClr>
                          <a:srgbClr val="000000"/>
                        </a:buClr>
                        <a:buSzPts val="1500"/>
                        <a:buFont typeface="Arial"/>
                        <a:buChar char="●"/>
                      </a:pPr>
                      <a:r>
                        <a:rPr lang="en-US" sz="1500" u="none" strike="noStrike" cap="none"/>
                        <a:t>HRMO</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11" name="Google Shape;311;p29"/>
          <p:cNvGraphicFramePr/>
          <p:nvPr/>
        </p:nvGraphicFramePr>
        <p:xfrm>
          <a:off x="1939750" y="812006"/>
          <a:ext cx="9614375" cy="685800"/>
        </p:xfrm>
        <a:graphic>
          <a:graphicData uri="http://schemas.openxmlformats.org/drawingml/2006/table">
            <a:tbl>
              <a:tblPr>
                <a:noFill/>
                <a:tableStyleId>{7AFC1C30-CEC1-469A-B818-35135D24AD19}</a:tableStyleId>
              </a:tblPr>
              <a:tblGrid>
                <a:gridCol w="2431250">
                  <a:extLst>
                    <a:ext uri="{9D8B030D-6E8A-4147-A177-3AD203B41FA5}">
                      <a16:colId xmlns:a16="http://schemas.microsoft.com/office/drawing/2014/main" val="20000"/>
                    </a:ext>
                  </a:extLst>
                </a:gridCol>
                <a:gridCol w="2392275">
                  <a:extLst>
                    <a:ext uri="{9D8B030D-6E8A-4147-A177-3AD203B41FA5}">
                      <a16:colId xmlns:a16="http://schemas.microsoft.com/office/drawing/2014/main" val="20001"/>
                    </a:ext>
                  </a:extLst>
                </a:gridCol>
                <a:gridCol w="1357425">
                  <a:extLst>
                    <a:ext uri="{9D8B030D-6E8A-4147-A177-3AD203B41FA5}">
                      <a16:colId xmlns:a16="http://schemas.microsoft.com/office/drawing/2014/main" val="20002"/>
                    </a:ext>
                  </a:extLst>
                </a:gridCol>
                <a:gridCol w="1330525">
                  <a:extLst>
                    <a:ext uri="{9D8B030D-6E8A-4147-A177-3AD203B41FA5}">
                      <a16:colId xmlns:a16="http://schemas.microsoft.com/office/drawing/2014/main" val="20003"/>
                    </a:ext>
                  </a:extLst>
                </a:gridCol>
                <a:gridCol w="2102900">
                  <a:extLst>
                    <a:ext uri="{9D8B030D-6E8A-4147-A177-3AD203B41FA5}">
                      <a16:colId xmlns:a16="http://schemas.microsoft.com/office/drawing/2014/main" val="20004"/>
                    </a:ext>
                  </a:extLst>
                </a:gridCol>
              </a:tblGrid>
              <a:tr h="685800">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CLIENT STEPS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300"/>
                        <a:buFont typeface="Arial"/>
                        <a:buNone/>
                      </a:pPr>
                      <a:r>
                        <a:rPr lang="en-US" sz="1300" b="1" u="none" strike="noStrike" cap="none"/>
                        <a:t>AGENCY ACTIONS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FEES TO BE PAID</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PROCESSING TIME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PERSON RESPONSIBLE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312" name="Google Shape;312;p29"/>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aphicFrame>
        <p:nvGraphicFramePr>
          <p:cNvPr id="317" name="Google Shape;317;p32"/>
          <p:cNvGraphicFramePr/>
          <p:nvPr/>
        </p:nvGraphicFramePr>
        <p:xfrm>
          <a:off x="1955125" y="1405618"/>
          <a:ext cx="9691025" cy="4419896"/>
        </p:xfrm>
        <a:graphic>
          <a:graphicData uri="http://schemas.openxmlformats.org/drawingml/2006/table">
            <a:tbl>
              <a:tblPr>
                <a:noFill/>
                <a:tableStyleId>{7AFC1C30-CEC1-469A-B818-35135D24AD19}</a:tableStyleId>
              </a:tblPr>
              <a:tblGrid>
                <a:gridCol w="1602300">
                  <a:extLst>
                    <a:ext uri="{9D8B030D-6E8A-4147-A177-3AD203B41FA5}">
                      <a16:colId xmlns:a16="http://schemas.microsoft.com/office/drawing/2014/main" val="20000"/>
                    </a:ext>
                  </a:extLst>
                </a:gridCol>
                <a:gridCol w="2509650">
                  <a:extLst>
                    <a:ext uri="{9D8B030D-6E8A-4147-A177-3AD203B41FA5}">
                      <a16:colId xmlns:a16="http://schemas.microsoft.com/office/drawing/2014/main" val="20001"/>
                    </a:ext>
                  </a:extLst>
                </a:gridCol>
                <a:gridCol w="1061750">
                  <a:extLst>
                    <a:ext uri="{9D8B030D-6E8A-4147-A177-3AD203B41FA5}">
                      <a16:colId xmlns:a16="http://schemas.microsoft.com/office/drawing/2014/main" val="20002"/>
                    </a:ext>
                  </a:extLst>
                </a:gridCol>
                <a:gridCol w="2181450">
                  <a:extLst>
                    <a:ext uri="{9D8B030D-6E8A-4147-A177-3AD203B41FA5}">
                      <a16:colId xmlns:a16="http://schemas.microsoft.com/office/drawing/2014/main" val="20003"/>
                    </a:ext>
                  </a:extLst>
                </a:gridCol>
                <a:gridCol w="2335875">
                  <a:extLst>
                    <a:ext uri="{9D8B030D-6E8A-4147-A177-3AD203B41FA5}">
                      <a16:colId xmlns:a16="http://schemas.microsoft.com/office/drawing/2014/main" val="20004"/>
                    </a:ext>
                  </a:extLst>
                </a:gridCol>
              </a:tblGrid>
              <a:tr h="685800">
                <a:tc>
                  <a:txBody>
                    <a:bodyPr/>
                    <a:lstStyle/>
                    <a:p>
                      <a:pPr marL="127000" marR="0" lvl="0" indent="-12700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CLIENT STEPS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AGENCY ACTIONS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FEES TO BE PAID</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PROCESSING TIME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PERSON RESPONSIBLE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1828800">
                <a:tc>
                  <a:txBody>
                    <a:bodyPr/>
                    <a:lstStyle/>
                    <a:p>
                      <a:pPr marL="127000" marR="0" lvl="0" indent="-12700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15000"/>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  Disbursement Voucher (DV)</a:t>
                      </a:r>
                      <a:endParaRPr sz="1600" u="none" strike="noStrike" cap="none">
                        <a:latin typeface="Arial"/>
                        <a:ea typeface="Arial"/>
                        <a:cs typeface="Arial"/>
                        <a:sym typeface="Arial"/>
                      </a:endParaRPr>
                    </a:p>
                    <a:p>
                      <a:pPr marL="228600" marR="0" lvl="0" indent="-228600" algn="l" rtl="0">
                        <a:lnSpc>
                          <a:spcPct val="115000"/>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Transmittal Letter to the Bank (refer to Finance   Processing of Claims Procedure)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543050">
                <a:tc>
                  <a:txBody>
                    <a:bodyPr/>
                    <a:lstStyle/>
                    <a:p>
                      <a:pPr marL="127000" marR="0" lvl="0" indent="-1270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10. Receive approved Basic Salary and Allowance Payroll Sheet</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10.1 Receive approved Basic Salary and Allowance Payroll Sheet with approved Transmittal Letter to the Bank.</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None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Within the day subject to the availability of the signatory</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HRMO</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18" name="Google Shape;318;p32"/>
          <p:cNvSpPr txBox="1"/>
          <p:nvPr/>
        </p:nvSpPr>
        <p:spPr>
          <a:xfrm>
            <a:off x="4683078" y="67407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graphicFrame>
        <p:nvGraphicFramePr>
          <p:cNvPr id="323" name="Google Shape;323;p33"/>
          <p:cNvGraphicFramePr/>
          <p:nvPr/>
        </p:nvGraphicFramePr>
        <p:xfrm>
          <a:off x="1847700" y="1533858"/>
          <a:ext cx="9599075" cy="4937730"/>
        </p:xfrm>
        <a:graphic>
          <a:graphicData uri="http://schemas.openxmlformats.org/drawingml/2006/table">
            <a:tbl>
              <a:tblPr>
                <a:noFill/>
                <a:tableStyleId>{7AFC1C30-CEC1-469A-B818-35135D24AD19}</a:tableStyleId>
              </a:tblPr>
              <a:tblGrid>
                <a:gridCol w="2351975">
                  <a:extLst>
                    <a:ext uri="{9D8B030D-6E8A-4147-A177-3AD203B41FA5}">
                      <a16:colId xmlns:a16="http://schemas.microsoft.com/office/drawing/2014/main" val="20000"/>
                    </a:ext>
                  </a:extLst>
                </a:gridCol>
                <a:gridCol w="2581425">
                  <a:extLst>
                    <a:ext uri="{9D8B030D-6E8A-4147-A177-3AD203B41FA5}">
                      <a16:colId xmlns:a16="http://schemas.microsoft.com/office/drawing/2014/main" val="20001"/>
                    </a:ext>
                  </a:extLst>
                </a:gridCol>
                <a:gridCol w="1510600">
                  <a:extLst>
                    <a:ext uri="{9D8B030D-6E8A-4147-A177-3AD203B41FA5}">
                      <a16:colId xmlns:a16="http://schemas.microsoft.com/office/drawing/2014/main" val="20002"/>
                    </a:ext>
                  </a:extLst>
                </a:gridCol>
                <a:gridCol w="1472375">
                  <a:extLst>
                    <a:ext uri="{9D8B030D-6E8A-4147-A177-3AD203B41FA5}">
                      <a16:colId xmlns:a16="http://schemas.microsoft.com/office/drawing/2014/main" val="20003"/>
                    </a:ext>
                  </a:extLst>
                </a:gridCol>
                <a:gridCol w="1682700">
                  <a:extLst>
                    <a:ext uri="{9D8B030D-6E8A-4147-A177-3AD203B41FA5}">
                      <a16:colId xmlns:a16="http://schemas.microsoft.com/office/drawing/2014/main" val="20004"/>
                    </a:ext>
                  </a:extLst>
                </a:gridCol>
              </a:tblGrid>
              <a:tr h="3638550">
                <a:tc>
                  <a:txBody>
                    <a:bodyPr/>
                    <a:lstStyle/>
                    <a:p>
                      <a:pPr marL="127000" marR="0" lvl="0" indent="-127000" algn="l" rtl="0">
                        <a:lnSpc>
                          <a:spcPct val="106999"/>
                        </a:lnSpc>
                        <a:spcBef>
                          <a:spcPts val="0"/>
                        </a:spcBef>
                        <a:spcAft>
                          <a:spcPts val="0"/>
                        </a:spcAft>
                        <a:buClr>
                          <a:srgbClr val="000000"/>
                        </a:buClr>
                        <a:buSzPts val="1600"/>
                        <a:buFont typeface="Arial"/>
                        <a:buNone/>
                      </a:pPr>
                      <a:r>
                        <a:rPr lang="en-US" sz="1400" u="none" strike="noStrike" cap="none"/>
                        <a:t>11. Input Computed Individual Basic Salary and Allowance to Land Bank of the Philippines (LBP) Payroll System</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400" u="none" strike="noStrike" cap="none"/>
                        <a:t>11.1 Input Computed Individual Basic Salary and Allowance to Land Bank of the Philippines (LBP) Payroll System. Ensure accuracy of entries.</a:t>
                      </a:r>
                      <a:endParaRPr sz="1400" u="none" strike="noStrike" cap="none"/>
                    </a:p>
                    <a:p>
                      <a:pPr marL="203200" marR="0" lvl="0" indent="-203200" algn="l" rtl="0">
                        <a:lnSpc>
                          <a:spcPct val="106999"/>
                        </a:lnSpc>
                        <a:spcBef>
                          <a:spcPts val="800"/>
                        </a:spcBef>
                        <a:spcAft>
                          <a:spcPts val="0"/>
                        </a:spcAft>
                        <a:buClr>
                          <a:srgbClr val="000000"/>
                        </a:buClr>
                        <a:buSzPts val="1600"/>
                        <a:buFont typeface="Arial"/>
                        <a:buNone/>
                      </a:pPr>
                      <a:r>
                        <a:rPr lang="en-US" sz="1400" u="none" strike="noStrike" cap="none"/>
                        <a:t>11.2 Print Individual Basic Salary and Allowance Report for signature of Administrative Manager and Deputy COO for Corporate Affairs.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1 hour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171575">
                <a:tc>
                  <a:txBody>
                    <a:bodyPr/>
                    <a:lstStyle/>
                    <a:p>
                      <a:pPr marL="127000" marR="0" lvl="0" indent="-127000" algn="l" rtl="0">
                        <a:lnSpc>
                          <a:spcPct val="106999"/>
                        </a:lnSpc>
                        <a:spcBef>
                          <a:spcPts val="0"/>
                        </a:spcBef>
                        <a:spcAft>
                          <a:spcPts val="0"/>
                        </a:spcAft>
                        <a:buClr>
                          <a:srgbClr val="000000"/>
                        </a:buClr>
                        <a:buSzPts val="1600"/>
                        <a:buFont typeface="Arial"/>
                        <a:buNone/>
                      </a:pPr>
                      <a:r>
                        <a:rPr lang="en-US" sz="1400" u="none" strike="noStrike" cap="none"/>
                        <a:t>12. Print Pay Slip</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400" u="none" strike="noStrike" cap="none"/>
                        <a:t>12.1 Print Pay Slip for Basic Salary and Allowances.</a:t>
                      </a:r>
                      <a:endParaRPr sz="1400" u="none" strike="noStrike" cap="none"/>
                    </a:p>
                    <a:p>
                      <a:pPr marL="203200" marR="0" lvl="0" indent="-2032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203200" marR="0" lvl="0" indent="-2032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15 mins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HRMO</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24" name="Google Shape;324;p33"/>
          <p:cNvGraphicFramePr/>
          <p:nvPr/>
        </p:nvGraphicFramePr>
        <p:xfrm>
          <a:off x="1847700" y="815438"/>
          <a:ext cx="9599050" cy="677775"/>
        </p:xfrm>
        <a:graphic>
          <a:graphicData uri="http://schemas.openxmlformats.org/drawingml/2006/table">
            <a:tbl>
              <a:tblPr>
                <a:noFill/>
                <a:tableStyleId>{7AFC1C30-CEC1-469A-B818-35135D24AD19}</a:tableStyleId>
              </a:tblPr>
              <a:tblGrid>
                <a:gridCol w="2331925">
                  <a:extLst>
                    <a:ext uri="{9D8B030D-6E8A-4147-A177-3AD203B41FA5}">
                      <a16:colId xmlns:a16="http://schemas.microsoft.com/office/drawing/2014/main" val="20000"/>
                    </a:ext>
                  </a:extLst>
                </a:gridCol>
                <a:gridCol w="2603150">
                  <a:extLst>
                    <a:ext uri="{9D8B030D-6E8A-4147-A177-3AD203B41FA5}">
                      <a16:colId xmlns:a16="http://schemas.microsoft.com/office/drawing/2014/main" val="20001"/>
                    </a:ext>
                  </a:extLst>
                </a:gridCol>
                <a:gridCol w="1516275">
                  <a:extLst>
                    <a:ext uri="{9D8B030D-6E8A-4147-A177-3AD203B41FA5}">
                      <a16:colId xmlns:a16="http://schemas.microsoft.com/office/drawing/2014/main" val="20002"/>
                    </a:ext>
                  </a:extLst>
                </a:gridCol>
                <a:gridCol w="1489425">
                  <a:extLst>
                    <a:ext uri="{9D8B030D-6E8A-4147-A177-3AD203B41FA5}">
                      <a16:colId xmlns:a16="http://schemas.microsoft.com/office/drawing/2014/main" val="20003"/>
                    </a:ext>
                  </a:extLst>
                </a:gridCol>
                <a:gridCol w="1658275">
                  <a:extLst>
                    <a:ext uri="{9D8B030D-6E8A-4147-A177-3AD203B41FA5}">
                      <a16:colId xmlns:a16="http://schemas.microsoft.com/office/drawing/2014/main" val="20004"/>
                    </a:ext>
                  </a:extLst>
                </a:gridCol>
              </a:tblGrid>
              <a:tr h="677775">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CLIENT STEPS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300"/>
                        <a:buFont typeface="Arial"/>
                        <a:buNone/>
                      </a:pPr>
                      <a:r>
                        <a:rPr lang="en-US" sz="1300" b="1" u="none" strike="noStrike" cap="none"/>
                        <a:t>AGENCY ACTIONS</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FEES TO BE PAID</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PROCESSING TIME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300"/>
                        <a:buFont typeface="Arial"/>
                        <a:buNone/>
                      </a:pPr>
                      <a:r>
                        <a:rPr lang="en-US" sz="1300" b="1" u="none" strike="noStrike" cap="none"/>
                        <a:t>PERSON RESPONSIBLE</a:t>
                      </a:r>
                      <a:endParaRPr sz="13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325" name="Google Shape;325;p33"/>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graphicFrame>
        <p:nvGraphicFramePr>
          <p:cNvPr id="330" name="Google Shape;330;p34"/>
          <p:cNvGraphicFramePr/>
          <p:nvPr/>
        </p:nvGraphicFramePr>
        <p:xfrm>
          <a:off x="1888145" y="886628"/>
          <a:ext cx="10066950" cy="5468118"/>
        </p:xfrm>
        <a:graphic>
          <a:graphicData uri="http://schemas.openxmlformats.org/drawingml/2006/table">
            <a:tbl>
              <a:tblPr>
                <a:noFill/>
                <a:tableStyleId>{7AFC1C30-CEC1-469A-B818-35135D24AD19}</a:tableStyleId>
              </a:tblPr>
              <a:tblGrid>
                <a:gridCol w="1945200">
                  <a:extLst>
                    <a:ext uri="{9D8B030D-6E8A-4147-A177-3AD203B41FA5}">
                      <a16:colId xmlns:a16="http://schemas.microsoft.com/office/drawing/2014/main" val="20000"/>
                    </a:ext>
                  </a:extLst>
                </a:gridCol>
                <a:gridCol w="2306200">
                  <a:extLst>
                    <a:ext uri="{9D8B030D-6E8A-4147-A177-3AD203B41FA5}">
                      <a16:colId xmlns:a16="http://schemas.microsoft.com/office/drawing/2014/main" val="20001"/>
                    </a:ext>
                  </a:extLst>
                </a:gridCol>
                <a:gridCol w="1123000">
                  <a:extLst>
                    <a:ext uri="{9D8B030D-6E8A-4147-A177-3AD203B41FA5}">
                      <a16:colId xmlns:a16="http://schemas.microsoft.com/office/drawing/2014/main" val="20002"/>
                    </a:ext>
                  </a:extLst>
                </a:gridCol>
                <a:gridCol w="2266050">
                  <a:extLst>
                    <a:ext uri="{9D8B030D-6E8A-4147-A177-3AD203B41FA5}">
                      <a16:colId xmlns:a16="http://schemas.microsoft.com/office/drawing/2014/main" val="20003"/>
                    </a:ext>
                  </a:extLst>
                </a:gridCol>
                <a:gridCol w="2426500">
                  <a:extLst>
                    <a:ext uri="{9D8B030D-6E8A-4147-A177-3AD203B41FA5}">
                      <a16:colId xmlns:a16="http://schemas.microsoft.com/office/drawing/2014/main" val="20004"/>
                    </a:ext>
                  </a:extLst>
                </a:gridCol>
              </a:tblGrid>
              <a:tr h="926825">
                <a:tc>
                  <a:txBody>
                    <a:bodyPr/>
                    <a:lstStyle/>
                    <a:p>
                      <a:pPr marL="127000" marR="0" lvl="0" indent="-127000" algn="l" rtl="0">
                        <a:lnSpc>
                          <a:spcPct val="106999"/>
                        </a:lnSpc>
                        <a:spcBef>
                          <a:spcPts val="0"/>
                        </a:spcBef>
                        <a:spcAft>
                          <a:spcPts val="0"/>
                        </a:spcAft>
                        <a:buClr>
                          <a:srgbClr val="000000"/>
                        </a:buClr>
                        <a:buSzPts val="15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1828800">
                <a:tc>
                  <a:txBody>
                    <a:bodyPr/>
                    <a:lstStyle/>
                    <a:p>
                      <a:pPr marL="127000" marR="0" lvl="0" indent="-127000" algn="l" rtl="0">
                        <a:lnSpc>
                          <a:spcPct val="106999"/>
                        </a:lnSpc>
                        <a:spcBef>
                          <a:spcPts val="0"/>
                        </a:spcBef>
                        <a:spcAft>
                          <a:spcPts val="0"/>
                        </a:spcAft>
                        <a:buClr>
                          <a:srgbClr val="000000"/>
                        </a:buClr>
                        <a:buSzPts val="1500"/>
                        <a:buFont typeface="Arial"/>
                        <a:buNone/>
                      </a:pPr>
                      <a:r>
                        <a:rPr lang="en-US" sz="1400" u="none" strike="noStrike" cap="none"/>
                        <a:t>13. Submit Individual Basic Salary and  Allowance Report to LBP</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u="none" strike="noStrike" cap="none"/>
                        <a:t>13.1 Submit Individual Basic Salary and Allowance Report (hard and soft copy) to LBP with the Transmittal Letter.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30 mins</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to 1 hour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PHRD Staff</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301350">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14. File Records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u="none" strike="noStrike" cap="none"/>
                        <a:t>14.1 Retain all documented information in accordance with Control of Retained Documented Information Procedure and Masterlist of Retained Quality Documented Information.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Within the day upon receipt of complete documents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u="none" strike="noStrike" cap="none"/>
                        <a:t>Deputy Documented Information Controller / Concerned Process Owner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52425">
                <a:tc gridSpan="3">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TOTAL 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2 days, 2 hours and 5 minutes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331" name="Google Shape;331;p34"/>
          <p:cNvSpPr txBox="1"/>
          <p:nvPr/>
        </p:nvSpPr>
        <p:spPr>
          <a:xfrm>
            <a:off x="4909110" y="304205"/>
            <a:ext cx="4214342" cy="50780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2. Processing of Payroll</a:t>
            </a:r>
            <a:endParaRPr sz="21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35"/>
          <p:cNvPicPr preferRelativeResize="0"/>
          <p:nvPr/>
        </p:nvPicPr>
        <p:blipFill rotWithShape="1">
          <a:blip r:embed="rId3">
            <a:alphaModFix/>
          </a:blip>
          <a:srcRect/>
          <a:stretch/>
        </p:blipFill>
        <p:spPr>
          <a:xfrm>
            <a:off x="0" y="0"/>
            <a:ext cx="12192000" cy="6963508"/>
          </a:xfrm>
          <a:prstGeom prst="rect">
            <a:avLst/>
          </a:prstGeom>
          <a:noFill/>
          <a:ln>
            <a:noFill/>
          </a:ln>
        </p:spPr>
      </p:pic>
      <p:sp>
        <p:nvSpPr>
          <p:cNvPr id="337" name="Google Shape;337;p35"/>
          <p:cNvSpPr txBox="1"/>
          <p:nvPr/>
        </p:nvSpPr>
        <p:spPr>
          <a:xfrm>
            <a:off x="2850961" y="760341"/>
            <a:ext cx="6685787" cy="83099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a:ea typeface="Times"/>
                <a:cs typeface="Times"/>
                <a:sym typeface="Times"/>
              </a:rPr>
              <a:t>INTERNAL SERVICES</a:t>
            </a:r>
            <a:endParaRPr sz="4800" b="1" i="0" u="none" strike="noStrike" cap="none">
              <a:solidFill>
                <a:srgbClr val="2E75B5"/>
              </a:solidFill>
              <a:latin typeface="Times"/>
              <a:ea typeface="Times"/>
              <a:cs typeface="Times"/>
              <a:sym typeface="Times"/>
            </a:endParaRPr>
          </a:p>
        </p:txBody>
      </p:sp>
      <p:sp>
        <p:nvSpPr>
          <p:cNvPr id="338" name="Google Shape;338;p35"/>
          <p:cNvSpPr txBox="1"/>
          <p:nvPr/>
        </p:nvSpPr>
        <p:spPr>
          <a:xfrm>
            <a:off x="2900949" y="1729085"/>
            <a:ext cx="6577263" cy="548311"/>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rgbClr val="2F5597"/>
                </a:solidFill>
                <a:latin typeface="Calibri"/>
                <a:ea typeface="Calibri"/>
                <a:cs typeface="Calibri"/>
                <a:sym typeface="Calibri"/>
              </a:rPr>
              <a:t>PROCESSING OF CLAIMS AND PAYMENTS</a:t>
            </a:r>
            <a:endParaRPr sz="1400" b="0" i="0" u="none" strike="noStrike" cap="none">
              <a:solidFill>
                <a:srgbClr val="2F5597"/>
              </a:solidFill>
              <a:latin typeface="Arial"/>
              <a:ea typeface="Arial"/>
              <a:cs typeface="Arial"/>
              <a:sym typeface="Arial"/>
            </a:endParaRPr>
          </a:p>
        </p:txBody>
      </p:sp>
      <p:pic>
        <p:nvPicPr>
          <p:cNvPr id="339" name="Google Shape;339;p35"/>
          <p:cNvPicPr preferRelativeResize="0"/>
          <p:nvPr/>
        </p:nvPicPr>
        <p:blipFill rotWithShape="1">
          <a:blip r:embed="rId4">
            <a:alphaModFix/>
          </a:blip>
          <a:srcRect/>
          <a:stretch/>
        </p:blipFill>
        <p:spPr>
          <a:xfrm>
            <a:off x="2123099" y="4063998"/>
            <a:ext cx="2796480" cy="2580107"/>
          </a:xfrm>
          <a:prstGeom prst="rect">
            <a:avLst/>
          </a:prstGeom>
          <a:noFill/>
          <a:ln>
            <a:noFill/>
          </a:ln>
        </p:spPr>
      </p:pic>
      <p:sp>
        <p:nvSpPr>
          <p:cNvPr id="340" name="Google Shape;340;p35"/>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342" name="Google Shape;342;p35"/>
          <p:cNvSpPr txBox="1"/>
          <p:nvPr/>
        </p:nvSpPr>
        <p:spPr>
          <a:xfrm>
            <a:off x="2404935"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528202" y="403688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6"/>
          <p:cNvSpPr txBox="1"/>
          <p:nvPr/>
        </p:nvSpPr>
        <p:spPr>
          <a:xfrm>
            <a:off x="1948475" y="460250"/>
            <a:ext cx="9174600" cy="2468338"/>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3. PROCESS               	: </a:t>
            </a:r>
            <a:r>
              <a:rPr lang="en-US" sz="2000" b="1" i="0" u="sng" strike="noStrike" cap="none">
                <a:solidFill>
                  <a:schemeClr val="dk1"/>
                </a:solidFill>
                <a:latin typeface="Calibri"/>
                <a:ea typeface="Calibri"/>
                <a:cs typeface="Calibri"/>
                <a:sym typeface="Calibri"/>
              </a:rPr>
              <a:t>PROCESSING OF CLAIMS AND PAYMENTS</a:t>
            </a:r>
            <a:endParaRPr sz="2000" b="1" i="0" u="sng" strike="noStrike" cap="none">
              <a:solidFill>
                <a:schemeClr val="dk1"/>
              </a:solidFill>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Descriptions:</a:t>
            </a:r>
            <a:endParaRPr sz="2000" b="1" i="0" u="none" strike="noStrike" cap="none">
              <a:solidFill>
                <a:schemeClr val="dk1"/>
              </a:solidFill>
              <a:latin typeface="Calibri"/>
              <a:ea typeface="Calibri"/>
              <a:cs typeface="Calibri"/>
              <a:sym typeface="Calibri"/>
            </a:endParaRPr>
          </a:p>
          <a:p>
            <a:pPr marL="0" marR="0" lvl="0" indent="0" algn="just" rtl="0">
              <a:lnSpc>
                <a:spcPct val="106999"/>
              </a:lnSpc>
              <a:spcBef>
                <a:spcPts val="800"/>
              </a:spcBef>
              <a:spcAft>
                <a:spcPts val="80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This process covers the timely review and evaluation of the financial claims as to completeness and reasonableness of the supporting documents, in order to facilitate the immediate settlement/payment of expenses incurred necessary in the successful implementation of TPB’s project, programs and activities.</a:t>
            </a:r>
            <a:endParaRPr sz="2000" b="0" i="0" u="none" strike="noStrike" cap="none">
              <a:solidFill>
                <a:schemeClr val="dk1"/>
              </a:solidFill>
              <a:latin typeface="Calibri"/>
              <a:ea typeface="Calibri"/>
              <a:cs typeface="Calibri"/>
              <a:sym typeface="Calibri"/>
            </a:endParaRPr>
          </a:p>
        </p:txBody>
      </p:sp>
      <p:graphicFrame>
        <p:nvGraphicFramePr>
          <p:cNvPr id="348" name="Google Shape;348;p36"/>
          <p:cNvGraphicFramePr/>
          <p:nvPr/>
        </p:nvGraphicFramePr>
        <p:xfrm>
          <a:off x="2100875" y="2943025"/>
          <a:ext cx="9109400" cy="3019931"/>
        </p:xfrm>
        <a:graphic>
          <a:graphicData uri="http://schemas.openxmlformats.org/drawingml/2006/table">
            <a:tbl>
              <a:tblPr>
                <a:noFill/>
                <a:tableStyleId>{7AFC1C30-CEC1-469A-B818-35135D24AD19}</a:tableStyleId>
              </a:tblPr>
              <a:tblGrid>
                <a:gridCol w="2745300">
                  <a:extLst>
                    <a:ext uri="{9D8B030D-6E8A-4147-A177-3AD203B41FA5}">
                      <a16:colId xmlns:a16="http://schemas.microsoft.com/office/drawing/2014/main" val="20000"/>
                    </a:ext>
                  </a:extLst>
                </a:gridCol>
                <a:gridCol w="6364100">
                  <a:extLst>
                    <a:ext uri="{9D8B030D-6E8A-4147-A177-3AD203B41FA5}">
                      <a16:colId xmlns:a16="http://schemas.microsoft.com/office/drawing/2014/main" val="20001"/>
                    </a:ext>
                  </a:extLst>
                </a:gridCol>
              </a:tblGrid>
              <a:tr h="834825">
                <a:tc>
                  <a:txBody>
                    <a:bodyPr/>
                    <a:lstStyle/>
                    <a:p>
                      <a:pPr marL="0" marR="0" lvl="0" indent="0" algn="just" rtl="0">
                        <a:lnSpc>
                          <a:spcPct val="106999"/>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 </a:t>
                      </a:r>
                      <a:endParaRPr sz="2000" b="1"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2000"/>
                        <a:buFont typeface="Arial"/>
                        <a:buNone/>
                      </a:pPr>
                      <a:r>
                        <a:rPr lang="en-US" sz="2000" b="1" u="none" strike="noStrike" cap="none">
                          <a:latin typeface="Calibri"/>
                          <a:ea typeface="Calibri"/>
                          <a:cs typeface="Calibri"/>
                          <a:sym typeface="Calibri"/>
                        </a:rPr>
                        <a:t>Office or Division:</a:t>
                      </a:r>
                      <a:endParaRPr sz="20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2000" u="none" strike="noStrike" cap="none">
                          <a:latin typeface="Calibri"/>
                          <a:ea typeface="Calibri"/>
                          <a:cs typeface="Calibri"/>
                          <a:sym typeface="Calibri"/>
                        </a:rPr>
                        <a:t>Finance Department- Accounting and Budget Division</a:t>
                      </a:r>
                      <a:endParaRPr sz="20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516100">
                <a:tc>
                  <a:txBody>
                    <a:bodyPr/>
                    <a:lstStyle/>
                    <a:p>
                      <a:pPr marL="0" marR="0" lvl="0" indent="0" algn="just" rtl="0">
                        <a:lnSpc>
                          <a:spcPct val="106999"/>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Classification:</a:t>
                      </a:r>
                      <a:endParaRPr sz="20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2000" u="none" strike="noStrike" cap="none">
                          <a:latin typeface="Calibri"/>
                          <a:ea typeface="Calibri"/>
                          <a:cs typeface="Calibri"/>
                          <a:sym typeface="Calibri"/>
                        </a:rPr>
                        <a:t>Highly Technical</a:t>
                      </a:r>
                      <a:endParaRPr sz="20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732000">
                <a:tc>
                  <a:txBody>
                    <a:bodyPr/>
                    <a:lstStyle/>
                    <a:p>
                      <a:pPr marL="0" marR="0" lvl="0" indent="0" algn="just" rtl="0">
                        <a:lnSpc>
                          <a:spcPct val="106999"/>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Type of Transaction:</a:t>
                      </a:r>
                      <a:endParaRPr sz="20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2000" u="none" strike="noStrike" cap="none">
                          <a:latin typeface="Calibri"/>
                          <a:ea typeface="Calibri"/>
                          <a:cs typeface="Calibri"/>
                          <a:sym typeface="Calibri"/>
                        </a:rPr>
                        <a:t>G2G. G2C and G2B External and Internal Customers – Financial</a:t>
                      </a:r>
                      <a:endParaRPr sz="20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732000">
                <a:tc>
                  <a:txBody>
                    <a:bodyPr/>
                    <a:lstStyle/>
                    <a:p>
                      <a:pPr marL="0" marR="0" lvl="0" indent="0" algn="just" rtl="0">
                        <a:lnSpc>
                          <a:spcPct val="106999"/>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Who may avail:</a:t>
                      </a:r>
                      <a:endParaRPr sz="20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2000" u="none" strike="noStrike" cap="none">
                          <a:latin typeface="Calibri"/>
                          <a:ea typeface="Calibri"/>
                          <a:cs typeface="Calibri"/>
                          <a:sym typeface="Calibri"/>
                        </a:rPr>
                        <a:t>Suppliers of Goods and Services including Infrastructure.</a:t>
                      </a:r>
                      <a:endParaRPr sz="20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graphicFrame>
        <p:nvGraphicFramePr>
          <p:cNvPr id="353" name="Google Shape;353;p46"/>
          <p:cNvGraphicFramePr/>
          <p:nvPr/>
        </p:nvGraphicFramePr>
        <p:xfrm>
          <a:off x="1998725" y="1040613"/>
          <a:ext cx="9622775" cy="5224145"/>
        </p:xfrm>
        <a:graphic>
          <a:graphicData uri="http://schemas.openxmlformats.org/drawingml/2006/table">
            <a:tbl>
              <a:tblPr>
                <a:noFill/>
                <a:tableStyleId>{7AFC1C30-CEC1-469A-B818-35135D24AD19}</a:tableStyleId>
              </a:tblPr>
              <a:tblGrid>
                <a:gridCol w="3594050">
                  <a:extLst>
                    <a:ext uri="{9D8B030D-6E8A-4147-A177-3AD203B41FA5}">
                      <a16:colId xmlns:a16="http://schemas.microsoft.com/office/drawing/2014/main" val="20000"/>
                    </a:ext>
                  </a:extLst>
                </a:gridCol>
                <a:gridCol w="1788750">
                  <a:extLst>
                    <a:ext uri="{9D8B030D-6E8A-4147-A177-3AD203B41FA5}">
                      <a16:colId xmlns:a16="http://schemas.microsoft.com/office/drawing/2014/main" val="20001"/>
                    </a:ext>
                  </a:extLst>
                </a:gridCol>
                <a:gridCol w="844675">
                  <a:extLst>
                    <a:ext uri="{9D8B030D-6E8A-4147-A177-3AD203B41FA5}">
                      <a16:colId xmlns:a16="http://schemas.microsoft.com/office/drawing/2014/main" val="20002"/>
                    </a:ext>
                  </a:extLst>
                </a:gridCol>
                <a:gridCol w="1656250">
                  <a:extLst>
                    <a:ext uri="{9D8B030D-6E8A-4147-A177-3AD203B41FA5}">
                      <a16:colId xmlns:a16="http://schemas.microsoft.com/office/drawing/2014/main" val="20003"/>
                    </a:ext>
                  </a:extLst>
                </a:gridCol>
                <a:gridCol w="1739050">
                  <a:extLst>
                    <a:ext uri="{9D8B030D-6E8A-4147-A177-3AD203B41FA5}">
                      <a16:colId xmlns:a16="http://schemas.microsoft.com/office/drawing/2014/main" val="20004"/>
                    </a:ext>
                  </a:extLst>
                </a:gridCol>
              </a:tblGrid>
              <a:tr h="276225">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CHECKLIST OF REQUIREMENTS</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gridSpan="3">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WHERE TO SECURE</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38150">
                <a:tc gridSpan="2">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Google Drive  QF Find 01 to 89</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gridSpan="3">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At Finance Department- Accounting and Budget Division</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62000">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CLIENT STEPS</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AGENCY ACTIONS</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FEES TO BE PAID</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PROCESSING TIME</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PERSON RESPONSIBLE</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3009900">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Submit Statement of Account (SOA) and/or other  required complete documents to Functional Groups/Departments/Divisions who availed /purchase goods and services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Concerned functional Groups /Departments /Divisions prepare and submit the BURS and DV along with the SOA and/or other required complete documents to the   Budget Division for budget allocation.</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None</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 hour</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Concerned Project Officer/ Division Head/ End User</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54" name="Google Shape;354;p46"/>
          <p:cNvSpPr txBox="1"/>
          <p:nvPr/>
        </p:nvSpPr>
        <p:spPr>
          <a:xfrm>
            <a:off x="4153144" y="346225"/>
            <a:ext cx="5766000" cy="510363"/>
          </a:xfrm>
          <a:prstGeom prst="rect">
            <a:avLst/>
          </a:prstGeom>
          <a:noFill/>
          <a:ln>
            <a:noFill/>
          </a:ln>
        </p:spPr>
        <p:txBody>
          <a:bodyPr spcFirstLastPara="1" wrap="square" lIns="91425" tIns="91425" rIns="91425" bIns="91425" anchor="t" anchorCtr="0">
            <a:spAutoFit/>
          </a:bodyPr>
          <a:lstStyle/>
          <a:p>
            <a:pPr marL="0" marR="0" lvl="0" indent="0" algn="l"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3. PROCESSING OF CLAIMS AND PAYMENTS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graphicFrame>
        <p:nvGraphicFramePr>
          <p:cNvPr id="359" name="Google Shape;359;p47"/>
          <p:cNvGraphicFramePr/>
          <p:nvPr/>
        </p:nvGraphicFramePr>
        <p:xfrm>
          <a:off x="1801725" y="1681974"/>
          <a:ext cx="10068300" cy="4984217"/>
        </p:xfrm>
        <a:graphic>
          <a:graphicData uri="http://schemas.openxmlformats.org/drawingml/2006/table">
            <a:tbl>
              <a:tblPr>
                <a:noFill/>
                <a:tableStyleId>{7AFC1C30-CEC1-469A-B818-35135D24AD19}</a:tableStyleId>
              </a:tblPr>
              <a:tblGrid>
                <a:gridCol w="1576250">
                  <a:extLst>
                    <a:ext uri="{9D8B030D-6E8A-4147-A177-3AD203B41FA5}">
                      <a16:colId xmlns:a16="http://schemas.microsoft.com/office/drawing/2014/main" val="20000"/>
                    </a:ext>
                  </a:extLst>
                </a:gridCol>
                <a:gridCol w="3369250">
                  <a:extLst>
                    <a:ext uri="{9D8B030D-6E8A-4147-A177-3AD203B41FA5}">
                      <a16:colId xmlns:a16="http://schemas.microsoft.com/office/drawing/2014/main" val="20001"/>
                    </a:ext>
                  </a:extLst>
                </a:gridCol>
                <a:gridCol w="1300400">
                  <a:extLst>
                    <a:ext uri="{9D8B030D-6E8A-4147-A177-3AD203B41FA5}">
                      <a16:colId xmlns:a16="http://schemas.microsoft.com/office/drawing/2014/main" val="20002"/>
                    </a:ext>
                  </a:extLst>
                </a:gridCol>
                <a:gridCol w="1773275">
                  <a:extLst>
                    <a:ext uri="{9D8B030D-6E8A-4147-A177-3AD203B41FA5}">
                      <a16:colId xmlns:a16="http://schemas.microsoft.com/office/drawing/2014/main" val="20003"/>
                    </a:ext>
                  </a:extLst>
                </a:gridCol>
                <a:gridCol w="2049125">
                  <a:extLst>
                    <a:ext uri="{9D8B030D-6E8A-4147-A177-3AD203B41FA5}">
                      <a16:colId xmlns:a16="http://schemas.microsoft.com/office/drawing/2014/main" val="20004"/>
                    </a:ext>
                  </a:extLst>
                </a:gridCol>
              </a:tblGrid>
              <a:tr h="1419225">
                <a:tc>
                  <a:txBody>
                    <a:bodyPr/>
                    <a:lstStyle/>
                    <a:p>
                      <a:pPr marL="0" marR="0" lvl="0" indent="0" algn="just" rtl="0">
                        <a:lnSpc>
                          <a:spcPct val="106999"/>
                        </a:lnSpc>
                        <a:spcBef>
                          <a:spcPts val="0"/>
                        </a:spcBef>
                        <a:spcAft>
                          <a:spcPts val="0"/>
                        </a:spcAft>
                        <a:buClr>
                          <a:srgbClr val="000000"/>
                        </a:buClr>
                        <a:buSzPts val="1200"/>
                        <a:buFont typeface="Arial"/>
                        <a:buNone/>
                      </a:pPr>
                      <a:r>
                        <a:rPr lang="en-US" sz="1600" b="1" u="none" strike="noStrike" cap="none">
                          <a:latin typeface="Calibri"/>
                          <a:ea typeface="Calibri"/>
                          <a:cs typeface="Calibri"/>
                          <a:sym typeface="Calibri"/>
                        </a:rPr>
                        <a:t> </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457200" marR="0" lvl="0" indent="-336550" algn="l" rtl="0">
                        <a:lnSpc>
                          <a:spcPct val="106999"/>
                        </a:lnSpc>
                        <a:spcBef>
                          <a:spcPts val="0"/>
                        </a:spcBef>
                        <a:spcAft>
                          <a:spcPts val="0"/>
                        </a:spcAft>
                        <a:buClr>
                          <a:srgbClr val="000000"/>
                        </a:buClr>
                        <a:buSzPts val="1700"/>
                        <a:buFont typeface="Calibri"/>
                        <a:buAutoNum type="arabicPeriod"/>
                      </a:pPr>
                      <a:r>
                        <a:rPr lang="en-US" sz="1600" u="none" strike="noStrike" cap="none">
                          <a:latin typeface="Calibri"/>
                          <a:ea typeface="Calibri"/>
                          <a:cs typeface="Calibri"/>
                          <a:sym typeface="Calibri"/>
                        </a:rPr>
                        <a:t> The Budget Division verifies the existence of appropriation in the PPMP/COB and allocates the amount, by signing Box B of the BURS.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None</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2 hours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Budget Division Chief</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419225">
                <a:tc>
                  <a:txBody>
                    <a:bodyPr/>
                    <a:lstStyle/>
                    <a:p>
                      <a:pPr marL="0" marR="0" lvl="0" indent="0" algn="just" rtl="0">
                        <a:lnSpc>
                          <a:spcPct val="106999"/>
                        </a:lnSpc>
                        <a:spcBef>
                          <a:spcPts val="0"/>
                        </a:spcBef>
                        <a:spcAft>
                          <a:spcPts val="0"/>
                        </a:spcAft>
                        <a:buClr>
                          <a:srgbClr val="000000"/>
                        </a:buClr>
                        <a:buSzPts val="1200"/>
                        <a:buFont typeface="Arial"/>
                        <a:buNone/>
                      </a:pPr>
                      <a:r>
                        <a:rPr lang="en-US" sz="1600" u="none" strike="noStrike" cap="none">
                          <a:latin typeface="Calibri"/>
                          <a:ea typeface="Calibri"/>
                          <a:cs typeface="Calibri"/>
                          <a:sym typeface="Calibri"/>
                        </a:rPr>
                        <a:t> </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457200" marR="0" lvl="0" indent="-336550" algn="l" rtl="0">
                        <a:lnSpc>
                          <a:spcPct val="106999"/>
                        </a:lnSpc>
                        <a:spcBef>
                          <a:spcPts val="0"/>
                        </a:spcBef>
                        <a:spcAft>
                          <a:spcPts val="0"/>
                        </a:spcAft>
                        <a:buClr>
                          <a:srgbClr val="000000"/>
                        </a:buClr>
                        <a:buSzPts val="1700"/>
                        <a:buFont typeface="Calibri"/>
                        <a:buAutoNum type="arabicPeriod" startAt="2"/>
                      </a:pPr>
                      <a:r>
                        <a:rPr lang="en-US" sz="1600" u="none" strike="noStrike" cap="none">
                          <a:latin typeface="Calibri"/>
                          <a:ea typeface="Calibri"/>
                          <a:cs typeface="Calibri"/>
                          <a:sym typeface="Calibri"/>
                        </a:rPr>
                        <a:t>The Budget Division forwards the signed BURS and other documents to the Accounting Division for processing of payment.</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None</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2 working days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Budget Officer</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990725">
                <a:tc>
                  <a:txBody>
                    <a:bodyPr/>
                    <a:lstStyle/>
                    <a:p>
                      <a:pPr marL="0" marR="0" lvl="0" indent="0" algn="just" rtl="0">
                        <a:lnSpc>
                          <a:spcPct val="106999"/>
                        </a:lnSpc>
                        <a:spcBef>
                          <a:spcPts val="0"/>
                        </a:spcBef>
                        <a:spcAft>
                          <a:spcPts val="0"/>
                        </a:spcAft>
                        <a:buClr>
                          <a:srgbClr val="000000"/>
                        </a:buClr>
                        <a:buSzPts val="1200"/>
                        <a:buFont typeface="Arial"/>
                        <a:buNone/>
                      </a:pPr>
                      <a:r>
                        <a:rPr lang="en-US" sz="1600" b="1" u="none" strike="noStrike" cap="none">
                          <a:latin typeface="Calibri"/>
                          <a:ea typeface="Calibri"/>
                          <a:cs typeface="Calibri"/>
                          <a:sym typeface="Calibri"/>
                        </a:rPr>
                        <a:t> </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457200" marR="0" lvl="0" indent="-336550" algn="l" rtl="0">
                        <a:lnSpc>
                          <a:spcPct val="106999"/>
                        </a:lnSpc>
                        <a:spcBef>
                          <a:spcPts val="0"/>
                        </a:spcBef>
                        <a:spcAft>
                          <a:spcPts val="0"/>
                        </a:spcAft>
                        <a:buClr>
                          <a:srgbClr val="000000"/>
                        </a:buClr>
                        <a:buSzPts val="1700"/>
                        <a:buFont typeface="Calibri"/>
                        <a:buAutoNum type="arabicPeriod" startAt="3"/>
                      </a:pPr>
                      <a:r>
                        <a:rPr lang="en-US" sz="1600" u="none" strike="noStrike" cap="none">
                          <a:latin typeface="Calibri"/>
                          <a:ea typeface="Calibri"/>
                          <a:cs typeface="Calibri"/>
                          <a:sym typeface="Calibri"/>
                        </a:rPr>
                        <a:t>The Accounting Division reviews and examines the DV as to validity, propriety, reasonableness of claims including the required signatories and completeness of supporting documents.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None</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2 hours</a:t>
                      </a:r>
                      <a:endParaRPr sz="16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latin typeface="Calibri"/>
                          <a:ea typeface="Calibri"/>
                          <a:cs typeface="Calibri"/>
                          <a:sym typeface="Calibri"/>
                        </a:rPr>
                        <a:t>Financial Analyst</a:t>
                      </a:r>
                      <a:endParaRPr sz="16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600" b="1" u="none" strike="noStrike" cap="none">
                          <a:latin typeface="Calibri"/>
                          <a:ea typeface="Calibri"/>
                          <a:cs typeface="Calibri"/>
                          <a:sym typeface="Calibri"/>
                        </a:rPr>
                        <a:t> </a:t>
                      </a:r>
                      <a:endParaRPr sz="16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360" name="Google Shape;360;p47"/>
          <p:cNvSpPr txBox="1"/>
          <p:nvPr/>
        </p:nvSpPr>
        <p:spPr>
          <a:xfrm>
            <a:off x="3988758" y="459241"/>
            <a:ext cx="5766000" cy="510363"/>
          </a:xfrm>
          <a:prstGeom prst="rect">
            <a:avLst/>
          </a:prstGeom>
          <a:noFill/>
          <a:ln>
            <a:noFill/>
          </a:ln>
        </p:spPr>
        <p:txBody>
          <a:bodyPr spcFirstLastPara="1" wrap="square" lIns="91425" tIns="91425" rIns="91425" bIns="91425" anchor="t" anchorCtr="0">
            <a:spAutoFit/>
          </a:bodyPr>
          <a:lstStyle/>
          <a:p>
            <a:pPr marL="0" marR="0" lvl="0" indent="0" algn="l"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3. PROCESSING OF CLAIMS AND PAYMENTS</a:t>
            </a:r>
            <a:endParaRPr sz="1400" b="0" i="0" u="none" strike="noStrike" cap="none">
              <a:solidFill>
                <a:srgbClr val="000000"/>
              </a:solidFill>
              <a:latin typeface="Arial"/>
              <a:ea typeface="Arial"/>
              <a:cs typeface="Arial"/>
              <a:sym typeface="Arial"/>
            </a:endParaRPr>
          </a:p>
        </p:txBody>
      </p:sp>
      <p:graphicFrame>
        <p:nvGraphicFramePr>
          <p:cNvPr id="361" name="Google Shape;361;p47"/>
          <p:cNvGraphicFramePr/>
          <p:nvPr/>
        </p:nvGraphicFramePr>
        <p:xfrm>
          <a:off x="1838283" y="979878"/>
          <a:ext cx="10066975" cy="639415"/>
        </p:xfrm>
        <a:graphic>
          <a:graphicData uri="http://schemas.openxmlformats.org/drawingml/2006/table">
            <a:tbl>
              <a:tblPr>
                <a:noFill/>
                <a:tableStyleId>{7AFC1C30-CEC1-469A-B818-35135D24AD19}</a:tableStyleId>
              </a:tblPr>
              <a:tblGrid>
                <a:gridCol w="1562475">
                  <a:extLst>
                    <a:ext uri="{9D8B030D-6E8A-4147-A177-3AD203B41FA5}">
                      <a16:colId xmlns:a16="http://schemas.microsoft.com/office/drawing/2014/main" val="20000"/>
                    </a:ext>
                  </a:extLst>
                </a:gridCol>
                <a:gridCol w="3328825">
                  <a:extLst>
                    <a:ext uri="{9D8B030D-6E8A-4147-A177-3AD203B41FA5}">
                      <a16:colId xmlns:a16="http://schemas.microsoft.com/office/drawing/2014/main" val="20001"/>
                    </a:ext>
                  </a:extLst>
                </a:gridCol>
                <a:gridCol w="1304825">
                  <a:extLst>
                    <a:ext uri="{9D8B030D-6E8A-4147-A177-3AD203B41FA5}">
                      <a16:colId xmlns:a16="http://schemas.microsoft.com/office/drawing/2014/main" val="20002"/>
                    </a:ext>
                  </a:extLst>
                </a:gridCol>
                <a:gridCol w="1797975">
                  <a:extLst>
                    <a:ext uri="{9D8B030D-6E8A-4147-A177-3AD203B41FA5}">
                      <a16:colId xmlns:a16="http://schemas.microsoft.com/office/drawing/2014/main" val="20003"/>
                    </a:ext>
                  </a:extLst>
                </a:gridCol>
                <a:gridCol w="2072875">
                  <a:extLst>
                    <a:ext uri="{9D8B030D-6E8A-4147-A177-3AD203B41FA5}">
                      <a16:colId xmlns:a16="http://schemas.microsoft.com/office/drawing/2014/main" val="20004"/>
                    </a:ext>
                  </a:extLst>
                </a:gridCol>
              </a:tblGrid>
              <a:tr h="611500">
                <a:tc>
                  <a:txBody>
                    <a:bodyPr/>
                    <a:lstStyle/>
                    <a:p>
                      <a:pPr marL="127000" marR="0" lvl="0" indent="-127000" algn="l" rtl="0">
                        <a:lnSpc>
                          <a:spcPct val="106999"/>
                        </a:lnSpc>
                        <a:spcBef>
                          <a:spcPts val="0"/>
                        </a:spcBef>
                        <a:spcAft>
                          <a:spcPts val="0"/>
                        </a:spcAft>
                        <a:buClr>
                          <a:srgbClr val="000000"/>
                        </a:buClr>
                        <a:buSzPts val="15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graphicFrame>
        <p:nvGraphicFramePr>
          <p:cNvPr id="366" name="Google Shape;366;p48"/>
          <p:cNvGraphicFramePr/>
          <p:nvPr/>
        </p:nvGraphicFramePr>
        <p:xfrm>
          <a:off x="1801090" y="1941131"/>
          <a:ext cx="9838200" cy="4634325"/>
        </p:xfrm>
        <a:graphic>
          <a:graphicData uri="http://schemas.openxmlformats.org/drawingml/2006/table">
            <a:tbl>
              <a:tblPr>
                <a:noFill/>
                <a:tableStyleId>{7AFC1C30-CEC1-469A-B818-35135D24AD19}</a:tableStyleId>
              </a:tblPr>
              <a:tblGrid>
                <a:gridCol w="1463225">
                  <a:extLst>
                    <a:ext uri="{9D8B030D-6E8A-4147-A177-3AD203B41FA5}">
                      <a16:colId xmlns:a16="http://schemas.microsoft.com/office/drawing/2014/main" val="20000"/>
                    </a:ext>
                  </a:extLst>
                </a:gridCol>
                <a:gridCol w="3003450">
                  <a:extLst>
                    <a:ext uri="{9D8B030D-6E8A-4147-A177-3AD203B41FA5}">
                      <a16:colId xmlns:a16="http://schemas.microsoft.com/office/drawing/2014/main" val="20001"/>
                    </a:ext>
                  </a:extLst>
                </a:gridCol>
                <a:gridCol w="1232175">
                  <a:extLst>
                    <a:ext uri="{9D8B030D-6E8A-4147-A177-3AD203B41FA5}">
                      <a16:colId xmlns:a16="http://schemas.microsoft.com/office/drawing/2014/main" val="20002"/>
                    </a:ext>
                  </a:extLst>
                </a:gridCol>
                <a:gridCol w="1713500">
                  <a:extLst>
                    <a:ext uri="{9D8B030D-6E8A-4147-A177-3AD203B41FA5}">
                      <a16:colId xmlns:a16="http://schemas.microsoft.com/office/drawing/2014/main" val="20003"/>
                    </a:ext>
                  </a:extLst>
                </a:gridCol>
                <a:gridCol w="2425850">
                  <a:extLst>
                    <a:ext uri="{9D8B030D-6E8A-4147-A177-3AD203B41FA5}">
                      <a16:colId xmlns:a16="http://schemas.microsoft.com/office/drawing/2014/main" val="20004"/>
                    </a:ext>
                  </a:extLst>
                </a:gridCol>
              </a:tblGrid>
              <a:tr h="1208400">
                <a:tc>
                  <a:txBody>
                    <a:bodyPr/>
                    <a:lstStyle/>
                    <a:p>
                      <a:pPr marL="0" marR="0" lvl="0" indent="0" algn="just" rtl="0">
                        <a:lnSpc>
                          <a:spcPct val="106999"/>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139700" marR="0" lvl="0" indent="0" algn="just" rtl="0">
                        <a:lnSpc>
                          <a:spcPct val="106999"/>
                        </a:lnSpc>
                        <a:spcBef>
                          <a:spcPts val="0"/>
                        </a:spcBef>
                        <a:spcAft>
                          <a:spcPts val="0"/>
                        </a:spcAft>
                        <a:buClr>
                          <a:srgbClr val="000000"/>
                        </a:buClr>
                        <a:buSzPts val="1400"/>
                        <a:buFont typeface="Calibri"/>
                        <a:buNone/>
                      </a:pPr>
                      <a:r>
                        <a:rPr lang="en-US" sz="1400" u="none" strike="noStrike" cap="none">
                          <a:latin typeface="Calibri"/>
                          <a:ea typeface="Calibri"/>
                          <a:cs typeface="Calibri"/>
                          <a:sym typeface="Calibri"/>
                        </a:rPr>
                        <a:t>4. The Accounting Division fills-out DV details and prepares BIR Forms 2306 and 2307</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06999"/>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None</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06999"/>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2 hours</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06999"/>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Financial Analyst</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425925">
                <a:tc>
                  <a:txBody>
                    <a:bodyPr/>
                    <a:lstStyle/>
                    <a:p>
                      <a:pPr marL="0" marR="0" lvl="0" indent="0" algn="just" rtl="0">
                        <a:lnSpc>
                          <a:spcPct val="106999"/>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139700" marR="0" lvl="0" indent="0" algn="just" rtl="0">
                        <a:lnSpc>
                          <a:spcPct val="106999"/>
                        </a:lnSpc>
                        <a:spcBef>
                          <a:spcPts val="0"/>
                        </a:spcBef>
                        <a:spcAft>
                          <a:spcPts val="0"/>
                        </a:spcAft>
                        <a:buClr>
                          <a:srgbClr val="000000"/>
                        </a:buClr>
                        <a:buSzPts val="1400"/>
                        <a:buFont typeface="Calibri"/>
                        <a:buNone/>
                      </a:pPr>
                      <a:r>
                        <a:rPr lang="en-US" sz="1400" u="none" strike="noStrike" cap="none">
                          <a:latin typeface="Calibri"/>
                          <a:ea typeface="Calibri"/>
                          <a:cs typeface="Calibri"/>
                          <a:sym typeface="Calibri"/>
                        </a:rPr>
                        <a:t>5. The Authorized signatories sign the Box C &amp; D of the DV. Fully signed DV is forwarded to the Cashier Unit for check/ADA preparation.</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06999"/>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None</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06999"/>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5 working days</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6999"/>
                        </a:lnSpc>
                        <a:spcBef>
                          <a:spcPts val="0"/>
                        </a:spcBef>
                        <a:spcAft>
                          <a:spcPts val="0"/>
                        </a:spcAft>
                        <a:buClr>
                          <a:srgbClr val="000000"/>
                        </a:buClr>
                        <a:buSzPts val="1400"/>
                        <a:buFont typeface="Arial"/>
                        <a:buChar char="•"/>
                      </a:pPr>
                      <a:r>
                        <a:rPr lang="en-US" sz="1400" u="none" strike="noStrike" cap="none">
                          <a:latin typeface="Calibri"/>
                          <a:ea typeface="Calibri"/>
                          <a:cs typeface="Calibri"/>
                          <a:sym typeface="Calibri"/>
                        </a:rPr>
                        <a:t>Finance Department Manager/ OIC</a:t>
                      </a:r>
                      <a:endParaRPr sz="1400" u="none" strike="noStrike" cap="none">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400"/>
                        <a:buFont typeface="Arial"/>
                        <a:buNone/>
                      </a:pPr>
                      <a:r>
                        <a:rPr lang="en-US" sz="1400" u="none" strike="noStrike" cap="none">
                          <a:latin typeface="Calibri"/>
                          <a:ea typeface="Calibri"/>
                          <a:cs typeface="Calibri"/>
                          <a:sym typeface="Calibri"/>
                        </a:rPr>
                        <a:t>Accounting Division</a:t>
                      </a:r>
                      <a:endParaRPr sz="1400" u="none" strike="noStrike" cap="none">
                        <a:latin typeface="Calibri"/>
                        <a:ea typeface="Calibri"/>
                        <a:cs typeface="Calibri"/>
                        <a:sym typeface="Calibri"/>
                      </a:endParaRPr>
                    </a:p>
                    <a:p>
                      <a:pPr marL="285750" marR="0" lvl="0" indent="-285750" algn="just" rtl="0">
                        <a:lnSpc>
                          <a:spcPct val="106999"/>
                        </a:lnSpc>
                        <a:spcBef>
                          <a:spcPts val="800"/>
                        </a:spcBef>
                        <a:spcAft>
                          <a:spcPts val="0"/>
                        </a:spcAft>
                        <a:buClr>
                          <a:srgbClr val="000000"/>
                        </a:buClr>
                        <a:buSzPts val="1400"/>
                        <a:buFont typeface="Arial"/>
                        <a:buChar char="•"/>
                      </a:pPr>
                      <a:r>
                        <a:rPr lang="en-US" sz="1400" u="none" strike="noStrike" cap="none">
                          <a:latin typeface="Calibri"/>
                          <a:ea typeface="Calibri"/>
                          <a:cs typeface="Calibri"/>
                          <a:sym typeface="Calibri"/>
                        </a:rPr>
                        <a:t>Chief/OIC</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u="none" strike="noStrike" cap="none">
                          <a:latin typeface="Calibri"/>
                          <a:ea typeface="Calibri"/>
                          <a:cs typeface="Calibri"/>
                          <a:sym typeface="Calibri"/>
                        </a:rPr>
                        <a:t>Manager/ Administrative Department</a:t>
                      </a:r>
                      <a:endParaRPr sz="1400" u="none" strike="noStrike" cap="none"/>
                    </a:p>
                    <a:p>
                      <a:pPr marL="285750" marR="0" lvl="0" indent="-285750" algn="just" rtl="0">
                        <a:lnSpc>
                          <a:spcPct val="106999"/>
                        </a:lnSpc>
                        <a:spcBef>
                          <a:spcPts val="800"/>
                        </a:spcBef>
                        <a:spcAft>
                          <a:spcPts val="0"/>
                        </a:spcAft>
                        <a:buClr>
                          <a:srgbClr val="000000"/>
                        </a:buClr>
                        <a:buSzPts val="1400"/>
                        <a:buFont typeface="Arial"/>
                        <a:buChar char="•"/>
                      </a:pPr>
                      <a:r>
                        <a:rPr lang="en-US" sz="1400" u="none" strike="noStrike" cap="none">
                          <a:latin typeface="Calibri"/>
                          <a:ea typeface="Calibri"/>
                          <a:cs typeface="Calibri"/>
                          <a:sym typeface="Calibri"/>
                        </a:rPr>
                        <a:t>DCOO/OIC for Corporate Affairs</a:t>
                      </a:r>
                      <a:endParaRPr sz="1400" u="none" strike="noStrike" cap="none">
                        <a:latin typeface="Calibri"/>
                        <a:ea typeface="Calibri"/>
                        <a:cs typeface="Calibri"/>
                        <a:sym typeface="Calibri"/>
                      </a:endParaRPr>
                    </a:p>
                    <a:p>
                      <a:pPr marL="285750" marR="0" lvl="0" indent="-285750" algn="just" rtl="0">
                        <a:lnSpc>
                          <a:spcPct val="107000"/>
                        </a:lnSpc>
                        <a:spcBef>
                          <a:spcPts val="800"/>
                        </a:spcBef>
                        <a:spcAft>
                          <a:spcPts val="0"/>
                        </a:spcAft>
                        <a:buClr>
                          <a:srgbClr val="000000"/>
                        </a:buClr>
                        <a:buSzPts val="1400"/>
                        <a:buFont typeface="Arial"/>
                        <a:buChar char="•"/>
                      </a:pPr>
                      <a:r>
                        <a:rPr lang="en-US" sz="1400" u="none" strike="noStrike" cap="none">
                          <a:latin typeface="Calibri"/>
                          <a:ea typeface="Calibri"/>
                          <a:cs typeface="Calibri"/>
                          <a:sym typeface="Calibri"/>
                        </a:rPr>
                        <a:t>Chief Operating Officer/OIC</a:t>
                      </a:r>
                      <a:endParaRPr sz="1400" u="none" strike="noStrike" cap="none">
                        <a:latin typeface="Calibri"/>
                        <a:ea typeface="Calibri"/>
                        <a:cs typeface="Calibri"/>
                        <a:sym typeface="Calibri"/>
                      </a:endParaRPr>
                    </a:p>
                    <a:p>
                      <a:pPr marL="285750" marR="0" lvl="0" indent="-285750" algn="just" rtl="0">
                        <a:lnSpc>
                          <a:spcPct val="107000"/>
                        </a:lnSpc>
                        <a:spcBef>
                          <a:spcPts val="800"/>
                        </a:spcBef>
                        <a:spcAft>
                          <a:spcPts val="0"/>
                        </a:spcAft>
                        <a:buClr>
                          <a:srgbClr val="000000"/>
                        </a:buClr>
                        <a:buSzPts val="1400"/>
                        <a:buFont typeface="Arial"/>
                        <a:buChar char="•"/>
                      </a:pPr>
                      <a:r>
                        <a:rPr lang="en-US" sz="1400" u="none" strike="noStrike" cap="none">
                          <a:latin typeface="Calibri"/>
                          <a:ea typeface="Calibri"/>
                          <a:cs typeface="Calibri"/>
                          <a:sym typeface="Calibri"/>
                        </a:rPr>
                        <a:t>Chairperson/</a:t>
                      </a:r>
                      <a:endParaRPr sz="1400" u="none" strike="noStrike" cap="none">
                        <a:latin typeface="Calibri"/>
                        <a:ea typeface="Calibri"/>
                        <a:cs typeface="Calibri"/>
                        <a:sym typeface="Calibri"/>
                      </a:endParaRPr>
                    </a:p>
                    <a:p>
                      <a:pPr marL="0" marR="0" lvl="0" indent="0" algn="just" rtl="0">
                        <a:lnSpc>
                          <a:spcPct val="106999"/>
                        </a:lnSpc>
                        <a:spcBef>
                          <a:spcPts val="800"/>
                        </a:spcBef>
                        <a:spcAft>
                          <a:spcPts val="0"/>
                        </a:spcAft>
                        <a:buClr>
                          <a:srgbClr val="000000"/>
                        </a:buClr>
                        <a:buSzPts val="1400"/>
                        <a:buFont typeface="Arial"/>
                        <a:buNone/>
                      </a:pPr>
                      <a:r>
                        <a:rPr lang="en-US" sz="1400" u="none" strike="noStrike" cap="none">
                          <a:latin typeface="Calibri"/>
                          <a:ea typeface="Calibri"/>
                          <a:cs typeface="Calibri"/>
                          <a:sym typeface="Calibri"/>
                        </a:rPr>
                        <a:t>Alternate Signatory</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367" name="Google Shape;367;p48"/>
          <p:cNvSpPr txBox="1"/>
          <p:nvPr/>
        </p:nvSpPr>
        <p:spPr>
          <a:xfrm>
            <a:off x="3896291" y="380880"/>
            <a:ext cx="5766000" cy="510363"/>
          </a:xfrm>
          <a:prstGeom prst="rect">
            <a:avLst/>
          </a:prstGeom>
          <a:noFill/>
          <a:ln>
            <a:noFill/>
          </a:ln>
        </p:spPr>
        <p:txBody>
          <a:bodyPr spcFirstLastPara="1" wrap="square" lIns="91425" tIns="91425" rIns="91425" bIns="91425" anchor="t" anchorCtr="0">
            <a:spAutoFit/>
          </a:bodyPr>
          <a:lstStyle/>
          <a:p>
            <a:pPr marL="0" marR="0" lvl="0" indent="0" algn="l"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3. PROCESSING OF CLAIMS AND PAYMENTS</a:t>
            </a:r>
            <a:endParaRPr sz="1400" b="0" i="0" u="none" strike="noStrike" cap="none">
              <a:solidFill>
                <a:srgbClr val="000000"/>
              </a:solidFill>
              <a:latin typeface="Arial"/>
              <a:ea typeface="Arial"/>
              <a:cs typeface="Arial"/>
              <a:sym typeface="Arial"/>
            </a:endParaRPr>
          </a:p>
        </p:txBody>
      </p:sp>
      <p:graphicFrame>
        <p:nvGraphicFramePr>
          <p:cNvPr id="368" name="Google Shape;368;p48"/>
          <p:cNvGraphicFramePr/>
          <p:nvPr/>
        </p:nvGraphicFramePr>
        <p:xfrm>
          <a:off x="1801090" y="1031679"/>
          <a:ext cx="9849775" cy="807400"/>
        </p:xfrm>
        <a:graphic>
          <a:graphicData uri="http://schemas.openxmlformats.org/drawingml/2006/table">
            <a:tbl>
              <a:tblPr>
                <a:noFill/>
                <a:tableStyleId>{7AFC1C30-CEC1-469A-B818-35135D24AD19}</a:tableStyleId>
              </a:tblPr>
              <a:tblGrid>
                <a:gridCol w="1533300">
                  <a:extLst>
                    <a:ext uri="{9D8B030D-6E8A-4147-A177-3AD203B41FA5}">
                      <a16:colId xmlns:a16="http://schemas.microsoft.com/office/drawing/2014/main" val="20000"/>
                    </a:ext>
                  </a:extLst>
                </a:gridCol>
                <a:gridCol w="2932225">
                  <a:extLst>
                    <a:ext uri="{9D8B030D-6E8A-4147-A177-3AD203B41FA5}">
                      <a16:colId xmlns:a16="http://schemas.microsoft.com/office/drawing/2014/main" val="20001"/>
                    </a:ext>
                  </a:extLst>
                </a:gridCol>
                <a:gridCol w="1246450">
                  <a:extLst>
                    <a:ext uri="{9D8B030D-6E8A-4147-A177-3AD203B41FA5}">
                      <a16:colId xmlns:a16="http://schemas.microsoft.com/office/drawing/2014/main" val="20002"/>
                    </a:ext>
                  </a:extLst>
                </a:gridCol>
                <a:gridCol w="1716425">
                  <a:extLst>
                    <a:ext uri="{9D8B030D-6E8A-4147-A177-3AD203B41FA5}">
                      <a16:colId xmlns:a16="http://schemas.microsoft.com/office/drawing/2014/main" val="20003"/>
                    </a:ext>
                  </a:extLst>
                </a:gridCol>
                <a:gridCol w="2421375">
                  <a:extLst>
                    <a:ext uri="{9D8B030D-6E8A-4147-A177-3AD203B41FA5}">
                      <a16:colId xmlns:a16="http://schemas.microsoft.com/office/drawing/2014/main" val="20004"/>
                    </a:ext>
                  </a:extLst>
                </a:gridCol>
              </a:tblGrid>
              <a:tr h="807400">
                <a:tc>
                  <a:txBody>
                    <a:bodyPr/>
                    <a:lstStyle/>
                    <a:p>
                      <a:pPr marL="127000" marR="0" lvl="0" indent="-127000" algn="l" rtl="0">
                        <a:lnSpc>
                          <a:spcPct val="106999"/>
                        </a:lnSpc>
                        <a:spcBef>
                          <a:spcPts val="0"/>
                        </a:spcBef>
                        <a:spcAft>
                          <a:spcPts val="0"/>
                        </a:spcAft>
                        <a:buClr>
                          <a:srgbClr val="000000"/>
                        </a:buClr>
                        <a:buSzPts val="15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graphicFrame>
        <p:nvGraphicFramePr>
          <p:cNvPr id="373" name="Google Shape;373;p49"/>
          <p:cNvGraphicFramePr/>
          <p:nvPr/>
        </p:nvGraphicFramePr>
        <p:xfrm>
          <a:off x="1755700" y="2140967"/>
          <a:ext cx="10046450" cy="4474555"/>
        </p:xfrm>
        <a:graphic>
          <a:graphicData uri="http://schemas.openxmlformats.org/drawingml/2006/table">
            <a:tbl>
              <a:tblPr>
                <a:noFill/>
                <a:tableStyleId>{7AFC1C30-CEC1-469A-B818-35135D24AD19}</a:tableStyleId>
              </a:tblPr>
              <a:tblGrid>
                <a:gridCol w="1059425">
                  <a:extLst>
                    <a:ext uri="{9D8B030D-6E8A-4147-A177-3AD203B41FA5}">
                      <a16:colId xmlns:a16="http://schemas.microsoft.com/office/drawing/2014/main" val="20000"/>
                    </a:ext>
                  </a:extLst>
                </a:gridCol>
                <a:gridCol w="2690600">
                  <a:extLst>
                    <a:ext uri="{9D8B030D-6E8A-4147-A177-3AD203B41FA5}">
                      <a16:colId xmlns:a16="http://schemas.microsoft.com/office/drawing/2014/main" val="20001"/>
                    </a:ext>
                  </a:extLst>
                </a:gridCol>
                <a:gridCol w="874500">
                  <a:extLst>
                    <a:ext uri="{9D8B030D-6E8A-4147-A177-3AD203B41FA5}">
                      <a16:colId xmlns:a16="http://schemas.microsoft.com/office/drawing/2014/main" val="20002"/>
                    </a:ext>
                  </a:extLst>
                </a:gridCol>
                <a:gridCol w="1397300">
                  <a:extLst>
                    <a:ext uri="{9D8B030D-6E8A-4147-A177-3AD203B41FA5}">
                      <a16:colId xmlns:a16="http://schemas.microsoft.com/office/drawing/2014/main" val="20003"/>
                    </a:ext>
                  </a:extLst>
                </a:gridCol>
                <a:gridCol w="4024625">
                  <a:extLst>
                    <a:ext uri="{9D8B030D-6E8A-4147-A177-3AD203B41FA5}">
                      <a16:colId xmlns:a16="http://schemas.microsoft.com/office/drawing/2014/main" val="20004"/>
                    </a:ext>
                  </a:extLst>
                </a:gridCol>
              </a:tblGrid>
              <a:tr h="571400">
                <a:tc>
                  <a:txBody>
                    <a:bodyPr/>
                    <a:lstStyle/>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120650" marR="0" lvl="0" indent="0" algn="l" rtl="0">
                        <a:lnSpc>
                          <a:spcPct val="106999"/>
                        </a:lnSpc>
                        <a:spcBef>
                          <a:spcPts val="0"/>
                        </a:spcBef>
                        <a:spcAft>
                          <a:spcPts val="0"/>
                        </a:spcAft>
                        <a:buClr>
                          <a:srgbClr val="000000"/>
                        </a:buClr>
                        <a:buSzPts val="1700"/>
                        <a:buFont typeface="Calibri"/>
                        <a:buNone/>
                      </a:pPr>
                      <a:r>
                        <a:rPr lang="en-US" sz="1400" u="none" strike="noStrike" cap="none">
                          <a:latin typeface="Calibri"/>
                          <a:ea typeface="Calibri"/>
                          <a:cs typeface="Calibri"/>
                          <a:sym typeface="Calibri"/>
                        </a:rPr>
                        <a:t>6. The Cashier prepares Check/ ADA/ or ACIC.</a:t>
                      </a:r>
                      <a:endParaRPr sz="1400" u="none" strike="noStrike" cap="none">
                        <a:latin typeface="Calibri"/>
                        <a:ea typeface="Calibri"/>
                        <a:cs typeface="Calibri"/>
                        <a:sym typeface="Calibri"/>
                      </a:endParaRPr>
                    </a:p>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None</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1 working day</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Cashier</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439875">
                <a:tc>
                  <a:txBody>
                    <a:bodyPr/>
                    <a:lstStyle/>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120650" marR="0" lvl="0" indent="0" algn="l" rtl="0">
                        <a:lnSpc>
                          <a:spcPct val="106999"/>
                        </a:lnSpc>
                        <a:spcBef>
                          <a:spcPts val="0"/>
                        </a:spcBef>
                        <a:spcAft>
                          <a:spcPts val="0"/>
                        </a:spcAft>
                        <a:buClr>
                          <a:srgbClr val="000000"/>
                        </a:buClr>
                        <a:buSzPts val="1700"/>
                        <a:buFont typeface="Calibri"/>
                        <a:buNone/>
                      </a:pPr>
                      <a:r>
                        <a:rPr lang="en-US" sz="1400" u="none" strike="noStrike" cap="none">
                          <a:latin typeface="Calibri"/>
                          <a:ea typeface="Calibri"/>
                          <a:cs typeface="Calibri"/>
                          <a:sym typeface="Calibri"/>
                        </a:rPr>
                        <a:t>7. The Authorized Signatories Approve/Countersign Checks/ADA</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None</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6 working days</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6999"/>
                        </a:lnSpc>
                        <a:spcBef>
                          <a:spcPts val="0"/>
                        </a:spcBef>
                        <a:spcAft>
                          <a:spcPts val="0"/>
                        </a:spcAft>
                        <a:buClr>
                          <a:srgbClr val="000000"/>
                        </a:buClr>
                        <a:buSzPts val="1700"/>
                        <a:buFont typeface="Arial"/>
                        <a:buChar char="•"/>
                      </a:pPr>
                      <a:r>
                        <a:rPr lang="en-US" sz="1400" u="none" strike="noStrike" cap="none">
                          <a:latin typeface="Calibri"/>
                          <a:ea typeface="Calibri"/>
                          <a:cs typeface="Calibri"/>
                          <a:sym typeface="Calibri"/>
                        </a:rPr>
                        <a:t>Manager/Administrative Department</a:t>
                      </a:r>
                      <a:endParaRPr sz="1400" u="none" strike="noStrike" cap="none">
                        <a:latin typeface="Calibri"/>
                        <a:ea typeface="Calibri"/>
                        <a:cs typeface="Calibri"/>
                        <a:sym typeface="Calibri"/>
                      </a:endParaRPr>
                    </a:p>
                    <a:p>
                      <a:pPr marL="285750" marR="0" lvl="0" indent="-285750" algn="l" rtl="0">
                        <a:lnSpc>
                          <a:spcPct val="106999"/>
                        </a:lnSpc>
                        <a:spcBef>
                          <a:spcPts val="800"/>
                        </a:spcBef>
                        <a:spcAft>
                          <a:spcPts val="0"/>
                        </a:spcAft>
                        <a:buClr>
                          <a:srgbClr val="000000"/>
                        </a:buClr>
                        <a:buSzPts val="1700"/>
                        <a:buFont typeface="Arial"/>
                        <a:buChar char="•"/>
                      </a:pPr>
                      <a:r>
                        <a:rPr lang="en-US" sz="1400" u="none" strike="noStrike" cap="none">
                          <a:latin typeface="Calibri"/>
                          <a:ea typeface="Calibri"/>
                          <a:cs typeface="Calibri"/>
                          <a:sym typeface="Calibri"/>
                        </a:rPr>
                        <a:t>DCOO/OIC for Corporate Affairs</a:t>
                      </a:r>
                      <a:endParaRPr sz="1400" u="none" strike="noStrike" cap="none">
                        <a:latin typeface="Calibri"/>
                        <a:ea typeface="Calibri"/>
                        <a:cs typeface="Calibri"/>
                        <a:sym typeface="Calibri"/>
                      </a:endParaRPr>
                    </a:p>
                    <a:p>
                      <a:pPr marL="285750" marR="0" lvl="0" indent="-285750" algn="l" rtl="0">
                        <a:lnSpc>
                          <a:spcPct val="106999"/>
                        </a:lnSpc>
                        <a:spcBef>
                          <a:spcPts val="800"/>
                        </a:spcBef>
                        <a:spcAft>
                          <a:spcPts val="0"/>
                        </a:spcAft>
                        <a:buClr>
                          <a:srgbClr val="000000"/>
                        </a:buClr>
                        <a:buSzPts val="1700"/>
                        <a:buFont typeface="Arial"/>
                        <a:buChar char="•"/>
                      </a:pPr>
                      <a:r>
                        <a:rPr lang="en-US" sz="1400" u="none" strike="noStrike" cap="none">
                          <a:latin typeface="Calibri"/>
                          <a:ea typeface="Calibri"/>
                          <a:cs typeface="Calibri"/>
                          <a:sym typeface="Calibri"/>
                        </a:rPr>
                        <a:t>Chief Operating</a:t>
                      </a:r>
                      <a:endParaRPr sz="1400" u="none" strike="noStrike" cap="none"/>
                    </a:p>
                    <a:p>
                      <a:pPr marL="285750" marR="0" lvl="0" indent="-285750" algn="l" rtl="0">
                        <a:lnSpc>
                          <a:spcPct val="106999"/>
                        </a:lnSpc>
                        <a:spcBef>
                          <a:spcPts val="800"/>
                        </a:spcBef>
                        <a:spcAft>
                          <a:spcPts val="0"/>
                        </a:spcAft>
                        <a:buClr>
                          <a:srgbClr val="000000"/>
                        </a:buClr>
                        <a:buSzPts val="1700"/>
                        <a:buFont typeface="Arial"/>
                        <a:buChar char="•"/>
                      </a:pPr>
                      <a:r>
                        <a:rPr lang="en-US" sz="1400" u="none" strike="noStrike" cap="none">
                          <a:latin typeface="Calibri"/>
                          <a:ea typeface="Calibri"/>
                          <a:cs typeface="Calibri"/>
                          <a:sym typeface="Calibri"/>
                        </a:rPr>
                        <a:t>Officer/OIC/Chairperson/Alternate Signatory</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076550">
                <a:tc>
                  <a:txBody>
                    <a:bodyPr/>
                    <a:lstStyle/>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120650" marR="0" lvl="0" indent="0" algn="l" rtl="0">
                        <a:lnSpc>
                          <a:spcPct val="106999"/>
                        </a:lnSpc>
                        <a:spcBef>
                          <a:spcPts val="0"/>
                        </a:spcBef>
                        <a:spcAft>
                          <a:spcPts val="0"/>
                        </a:spcAft>
                        <a:buClr>
                          <a:srgbClr val="000000"/>
                        </a:buClr>
                        <a:buSzPts val="1700"/>
                        <a:buFont typeface="Calibri"/>
                        <a:buNone/>
                      </a:pPr>
                      <a:r>
                        <a:rPr lang="en-US" sz="1400" u="none" strike="noStrike" cap="none">
                          <a:latin typeface="Calibri"/>
                          <a:ea typeface="Calibri"/>
                          <a:cs typeface="Calibri"/>
                          <a:sym typeface="Calibri"/>
                        </a:rPr>
                        <a:t>8. The Cashier Unit releases the signed Checks to Claimants and remits the ADA/ACIC to the bank.</a:t>
                      </a:r>
                      <a:endParaRPr sz="1400" u="none" strike="noStrike" cap="none">
                        <a:latin typeface="Calibri"/>
                        <a:ea typeface="Calibri"/>
                        <a:cs typeface="Calibri"/>
                        <a:sym typeface="Calibri"/>
                      </a:endParaRPr>
                    </a:p>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None</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1 hour</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b="1" u="none" strike="noStrike" cap="none">
                          <a:latin typeface="Calibri"/>
                          <a:ea typeface="Calibri"/>
                          <a:cs typeface="Calibri"/>
                          <a:sym typeface="Calibri"/>
                        </a:rPr>
                        <a:t> </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Cashier</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08700">
                <a:tc gridSpan="3">
                  <a:txBody>
                    <a:bodyPr/>
                    <a:lstStyle/>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TOTAL TIME</a:t>
                      </a:r>
                      <a:endParaRPr sz="1400" b="1"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b="1" u="none" strike="noStrike" cap="none">
                          <a:latin typeface="Calibri"/>
                          <a:ea typeface="Calibri"/>
                          <a:cs typeface="Calibri"/>
                          <a:sym typeface="Calibri"/>
                        </a:rPr>
                        <a:t>15 working days</a:t>
                      </a:r>
                      <a:endParaRPr sz="1400" b="1"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0" marR="0" lvl="0" indent="0" algn="l" rtl="0">
                        <a:lnSpc>
                          <a:spcPct val="106999"/>
                        </a:lnSpc>
                        <a:spcBef>
                          <a:spcPts val="800"/>
                        </a:spcBef>
                        <a:spcAft>
                          <a:spcPts val="0"/>
                        </a:spcAft>
                        <a:buClr>
                          <a:srgbClr val="000000"/>
                        </a:buClr>
                        <a:buSzPts val="1700"/>
                        <a:buFont typeface="Arial"/>
                        <a:buNone/>
                      </a:pPr>
                      <a:r>
                        <a:rPr lang="en-US"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374" name="Google Shape;374;p49"/>
          <p:cNvSpPr txBox="1"/>
          <p:nvPr/>
        </p:nvSpPr>
        <p:spPr>
          <a:xfrm>
            <a:off x="4060677" y="611679"/>
            <a:ext cx="5766000" cy="510363"/>
          </a:xfrm>
          <a:prstGeom prst="rect">
            <a:avLst/>
          </a:prstGeom>
          <a:noFill/>
          <a:ln>
            <a:noFill/>
          </a:ln>
        </p:spPr>
        <p:txBody>
          <a:bodyPr spcFirstLastPara="1" wrap="square" lIns="91425" tIns="91425" rIns="91425" bIns="91425" anchor="t" anchorCtr="0">
            <a:spAutoFit/>
          </a:bodyPr>
          <a:lstStyle/>
          <a:p>
            <a:pPr marL="0" marR="0" lvl="0" indent="0" algn="l"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3. PROCESSING OF CLAIMS AND PAYMENTS</a:t>
            </a:r>
            <a:endParaRPr sz="1400" b="0" i="0" u="none" strike="noStrike" cap="none">
              <a:solidFill>
                <a:srgbClr val="000000"/>
              </a:solidFill>
              <a:latin typeface="Arial"/>
              <a:ea typeface="Arial"/>
              <a:cs typeface="Arial"/>
              <a:sym typeface="Arial"/>
            </a:endParaRPr>
          </a:p>
        </p:txBody>
      </p:sp>
      <p:graphicFrame>
        <p:nvGraphicFramePr>
          <p:cNvPr id="375" name="Google Shape;375;p49"/>
          <p:cNvGraphicFramePr/>
          <p:nvPr/>
        </p:nvGraphicFramePr>
        <p:xfrm>
          <a:off x="1755700" y="1297699"/>
          <a:ext cx="10066950" cy="867729"/>
        </p:xfrm>
        <a:graphic>
          <a:graphicData uri="http://schemas.openxmlformats.org/drawingml/2006/table">
            <a:tbl>
              <a:tblPr>
                <a:noFill/>
                <a:tableStyleId>{7AFC1C30-CEC1-469A-B818-35135D24AD19}</a:tableStyleId>
              </a:tblPr>
              <a:tblGrid>
                <a:gridCol w="1059425">
                  <a:extLst>
                    <a:ext uri="{9D8B030D-6E8A-4147-A177-3AD203B41FA5}">
                      <a16:colId xmlns:a16="http://schemas.microsoft.com/office/drawing/2014/main" val="20000"/>
                    </a:ext>
                  </a:extLst>
                </a:gridCol>
                <a:gridCol w="2702100">
                  <a:extLst>
                    <a:ext uri="{9D8B030D-6E8A-4147-A177-3AD203B41FA5}">
                      <a16:colId xmlns:a16="http://schemas.microsoft.com/office/drawing/2014/main" val="20001"/>
                    </a:ext>
                  </a:extLst>
                </a:gridCol>
                <a:gridCol w="863025">
                  <a:extLst>
                    <a:ext uri="{9D8B030D-6E8A-4147-A177-3AD203B41FA5}">
                      <a16:colId xmlns:a16="http://schemas.microsoft.com/office/drawing/2014/main" val="20002"/>
                    </a:ext>
                  </a:extLst>
                </a:gridCol>
                <a:gridCol w="1417825">
                  <a:extLst>
                    <a:ext uri="{9D8B030D-6E8A-4147-A177-3AD203B41FA5}">
                      <a16:colId xmlns:a16="http://schemas.microsoft.com/office/drawing/2014/main" val="20003"/>
                    </a:ext>
                  </a:extLst>
                </a:gridCol>
                <a:gridCol w="4024575">
                  <a:extLst>
                    <a:ext uri="{9D8B030D-6E8A-4147-A177-3AD203B41FA5}">
                      <a16:colId xmlns:a16="http://schemas.microsoft.com/office/drawing/2014/main" val="20004"/>
                    </a:ext>
                  </a:extLst>
                </a:gridCol>
              </a:tblGrid>
              <a:tr h="576725">
                <a:tc>
                  <a:txBody>
                    <a:bodyPr/>
                    <a:lstStyle/>
                    <a:p>
                      <a:pPr marL="127000" marR="0" lvl="0" indent="-127000" algn="l" rtl="0">
                        <a:lnSpc>
                          <a:spcPct val="106999"/>
                        </a:lnSpc>
                        <a:spcBef>
                          <a:spcPts val="0"/>
                        </a:spcBef>
                        <a:spcAft>
                          <a:spcPts val="0"/>
                        </a:spcAft>
                        <a:buClr>
                          <a:srgbClr val="000000"/>
                        </a:buClr>
                        <a:buSzPts val="15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03200" marR="0" lvl="0" indent="-203200" algn="l" rtl="0">
                        <a:lnSpc>
                          <a:spcPct val="106999"/>
                        </a:lnSpc>
                        <a:spcBef>
                          <a:spcPts val="0"/>
                        </a:spcBef>
                        <a:spcAft>
                          <a:spcPts val="0"/>
                        </a:spcAft>
                        <a:buClr>
                          <a:srgbClr val="000000"/>
                        </a:buClr>
                        <a:buSzPts val="15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0"/>
          <p:cNvSpPr txBox="1"/>
          <p:nvPr/>
        </p:nvSpPr>
        <p:spPr>
          <a:xfrm>
            <a:off x="1851787" y="429975"/>
            <a:ext cx="9457237" cy="2925771"/>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4. Request for Certification and Service Record</a:t>
            </a:r>
            <a:endParaRPr sz="2200" b="1" i="0" u="none" strike="noStrike" cap="none">
              <a:solidFill>
                <a:schemeClr val="dk1"/>
              </a:solidFill>
              <a:latin typeface="Arial"/>
              <a:ea typeface="Arial"/>
              <a:cs typeface="Arial"/>
              <a:sym typeface="Arial"/>
            </a:endParaRPr>
          </a:p>
          <a:p>
            <a:pPr marL="0" marR="0" lvl="0" indent="0" algn="just" rtl="0">
              <a:lnSpc>
                <a:spcPct val="106999"/>
              </a:lnSpc>
              <a:spcBef>
                <a:spcPts val="800"/>
              </a:spcBef>
              <a:spcAft>
                <a:spcPts val="800"/>
              </a:spcAft>
              <a:buClr>
                <a:srgbClr val="000000"/>
              </a:buClr>
              <a:buSzPts val="2200"/>
              <a:buFont typeface="Arial"/>
              <a:buNone/>
            </a:pPr>
            <a:r>
              <a:rPr lang="en-US" sz="2200" b="0" i="0" u="none" strike="noStrike" cap="none">
                <a:solidFill>
                  <a:schemeClr val="dk1"/>
                </a:solidFill>
                <a:latin typeface="Arial"/>
                <a:ea typeface="Arial"/>
                <a:cs typeface="Arial"/>
                <a:sym typeface="Arial"/>
              </a:rPr>
              <a:t>	The Certification and Service Record are issued to employees needing these documents to affirm the validity of the employment information and state that there is no pending case filed against the requesting employee. The classification of service is considered simple since the processing time is within the day release of the requested document.</a:t>
            </a:r>
            <a:endParaRPr sz="2200" b="0" i="0" u="none" strike="noStrike" cap="none">
              <a:solidFill>
                <a:schemeClr val="dk1"/>
              </a:solidFill>
              <a:latin typeface="Arial"/>
              <a:ea typeface="Arial"/>
              <a:cs typeface="Arial"/>
              <a:sym typeface="Arial"/>
            </a:endParaRPr>
          </a:p>
        </p:txBody>
      </p:sp>
      <p:graphicFrame>
        <p:nvGraphicFramePr>
          <p:cNvPr id="381" name="Google Shape;381;p50"/>
          <p:cNvGraphicFramePr/>
          <p:nvPr/>
        </p:nvGraphicFramePr>
        <p:xfrm>
          <a:off x="1851800" y="3132775"/>
          <a:ext cx="9457225" cy="3049161"/>
        </p:xfrm>
        <a:graphic>
          <a:graphicData uri="http://schemas.openxmlformats.org/drawingml/2006/table">
            <a:tbl>
              <a:tblPr>
                <a:noFill/>
                <a:tableStyleId>{7AFC1C30-CEC1-469A-B818-35135D24AD19}</a:tableStyleId>
              </a:tblPr>
              <a:tblGrid>
                <a:gridCol w="2702050">
                  <a:extLst>
                    <a:ext uri="{9D8B030D-6E8A-4147-A177-3AD203B41FA5}">
                      <a16:colId xmlns:a16="http://schemas.microsoft.com/office/drawing/2014/main" val="20000"/>
                    </a:ext>
                  </a:extLst>
                </a:gridCol>
                <a:gridCol w="6755175">
                  <a:extLst>
                    <a:ext uri="{9D8B030D-6E8A-4147-A177-3AD203B41FA5}">
                      <a16:colId xmlns:a16="http://schemas.microsoft.com/office/drawing/2014/main" val="20001"/>
                    </a:ext>
                  </a:extLst>
                </a:gridCol>
              </a:tblGrid>
              <a:tr h="914200">
                <a:tc>
                  <a:txBody>
                    <a:bodyPr/>
                    <a:lstStyle/>
                    <a:p>
                      <a:pPr marL="0" marR="0" lvl="0" indent="0" algn="l" rtl="0">
                        <a:lnSpc>
                          <a:spcPct val="106999"/>
                        </a:lnSpc>
                        <a:spcBef>
                          <a:spcPts val="0"/>
                        </a:spcBef>
                        <a:spcAft>
                          <a:spcPts val="0"/>
                        </a:spcAft>
                        <a:buClr>
                          <a:srgbClr val="000000"/>
                        </a:buClr>
                        <a:buSzPts val="2100"/>
                        <a:buFont typeface="Arial"/>
                        <a:buNone/>
                      </a:pPr>
                      <a:r>
                        <a:rPr lang="en-US" sz="2100" b="1" u="none" strike="noStrike" cap="none"/>
                        <a:t>Office or Division:</a:t>
                      </a:r>
                      <a:endParaRPr sz="21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100"/>
                        <a:buFont typeface="Arial"/>
                        <a:buNone/>
                      </a:pPr>
                      <a:r>
                        <a:rPr lang="en-US" sz="2100" u="none" strike="noStrike" cap="none"/>
                        <a:t>Personnel and Human Resources Development Division (PHRDD)</a:t>
                      </a:r>
                      <a:endParaRPr sz="21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633600">
                <a:tc>
                  <a:txBody>
                    <a:bodyPr/>
                    <a:lstStyle/>
                    <a:p>
                      <a:pPr marL="0" marR="0" lvl="0" indent="0" algn="l" rtl="0">
                        <a:lnSpc>
                          <a:spcPct val="106999"/>
                        </a:lnSpc>
                        <a:spcBef>
                          <a:spcPts val="0"/>
                        </a:spcBef>
                        <a:spcAft>
                          <a:spcPts val="0"/>
                        </a:spcAft>
                        <a:buClr>
                          <a:srgbClr val="000000"/>
                        </a:buClr>
                        <a:buSzPts val="2100"/>
                        <a:buFont typeface="Arial"/>
                        <a:buNone/>
                      </a:pPr>
                      <a:r>
                        <a:rPr lang="en-US" sz="2100" b="1" u="none" strike="noStrike" cap="none"/>
                        <a:t>Classification:</a:t>
                      </a:r>
                      <a:endParaRPr sz="21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100"/>
                        <a:buFont typeface="Arial"/>
                        <a:buNone/>
                      </a:pPr>
                      <a:r>
                        <a:rPr lang="en-US" sz="2100" u="none" strike="noStrike" cap="none"/>
                        <a:t>Simple</a:t>
                      </a:r>
                      <a:endParaRPr sz="21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785625">
                <a:tc>
                  <a:txBody>
                    <a:bodyPr/>
                    <a:lstStyle/>
                    <a:p>
                      <a:pPr marL="0" marR="0" lvl="0" indent="0" algn="l" rtl="0">
                        <a:lnSpc>
                          <a:spcPct val="106999"/>
                        </a:lnSpc>
                        <a:spcBef>
                          <a:spcPts val="0"/>
                        </a:spcBef>
                        <a:spcAft>
                          <a:spcPts val="0"/>
                        </a:spcAft>
                        <a:buClr>
                          <a:srgbClr val="000000"/>
                        </a:buClr>
                        <a:buSzPts val="2100"/>
                        <a:buFont typeface="Arial"/>
                        <a:buNone/>
                      </a:pPr>
                      <a:r>
                        <a:rPr lang="en-US" sz="2100" b="1" u="none" strike="noStrike" cap="none"/>
                        <a:t>Type of Transaction:</a:t>
                      </a:r>
                      <a:endParaRPr sz="21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100"/>
                        <a:buFont typeface="Arial"/>
                        <a:buNone/>
                      </a:pPr>
                      <a:r>
                        <a:rPr lang="en-US" sz="2100" u="none" strike="noStrike" cap="none"/>
                        <a:t>G2G - Government to Government</a:t>
                      </a:r>
                      <a:endParaRPr sz="21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633600">
                <a:tc>
                  <a:txBody>
                    <a:bodyPr/>
                    <a:lstStyle/>
                    <a:p>
                      <a:pPr marL="0" marR="0" lvl="0" indent="0" algn="l" rtl="0">
                        <a:lnSpc>
                          <a:spcPct val="106999"/>
                        </a:lnSpc>
                        <a:spcBef>
                          <a:spcPts val="0"/>
                        </a:spcBef>
                        <a:spcAft>
                          <a:spcPts val="0"/>
                        </a:spcAft>
                        <a:buClr>
                          <a:srgbClr val="000000"/>
                        </a:buClr>
                        <a:buSzPts val="2100"/>
                        <a:buFont typeface="Arial"/>
                        <a:buNone/>
                      </a:pPr>
                      <a:r>
                        <a:rPr lang="en-US" sz="2100" b="1" u="none" strike="noStrike" cap="none"/>
                        <a:t>Who may avail:</a:t>
                      </a:r>
                      <a:endParaRPr sz="21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100"/>
                        <a:buFont typeface="Arial"/>
                        <a:buNone/>
                      </a:pPr>
                      <a:r>
                        <a:rPr lang="en-US" sz="2100" u="none" strike="noStrike" cap="none"/>
                        <a:t>All active and former TPB employees</a:t>
                      </a:r>
                      <a:endParaRPr sz="21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graphicFrame>
        <p:nvGraphicFramePr>
          <p:cNvPr id="386" name="Google Shape;386;p51"/>
          <p:cNvGraphicFramePr/>
          <p:nvPr/>
        </p:nvGraphicFramePr>
        <p:xfrm>
          <a:off x="1845700" y="632600"/>
          <a:ext cx="10047175" cy="6042588"/>
        </p:xfrm>
        <a:graphic>
          <a:graphicData uri="http://schemas.openxmlformats.org/drawingml/2006/table">
            <a:tbl>
              <a:tblPr>
                <a:noFill/>
                <a:tableStyleId>{7AFC1C30-CEC1-469A-B818-35135D24AD19}</a:tableStyleId>
              </a:tblPr>
              <a:tblGrid>
                <a:gridCol w="1978400">
                  <a:extLst>
                    <a:ext uri="{9D8B030D-6E8A-4147-A177-3AD203B41FA5}">
                      <a16:colId xmlns:a16="http://schemas.microsoft.com/office/drawing/2014/main" val="20000"/>
                    </a:ext>
                  </a:extLst>
                </a:gridCol>
                <a:gridCol w="2152950">
                  <a:extLst>
                    <a:ext uri="{9D8B030D-6E8A-4147-A177-3AD203B41FA5}">
                      <a16:colId xmlns:a16="http://schemas.microsoft.com/office/drawing/2014/main" val="20001"/>
                    </a:ext>
                  </a:extLst>
                </a:gridCol>
                <a:gridCol w="1202575">
                  <a:extLst>
                    <a:ext uri="{9D8B030D-6E8A-4147-A177-3AD203B41FA5}">
                      <a16:colId xmlns:a16="http://schemas.microsoft.com/office/drawing/2014/main" val="20002"/>
                    </a:ext>
                  </a:extLst>
                </a:gridCol>
                <a:gridCol w="2269350">
                  <a:extLst>
                    <a:ext uri="{9D8B030D-6E8A-4147-A177-3AD203B41FA5}">
                      <a16:colId xmlns:a16="http://schemas.microsoft.com/office/drawing/2014/main" val="20003"/>
                    </a:ext>
                  </a:extLst>
                </a:gridCol>
                <a:gridCol w="2443900">
                  <a:extLst>
                    <a:ext uri="{9D8B030D-6E8A-4147-A177-3AD203B41FA5}">
                      <a16:colId xmlns:a16="http://schemas.microsoft.com/office/drawing/2014/main" val="20004"/>
                    </a:ext>
                  </a:extLst>
                </a:gridCol>
              </a:tblGrid>
              <a:tr h="443350">
                <a:tc gridSpan="2">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CHECKLIST OF REQUIREMENTS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gridSpan="3">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WHERE TO SECURE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11300">
                <a:tc gridSpan="2">
                  <a:txBody>
                    <a:bodyPr/>
                    <a:lstStyle/>
                    <a:p>
                      <a:pPr marL="228600" marR="0" lvl="0" indent="-228600" algn="just" rtl="0">
                        <a:lnSpc>
                          <a:spcPct val="106999"/>
                        </a:lnSpc>
                        <a:spcBef>
                          <a:spcPts val="0"/>
                        </a:spcBef>
                        <a:spcAft>
                          <a:spcPts val="0"/>
                        </a:spcAft>
                        <a:buClr>
                          <a:srgbClr val="000000"/>
                        </a:buClr>
                        <a:buSzPts val="1600"/>
                        <a:buFont typeface="Arial"/>
                        <a:buNone/>
                      </a:pPr>
                      <a:r>
                        <a:rPr lang="en-US" sz="1500" u="none" strike="noStrike" cap="none">
                          <a:latin typeface="Calibri"/>
                          <a:ea typeface="Calibri"/>
                          <a:cs typeface="Calibri"/>
                          <a:sym typeface="Calibri"/>
                        </a:rPr>
                        <a:t>●</a:t>
                      </a:r>
                      <a:r>
                        <a:rPr lang="en-US" sz="1500" u="none" strike="noStrike" cap="none">
                          <a:latin typeface="Times New Roman"/>
                          <a:ea typeface="Times New Roman"/>
                          <a:cs typeface="Times New Roman"/>
                          <a:sym typeface="Times New Roman"/>
                        </a:rPr>
                        <a:t>  	</a:t>
                      </a:r>
                      <a:r>
                        <a:rPr lang="en-US" sz="1500" u="none" strike="noStrike" cap="none"/>
                        <a:t>Request for Certification / Service Record Form</a:t>
                      </a:r>
                      <a:endParaRPr sz="1500" u="none" strike="noStrike" cap="none"/>
                    </a:p>
                    <a:p>
                      <a:pPr marL="228600" marR="0" lvl="0" indent="-228600" algn="just" rtl="0">
                        <a:lnSpc>
                          <a:spcPct val="115000"/>
                        </a:lnSpc>
                        <a:spcBef>
                          <a:spcPts val="0"/>
                        </a:spcBef>
                        <a:spcAft>
                          <a:spcPts val="0"/>
                        </a:spcAft>
                        <a:buClr>
                          <a:srgbClr val="000000"/>
                        </a:buClr>
                        <a:buSzPts val="1600"/>
                        <a:buFont typeface="Arial"/>
                        <a:buNone/>
                      </a:pPr>
                      <a:r>
                        <a:rPr lang="en-US" sz="1500" u="none" strike="noStrike" cap="none">
                          <a:latin typeface="Calibri"/>
                          <a:ea typeface="Calibri"/>
                          <a:cs typeface="Calibri"/>
                          <a:sym typeface="Calibri"/>
                        </a:rPr>
                        <a:t>●</a:t>
                      </a:r>
                      <a:r>
                        <a:rPr lang="en-US" sz="1500" u="none" strike="noStrike" cap="none">
                          <a:latin typeface="Times New Roman"/>
                          <a:ea typeface="Times New Roman"/>
                          <a:cs typeface="Times New Roman"/>
                          <a:sym typeface="Times New Roman"/>
                        </a:rPr>
                        <a:t>  	</a:t>
                      </a:r>
                      <a:r>
                        <a:rPr lang="en-US" sz="1500" u="none" strike="noStrike" cap="none"/>
                        <a:t>Office/Travel Order/Special Order</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gridSpan="3">
                  <a:txBody>
                    <a:bodyPr/>
                    <a:lstStyle/>
                    <a:p>
                      <a:pPr marL="0" marR="0" lvl="0" indent="0" algn="just" rtl="0">
                        <a:lnSpc>
                          <a:spcPct val="106999"/>
                        </a:lnSpc>
                        <a:spcBef>
                          <a:spcPts val="0"/>
                        </a:spcBef>
                        <a:spcAft>
                          <a:spcPts val="0"/>
                        </a:spcAft>
                        <a:buClr>
                          <a:srgbClr val="000000"/>
                        </a:buClr>
                        <a:buSzPts val="1600"/>
                        <a:buFont typeface="Arial"/>
                        <a:buNone/>
                      </a:pPr>
                      <a:r>
                        <a:rPr lang="en-US" sz="1500" u="none" strike="noStrike" cap="none"/>
                        <a:t>TPB ISO Quality Forms Google Drive Files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618125">
                <a:tc>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PROCESSING TIME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3992250">
                <a:tc>
                  <a:txBody>
                    <a:bodyPr/>
                    <a:lstStyle/>
                    <a:p>
                      <a:pPr marL="63500" marR="0" lvl="0" indent="-63500" algn="l" rtl="0">
                        <a:lnSpc>
                          <a:spcPct val="115000"/>
                        </a:lnSpc>
                        <a:spcBef>
                          <a:spcPts val="0"/>
                        </a:spcBef>
                        <a:spcAft>
                          <a:spcPts val="0"/>
                        </a:spcAft>
                        <a:buClr>
                          <a:srgbClr val="000000"/>
                        </a:buClr>
                        <a:buSzPts val="1600"/>
                        <a:buFont typeface="Arial"/>
                        <a:buNone/>
                      </a:pPr>
                      <a:r>
                        <a:rPr lang="en-US" sz="1500" u="none" strike="noStrike" cap="none"/>
                        <a:t>1.Request for Certification and Service Record</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03200" marR="0" lvl="0" indent="-203200" algn="l" rtl="0">
                        <a:lnSpc>
                          <a:spcPct val="106999"/>
                        </a:lnSpc>
                        <a:spcBef>
                          <a:spcPts val="0"/>
                        </a:spcBef>
                        <a:spcAft>
                          <a:spcPts val="0"/>
                        </a:spcAft>
                        <a:buClr>
                          <a:srgbClr val="000000"/>
                        </a:buClr>
                        <a:buSzPts val="1600"/>
                        <a:buFont typeface="Arial"/>
                        <a:buNone/>
                      </a:pPr>
                      <a:r>
                        <a:rPr lang="en-US" sz="1500" u="none" strike="noStrike" cap="none"/>
                        <a:t>1.1 Requesting employees must fill-up a request for certification / service record form (QF-PHRD-21) and submit it to the PHRDD.</a:t>
                      </a:r>
                      <a:endParaRPr sz="1500" u="none" strike="noStrike" cap="none"/>
                    </a:p>
                    <a:p>
                      <a:pPr marL="203200" marR="0" lvl="0" indent="-203200" algn="l" rtl="0">
                        <a:lnSpc>
                          <a:spcPct val="115000"/>
                        </a:lnSpc>
                        <a:spcBef>
                          <a:spcPts val="1200"/>
                        </a:spcBef>
                        <a:spcAft>
                          <a:spcPts val="0"/>
                        </a:spcAft>
                        <a:buClr>
                          <a:srgbClr val="000000"/>
                        </a:buClr>
                        <a:buSzPts val="1600"/>
                        <a:buFont typeface="Arial"/>
                        <a:buNone/>
                      </a:pPr>
                      <a:r>
                        <a:rPr lang="en-US" sz="1500" u="none" strike="noStrike" cap="none"/>
                        <a:t>For purposes of official travel abroad please attach a copy of the signed Travel or Special Order.</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500" u="none" strike="noStrike" cap="none"/>
                        <a:t>Within the day subject to the availability of the signatory</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a:buNone/>
                      </a:pPr>
                      <a:r>
                        <a:rPr lang="en-US" sz="1500" u="none" strike="noStrike" cap="none"/>
                        <a:t>Requesting Employee</a:t>
                      </a:r>
                      <a:endParaRPr sz="1500" u="none" strike="noStrike" cap="none"/>
                    </a:p>
                    <a:p>
                      <a:pPr marL="0" marR="0" lvl="0" indent="0" algn="l" rtl="0">
                        <a:lnSpc>
                          <a:spcPct val="106999"/>
                        </a:lnSpc>
                        <a:spcBef>
                          <a:spcPts val="1000"/>
                        </a:spcBef>
                        <a:spcAft>
                          <a:spcPts val="0"/>
                        </a:spcAft>
                        <a:buClr>
                          <a:srgbClr val="000000"/>
                        </a:buClr>
                        <a:buSzPts val="16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p>
                      <a:pPr marL="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p>
                      <a:pPr marL="0" marR="0" lvl="0" indent="0" algn="l" rtl="0">
                        <a:lnSpc>
                          <a:spcPct val="115000"/>
                        </a:lnSpc>
                        <a:spcBef>
                          <a:spcPts val="800"/>
                        </a:spcBef>
                        <a:spcAft>
                          <a:spcPts val="0"/>
                        </a:spcAft>
                        <a:buClr>
                          <a:srgbClr val="000000"/>
                        </a:buClr>
                        <a:buSzPts val="16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87" name="Google Shape;387;p51"/>
          <p:cNvSpPr txBox="1"/>
          <p:nvPr/>
        </p:nvSpPr>
        <p:spPr>
          <a:xfrm>
            <a:off x="3619700" y="119560"/>
            <a:ext cx="67974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4. Request for Certification and Service Record</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graphicFrame>
        <p:nvGraphicFramePr>
          <p:cNvPr id="392" name="Google Shape;392;p52"/>
          <p:cNvGraphicFramePr/>
          <p:nvPr/>
        </p:nvGraphicFramePr>
        <p:xfrm>
          <a:off x="1871555" y="1439995"/>
          <a:ext cx="9505425" cy="4097225"/>
        </p:xfrm>
        <a:graphic>
          <a:graphicData uri="http://schemas.openxmlformats.org/drawingml/2006/table">
            <a:tbl>
              <a:tblPr>
                <a:noFill/>
                <a:tableStyleId>{7AFC1C30-CEC1-469A-B818-35135D24AD19}</a:tableStyleId>
              </a:tblPr>
              <a:tblGrid>
                <a:gridCol w="2472000">
                  <a:extLst>
                    <a:ext uri="{9D8B030D-6E8A-4147-A177-3AD203B41FA5}">
                      <a16:colId xmlns:a16="http://schemas.microsoft.com/office/drawing/2014/main" val="20000"/>
                    </a:ext>
                  </a:extLst>
                </a:gridCol>
                <a:gridCol w="1133000">
                  <a:extLst>
                    <a:ext uri="{9D8B030D-6E8A-4147-A177-3AD203B41FA5}">
                      <a16:colId xmlns:a16="http://schemas.microsoft.com/office/drawing/2014/main" val="20001"/>
                    </a:ext>
                  </a:extLst>
                </a:gridCol>
                <a:gridCol w="1471425">
                  <a:extLst>
                    <a:ext uri="{9D8B030D-6E8A-4147-A177-3AD203B41FA5}">
                      <a16:colId xmlns:a16="http://schemas.microsoft.com/office/drawing/2014/main" val="20002"/>
                    </a:ext>
                  </a:extLst>
                </a:gridCol>
                <a:gridCol w="1368425">
                  <a:extLst>
                    <a:ext uri="{9D8B030D-6E8A-4147-A177-3AD203B41FA5}">
                      <a16:colId xmlns:a16="http://schemas.microsoft.com/office/drawing/2014/main" val="20003"/>
                    </a:ext>
                  </a:extLst>
                </a:gridCol>
                <a:gridCol w="1868725">
                  <a:extLst>
                    <a:ext uri="{9D8B030D-6E8A-4147-A177-3AD203B41FA5}">
                      <a16:colId xmlns:a16="http://schemas.microsoft.com/office/drawing/2014/main" val="20004"/>
                    </a:ext>
                  </a:extLst>
                </a:gridCol>
                <a:gridCol w="1191850">
                  <a:extLst>
                    <a:ext uri="{9D8B030D-6E8A-4147-A177-3AD203B41FA5}">
                      <a16:colId xmlns:a16="http://schemas.microsoft.com/office/drawing/2014/main" val="20005"/>
                    </a:ext>
                  </a:extLst>
                </a:gridCol>
              </a:tblGrid>
              <a:tr h="3446975">
                <a:tc>
                  <a:txBody>
                    <a:bodyPr/>
                    <a:lstStyle/>
                    <a:p>
                      <a:pPr marL="203200" marR="0" lvl="0" indent="-203200" algn="l" rtl="0">
                        <a:lnSpc>
                          <a:spcPct val="106999"/>
                        </a:lnSpc>
                        <a:spcBef>
                          <a:spcPts val="0"/>
                        </a:spcBef>
                        <a:spcAft>
                          <a:spcPts val="0"/>
                        </a:spcAft>
                        <a:buClr>
                          <a:srgbClr val="000000"/>
                        </a:buClr>
                        <a:buSzPts val="2200"/>
                        <a:buFont typeface="Arial"/>
                        <a:buNone/>
                      </a:pPr>
                      <a:r>
                        <a:rPr lang="en-US" sz="2000" u="none" strike="noStrike" cap="none"/>
                        <a:t>1.2 Requesting employees will be informed once the certification / service record has been signed by the PHRDD Division Chief and is ready for </a:t>
                      </a:r>
                      <a:r>
                        <a:rPr lang="en-US" sz="2000" u="none" strike="noStrike" cap="none">
                          <a:highlight>
                            <a:schemeClr val="lt1"/>
                          </a:highlight>
                        </a:rPr>
                        <a:t>pick-up.</a:t>
                      </a:r>
                      <a:endParaRPr sz="2000" u="none" strike="noStrike" cap="none">
                        <a:highlight>
                          <a:schemeClr val="lt1"/>
                        </a:high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200"/>
                        <a:buFont typeface="Arial"/>
                        <a:buNone/>
                      </a:pPr>
                      <a:r>
                        <a:rPr lang="en-US" sz="2000" u="none" strike="noStrike" cap="none"/>
                        <a:t>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200"/>
                        <a:buFont typeface="Arial"/>
                        <a:buNone/>
                      </a:pPr>
                      <a:r>
                        <a:rPr lang="en-US" sz="2000" u="none" strike="noStrike" cap="none"/>
                        <a:t>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gridSpan="2">
                  <a:txBody>
                    <a:bodyPr/>
                    <a:lstStyle/>
                    <a:p>
                      <a:pPr marL="0" marR="0" lvl="0" indent="0" algn="l" rtl="0">
                        <a:lnSpc>
                          <a:spcPct val="115000"/>
                        </a:lnSpc>
                        <a:spcBef>
                          <a:spcPts val="0"/>
                        </a:spcBef>
                        <a:spcAft>
                          <a:spcPts val="0"/>
                        </a:spcAft>
                        <a:buClr>
                          <a:srgbClr val="000000"/>
                        </a:buClr>
                        <a:buSzPts val="2200"/>
                        <a:buFont typeface="Arial"/>
                        <a:buNone/>
                      </a:pPr>
                      <a:r>
                        <a:rPr lang="en-US" sz="2000" u="none" strike="noStrike" cap="none"/>
                        <a:t>HRMO/    	PHRD Staff</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latin typeface="Calibri"/>
                          <a:ea typeface="Calibri"/>
                          <a:cs typeface="Calibri"/>
                          <a:sym typeface="Calibri"/>
                        </a:rPr>
                        <a:t> </a:t>
                      </a:r>
                      <a:endParaRPr sz="2000" u="none" strike="noStrike" cap="none">
                        <a:latin typeface="Calibri"/>
                        <a:ea typeface="Calibri"/>
                        <a:cs typeface="Calibri"/>
                        <a:sym typeface="Calibri"/>
                      </a:endParaRPr>
                    </a:p>
                  </a:txBody>
                  <a:tcPr marL="91425" marR="91425" marT="91425" marB="91425">
                    <a:lnL w="12650" cap="flat" cmpd="sng">
                      <a:solidFill>
                        <a:srgbClr val="000000"/>
                      </a:solidFill>
                      <a:prstDash val="solid"/>
                      <a:round/>
                      <a:headEnd type="none" w="sm" len="sm"/>
                      <a:tailEnd type="none" w="sm" len="sm"/>
                    </a:lnL>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50250">
                <a:tc gridSpan="4">
                  <a:txBody>
                    <a:bodyPr/>
                    <a:lstStyle/>
                    <a:p>
                      <a:pPr marL="0" marR="0" lvl="0" indent="0" algn="l" rtl="0">
                        <a:lnSpc>
                          <a:spcPct val="115000"/>
                        </a:lnSpc>
                        <a:spcBef>
                          <a:spcPts val="0"/>
                        </a:spcBef>
                        <a:spcAft>
                          <a:spcPts val="0"/>
                        </a:spcAft>
                        <a:buClr>
                          <a:srgbClr val="000000"/>
                        </a:buClr>
                        <a:buSzPts val="2200"/>
                        <a:buFont typeface="Arial"/>
                        <a:buNone/>
                      </a:pPr>
                      <a:r>
                        <a:rPr lang="en-US" sz="2000" b="1" u="none" strike="noStrike" cap="none"/>
                        <a:t>TOTAL PROCESSING TIME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15000"/>
                        </a:lnSpc>
                        <a:spcBef>
                          <a:spcPts val="0"/>
                        </a:spcBef>
                        <a:spcAft>
                          <a:spcPts val="0"/>
                        </a:spcAft>
                        <a:buClr>
                          <a:srgbClr val="000000"/>
                        </a:buClr>
                        <a:buSzPts val="2200"/>
                        <a:buFont typeface="Arial"/>
                        <a:buNone/>
                      </a:pPr>
                      <a:r>
                        <a:rPr lang="en-US" sz="2000" b="1" u="none" strike="noStrike" cap="none"/>
                        <a:t>1 Day</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393" name="Google Shape;393;p52"/>
          <p:cNvSpPr txBox="1"/>
          <p:nvPr/>
        </p:nvSpPr>
        <p:spPr>
          <a:xfrm>
            <a:off x="3373121" y="698334"/>
            <a:ext cx="67974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4. Request for Certification and Service Record</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5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99" name="Google Shape;399;p53"/>
          <p:cNvSpPr txBox="1"/>
          <p:nvPr/>
        </p:nvSpPr>
        <p:spPr>
          <a:xfrm>
            <a:off x="2568540" y="2684780"/>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
                                        </p:tgtEl>
                                        <p:attrNameLst>
                                          <p:attrName>style.visibility</p:attrName>
                                        </p:attrNameLst>
                                      </p:cBhvr>
                                      <p:to>
                                        <p:strVal val="visible"/>
                                      </p:to>
                                    </p:set>
                                    <p:animEffect transition="in" filter="fade">
                                      <p:cBhvr>
                                        <p:cTn id="7" dur="1000"/>
                                        <p:tgtEl>
                                          <p:spTgt spid="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p5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05" name="Google Shape;405;p54"/>
          <p:cNvSpPr txBox="1"/>
          <p:nvPr/>
        </p:nvSpPr>
        <p:spPr>
          <a:xfrm>
            <a:off x="2846398" y="631267"/>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406" name="Google Shape;406;p54"/>
          <p:cNvSpPr txBox="1"/>
          <p:nvPr/>
        </p:nvSpPr>
        <p:spPr>
          <a:xfrm>
            <a:off x="1171732" y="1622137"/>
            <a:ext cx="10498900" cy="830956"/>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2F5597"/>
                </a:solidFill>
                <a:latin typeface="Arial"/>
                <a:ea typeface="Arial"/>
                <a:cs typeface="Arial"/>
                <a:sym typeface="Arial"/>
              </a:rPr>
              <a:t>PROCESSING OF REQUEST FOR IMAGES, VIDEOS, AND MULTIMEDIA </a:t>
            </a:r>
            <a:endParaRPr sz="2400" b="0" i="0" u="none" strike="noStrike" cap="none">
              <a:solidFill>
                <a:srgbClr val="2F559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2F5597"/>
                </a:solidFill>
                <a:latin typeface="Arial"/>
                <a:ea typeface="Arial"/>
                <a:cs typeface="Arial"/>
                <a:sym typeface="Arial"/>
              </a:rPr>
              <a:t>    (EXTERNAL CLIENT)</a:t>
            </a:r>
            <a:endParaRPr sz="1400" b="0" i="0" u="none" strike="noStrike" cap="none">
              <a:solidFill>
                <a:srgbClr val="2F5597"/>
              </a:solidFill>
              <a:latin typeface="Arial"/>
              <a:ea typeface="Arial"/>
              <a:cs typeface="Arial"/>
              <a:sym typeface="Arial"/>
            </a:endParaRPr>
          </a:p>
        </p:txBody>
      </p:sp>
      <p:pic>
        <p:nvPicPr>
          <p:cNvPr id="407" name="Google Shape;407;p54"/>
          <p:cNvPicPr preferRelativeResize="0"/>
          <p:nvPr/>
        </p:nvPicPr>
        <p:blipFill rotWithShape="1">
          <a:blip r:embed="rId4">
            <a:alphaModFix/>
          </a:blip>
          <a:srcRect/>
          <a:stretch/>
        </p:blipFill>
        <p:spPr>
          <a:xfrm>
            <a:off x="2082131" y="3997158"/>
            <a:ext cx="2556712" cy="2586570"/>
          </a:xfrm>
          <a:prstGeom prst="rect">
            <a:avLst/>
          </a:prstGeom>
          <a:noFill/>
          <a:ln>
            <a:noFill/>
          </a:ln>
        </p:spPr>
      </p:pic>
      <p:sp>
        <p:nvSpPr>
          <p:cNvPr id="408" name="Google Shape;408;p54"/>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410" name="Google Shape;410;p54"/>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501181" y="395582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5"/>
                                        </p:tgtEl>
                                        <p:attrNameLst>
                                          <p:attrName>style.visibility</p:attrName>
                                        </p:attrNameLst>
                                      </p:cBhvr>
                                      <p:to>
                                        <p:strVal val="visible"/>
                                      </p:to>
                                    </p:set>
                                    <p:animEffect transition="in" filter="fade">
                                      <p:cBhvr>
                                        <p:cTn id="7" dur="100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graphicFrame>
        <p:nvGraphicFramePr>
          <p:cNvPr id="415" name="Google Shape;415;p55"/>
          <p:cNvGraphicFramePr/>
          <p:nvPr/>
        </p:nvGraphicFramePr>
        <p:xfrm>
          <a:off x="1847750" y="2668525"/>
          <a:ext cx="9766375" cy="3514435"/>
        </p:xfrm>
        <a:graphic>
          <a:graphicData uri="http://schemas.openxmlformats.org/drawingml/2006/table">
            <a:tbl>
              <a:tblPr>
                <a:noFill/>
                <a:tableStyleId>{7AFC1C30-CEC1-469A-B818-35135D24AD19}</a:tableStyleId>
              </a:tblPr>
              <a:tblGrid>
                <a:gridCol w="2865800">
                  <a:extLst>
                    <a:ext uri="{9D8B030D-6E8A-4147-A177-3AD203B41FA5}">
                      <a16:colId xmlns:a16="http://schemas.microsoft.com/office/drawing/2014/main" val="20000"/>
                    </a:ext>
                  </a:extLst>
                </a:gridCol>
                <a:gridCol w="6900575">
                  <a:extLst>
                    <a:ext uri="{9D8B030D-6E8A-4147-A177-3AD203B41FA5}">
                      <a16:colId xmlns:a16="http://schemas.microsoft.com/office/drawing/2014/main" val="20001"/>
                    </a:ext>
                  </a:extLst>
                </a:gridCol>
              </a:tblGrid>
              <a:tr h="744425">
                <a:tc>
                  <a:txBody>
                    <a:bodyPr/>
                    <a:lstStyle/>
                    <a:p>
                      <a:pPr marL="0" marR="0" lvl="0" indent="0" algn="l" rtl="0">
                        <a:lnSpc>
                          <a:spcPct val="106999"/>
                        </a:lnSpc>
                        <a:spcBef>
                          <a:spcPts val="0"/>
                        </a:spcBef>
                        <a:spcAft>
                          <a:spcPts val="0"/>
                        </a:spcAft>
                        <a:buClr>
                          <a:srgbClr val="000000"/>
                        </a:buClr>
                        <a:buSzPts val="1800"/>
                        <a:buFont typeface="Arial"/>
                        <a:buNone/>
                      </a:pPr>
                      <a:r>
                        <a:rPr lang="en-US" sz="1800" b="1" u="none" strike="noStrike" cap="none"/>
                        <a:t>Office or Division:</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800" u="none" strike="noStrike" cap="none">
                          <a:solidFill>
                            <a:schemeClr val="dk1"/>
                          </a:solidFill>
                        </a:rPr>
                        <a:t>Marketing Communications (MARCOM) Department</a:t>
                      </a:r>
                      <a:endParaRPr sz="1800" u="none" strike="noStrike" cap="none">
                        <a:solidFill>
                          <a:schemeClr val="dk1"/>
                        </a:solidFill>
                      </a:endParaRPr>
                    </a:p>
                    <a:p>
                      <a:pPr marL="0" marR="0" lvl="0" indent="0" algn="just" rtl="0">
                        <a:lnSpc>
                          <a:spcPct val="106999"/>
                        </a:lnSpc>
                        <a:spcBef>
                          <a:spcPts val="800"/>
                        </a:spcBef>
                        <a:spcAft>
                          <a:spcPts val="0"/>
                        </a:spcAft>
                        <a:buClr>
                          <a:srgbClr val="000000"/>
                        </a:buClr>
                        <a:buSzPts val="1800"/>
                        <a:buFont typeface="Arial"/>
                        <a:buNone/>
                      </a:pPr>
                      <a:r>
                        <a:rPr lang="en-US" sz="1800" u="none" strike="noStrike" cap="none">
                          <a:solidFill>
                            <a:schemeClr val="dk1"/>
                          </a:solidFill>
                        </a:rPr>
                        <a:t>Media Relations and Communications Division</a:t>
                      </a:r>
                      <a:endParaRPr sz="1800" u="none" strike="noStrike" cap="none">
                        <a:solidFill>
                          <a:schemeClr val="dk1"/>
                        </a:solidFill>
                      </a:endParaRPr>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522625">
                <a:tc>
                  <a:txBody>
                    <a:bodyPr/>
                    <a:lstStyle/>
                    <a:p>
                      <a:pPr marL="0" marR="0" lvl="0" indent="0" algn="l" rtl="0">
                        <a:lnSpc>
                          <a:spcPct val="106999"/>
                        </a:lnSpc>
                        <a:spcBef>
                          <a:spcPts val="0"/>
                        </a:spcBef>
                        <a:spcAft>
                          <a:spcPts val="0"/>
                        </a:spcAft>
                        <a:buClr>
                          <a:srgbClr val="000000"/>
                        </a:buClr>
                        <a:buSzPts val="1800"/>
                        <a:buFont typeface="Arial"/>
                        <a:buNone/>
                      </a:pPr>
                      <a:r>
                        <a:rPr lang="en-US" sz="1800" b="1" u="none" strike="noStrike" cap="none"/>
                        <a:t>Classification:</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800" u="none" strike="noStrike" cap="none">
                          <a:solidFill>
                            <a:schemeClr val="dk1"/>
                          </a:solidFill>
                        </a:rPr>
                        <a:t>Simple</a:t>
                      </a:r>
                      <a:endParaRPr sz="1800" u="none" strike="noStrike" cap="none">
                        <a:solidFill>
                          <a:schemeClr val="dk1"/>
                        </a:solidFill>
                      </a:endParaRPr>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1057025">
                <a:tc>
                  <a:txBody>
                    <a:bodyPr/>
                    <a:lstStyle/>
                    <a:p>
                      <a:pPr marL="0" marR="0" lvl="0" indent="0" algn="l" rtl="0">
                        <a:lnSpc>
                          <a:spcPct val="106999"/>
                        </a:lnSpc>
                        <a:spcBef>
                          <a:spcPts val="0"/>
                        </a:spcBef>
                        <a:spcAft>
                          <a:spcPts val="0"/>
                        </a:spcAft>
                        <a:buClr>
                          <a:srgbClr val="000000"/>
                        </a:buClr>
                        <a:buSzPts val="1800"/>
                        <a:buFont typeface="Arial"/>
                        <a:buNone/>
                      </a:pPr>
                      <a:r>
                        <a:rPr lang="en-US" sz="1800" b="1" u="none" strike="noStrike" cap="none"/>
                        <a:t>Type of Transaction:</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800" u="none" strike="noStrike" cap="none">
                          <a:solidFill>
                            <a:schemeClr val="dk1"/>
                          </a:solidFill>
                        </a:rPr>
                        <a:t>G2C – Government to Citizen; G2B – Government to Business;</a:t>
                      </a:r>
                      <a:endParaRPr sz="1800" u="none" strike="noStrike" cap="none">
                        <a:solidFill>
                          <a:schemeClr val="dk1"/>
                        </a:solidFill>
                      </a:endParaRPr>
                    </a:p>
                    <a:p>
                      <a:pPr marL="0" marR="0" lvl="0" indent="0" algn="just" rtl="0">
                        <a:lnSpc>
                          <a:spcPct val="106999"/>
                        </a:lnSpc>
                        <a:spcBef>
                          <a:spcPts val="800"/>
                        </a:spcBef>
                        <a:spcAft>
                          <a:spcPts val="0"/>
                        </a:spcAft>
                        <a:buClr>
                          <a:srgbClr val="000000"/>
                        </a:buClr>
                        <a:buSzPts val="1800"/>
                        <a:buFont typeface="Arial"/>
                        <a:buNone/>
                      </a:pPr>
                      <a:r>
                        <a:rPr lang="en-US" sz="1800" u="none" strike="noStrike" cap="none">
                          <a:solidFill>
                            <a:schemeClr val="dk1"/>
                          </a:solidFill>
                        </a:rPr>
                        <a:t>and G2G – Government to Government</a:t>
                      </a:r>
                      <a:endParaRPr sz="1800" u="none" strike="noStrike" cap="none">
                        <a:solidFill>
                          <a:schemeClr val="dk1"/>
                        </a:solidFill>
                      </a:endParaRPr>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804925">
                <a:tc>
                  <a:txBody>
                    <a:bodyPr/>
                    <a:lstStyle/>
                    <a:p>
                      <a:pPr marL="0" marR="0" lvl="0" indent="0" algn="l" rtl="0">
                        <a:lnSpc>
                          <a:spcPct val="106999"/>
                        </a:lnSpc>
                        <a:spcBef>
                          <a:spcPts val="0"/>
                        </a:spcBef>
                        <a:spcAft>
                          <a:spcPts val="0"/>
                        </a:spcAft>
                        <a:buClr>
                          <a:srgbClr val="000000"/>
                        </a:buClr>
                        <a:buSzPts val="1800"/>
                        <a:buFont typeface="Arial"/>
                        <a:buNone/>
                      </a:pPr>
                      <a:r>
                        <a:rPr lang="en-US" sz="1800" b="1" u="none" strike="noStrike" cap="none"/>
                        <a:t>Who may avail:</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800" u="none" strike="noStrike" cap="none">
                          <a:solidFill>
                            <a:schemeClr val="dk1"/>
                          </a:solidFill>
                        </a:rPr>
                        <a:t>Academe; Tour Operators; Private Sector; DOT Overseas Offices; National Government Agencies; Embassies; and other Industry Stakeholders</a:t>
                      </a:r>
                      <a:endParaRPr sz="1800" u="none" strike="noStrike" cap="none">
                        <a:solidFill>
                          <a:schemeClr val="dk1"/>
                        </a:solidFill>
                      </a:endParaRPr>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
        <p:nvSpPr>
          <p:cNvPr id="416" name="Google Shape;416;p55"/>
          <p:cNvSpPr/>
          <p:nvPr/>
        </p:nvSpPr>
        <p:spPr>
          <a:xfrm>
            <a:off x="1847749" y="659825"/>
            <a:ext cx="9766375" cy="19697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1. Processing of Request for Images, Videos, and Multimedia </a:t>
            </a: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(External Client)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	To provide images, videos, and other multimedia products and materials to external clients (requesting party/ies) from TPB’s image databank based on specifications provided.</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graphicFrame>
        <p:nvGraphicFramePr>
          <p:cNvPr id="421" name="Google Shape;421;p56"/>
          <p:cNvGraphicFramePr/>
          <p:nvPr/>
        </p:nvGraphicFramePr>
        <p:xfrm>
          <a:off x="1673000" y="1119749"/>
          <a:ext cx="10170700" cy="5449324"/>
        </p:xfrm>
        <a:graphic>
          <a:graphicData uri="http://schemas.openxmlformats.org/drawingml/2006/table">
            <a:tbl>
              <a:tblPr>
                <a:noFill/>
                <a:tableStyleId>{7AFC1C30-CEC1-469A-B818-35135D24AD19}</a:tableStyleId>
              </a:tblPr>
              <a:tblGrid>
                <a:gridCol w="1356650">
                  <a:extLst>
                    <a:ext uri="{9D8B030D-6E8A-4147-A177-3AD203B41FA5}">
                      <a16:colId xmlns:a16="http://schemas.microsoft.com/office/drawing/2014/main" val="20000"/>
                    </a:ext>
                  </a:extLst>
                </a:gridCol>
                <a:gridCol w="1919700">
                  <a:extLst>
                    <a:ext uri="{9D8B030D-6E8A-4147-A177-3AD203B41FA5}">
                      <a16:colId xmlns:a16="http://schemas.microsoft.com/office/drawing/2014/main" val="20001"/>
                    </a:ext>
                  </a:extLst>
                </a:gridCol>
                <a:gridCol w="1296950">
                  <a:extLst>
                    <a:ext uri="{9D8B030D-6E8A-4147-A177-3AD203B41FA5}">
                      <a16:colId xmlns:a16="http://schemas.microsoft.com/office/drawing/2014/main" val="20002"/>
                    </a:ext>
                  </a:extLst>
                </a:gridCol>
                <a:gridCol w="2593925">
                  <a:extLst>
                    <a:ext uri="{9D8B030D-6E8A-4147-A177-3AD203B41FA5}">
                      <a16:colId xmlns:a16="http://schemas.microsoft.com/office/drawing/2014/main" val="20003"/>
                    </a:ext>
                  </a:extLst>
                </a:gridCol>
                <a:gridCol w="3003475">
                  <a:extLst>
                    <a:ext uri="{9D8B030D-6E8A-4147-A177-3AD203B41FA5}">
                      <a16:colId xmlns:a16="http://schemas.microsoft.com/office/drawing/2014/main" val="20004"/>
                    </a:ext>
                  </a:extLst>
                </a:gridCol>
              </a:tblGrid>
              <a:tr h="497425">
                <a:tc gridSpan="2">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t>CHECKLIST OF REQUIREMENTS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gridSpan="3">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t>WHERE TO SECURE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05925">
                <a:tc gridSpan="2">
                  <a:txBody>
                    <a:bodyPr/>
                    <a:lstStyle/>
                    <a:p>
                      <a:pPr marL="0" marR="0" lvl="0" indent="0" algn="just"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Letter of Request with specific details on purpose, scope, confidentiality safeguards, among others.</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gridSpan="3">
                  <a:txBody>
                    <a:bodyPr/>
                    <a:lstStyle/>
                    <a:p>
                      <a:pPr marL="0" marR="0" lvl="0" indent="0" algn="just"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To be submitted by the requesting party</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71475">
                <a:tc gridSpan="2">
                  <a:txBody>
                    <a:bodyPr/>
                    <a:lstStyle/>
                    <a:p>
                      <a:pPr marL="0" marR="0" lvl="0" indent="0" algn="just"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Signed Letter of Authorization and Guidelines on the use of TPB assets</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gridSpan="3">
                  <a:txBody>
                    <a:bodyPr/>
                    <a:lstStyle/>
                    <a:p>
                      <a:pPr marL="0" marR="0" lvl="0" indent="0" algn="just"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Form to be sent by Marketing Communications Department for signature of the requesting party</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889600">
                <a:tc>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CLIENT STEPS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AGENCY ACTIONS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FEES TO BE PAID</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PROCESSING TIME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PERSON RESPONSIBLE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r h="897900">
                <a:tc rowSpan="2">
                  <a:txBody>
                    <a:bodyPr/>
                    <a:lstStyle/>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1.</a:t>
                      </a:r>
                      <a:r>
                        <a:rPr lang="en-US" sz="1500" u="none" strike="noStrike" cap="none">
                          <a:solidFill>
                            <a:schemeClr val="dk1"/>
                          </a:solidFill>
                          <a:latin typeface="Times New Roman"/>
                          <a:ea typeface="Times New Roman"/>
                          <a:cs typeface="Times New Roman"/>
                          <a:sym typeface="Times New Roman"/>
                        </a:rPr>
                        <a:t> 	</a:t>
                      </a:r>
                      <a:r>
                        <a:rPr lang="en-US" sz="1500" u="none" strike="noStrike" cap="none">
                          <a:solidFill>
                            <a:schemeClr val="dk1"/>
                          </a:solidFill>
                        </a:rPr>
                        <a:t>Submit the Letter of Request</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1.1</a:t>
                      </a:r>
                      <a:r>
                        <a:rPr lang="en-US" sz="1500" u="none" strike="noStrike" cap="none">
                          <a:solidFill>
                            <a:schemeClr val="dk1"/>
                          </a:solidFill>
                          <a:latin typeface="Times New Roman"/>
                          <a:ea typeface="Times New Roman"/>
                          <a:cs typeface="Times New Roman"/>
                          <a:sym typeface="Times New Roman"/>
                        </a:rPr>
                        <a:t>  </a:t>
                      </a:r>
                      <a:r>
                        <a:rPr lang="en-US" sz="1500" u="none" strike="noStrike" cap="none">
                          <a:solidFill>
                            <a:schemeClr val="dk1"/>
                          </a:solidFill>
                        </a:rPr>
                        <a:t>Receive the Letter of Request.</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None</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3 hours</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Department Manager/Division Chief and /or MARCOM Secretary</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168250">
                <a:tc vMerge="1">
                  <a:txBody>
                    <a:bodyPr/>
                    <a:lstStyle/>
                    <a:p>
                      <a:endParaRPr lang="en-US"/>
                    </a:p>
                  </a:txBody>
                  <a:tcPr/>
                </a:tc>
                <a:tc>
                  <a:txBody>
                    <a:bodyPr/>
                    <a:lstStyle/>
                    <a:p>
                      <a:pPr marL="228600" marR="0" lvl="0" indent="-22860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1.2</a:t>
                      </a:r>
                      <a:r>
                        <a:rPr lang="en-US" sz="1500" u="none" strike="noStrike" cap="none">
                          <a:solidFill>
                            <a:schemeClr val="dk1"/>
                          </a:solidFill>
                          <a:latin typeface="Times New Roman"/>
                          <a:ea typeface="Times New Roman"/>
                          <a:cs typeface="Times New Roman"/>
                          <a:sym typeface="Times New Roman"/>
                        </a:rPr>
                        <a:t>  </a:t>
                      </a:r>
                      <a:r>
                        <a:rPr lang="en-US" sz="1500" u="none" strike="noStrike" cap="none">
                          <a:solidFill>
                            <a:schemeClr val="dk1"/>
                          </a:solidFill>
                        </a:rPr>
                        <a:t>Send the tracking number to the requesting party.</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None</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1 hour</a:t>
                      </a:r>
                      <a:endParaRPr sz="15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u="none" strike="noStrike" cap="none">
                          <a:solidFill>
                            <a:schemeClr val="dk1"/>
                          </a:solidFill>
                        </a:rPr>
                        <a:t>MARCOM Project Officer/Personnel</a:t>
                      </a:r>
                      <a:endParaRPr sz="1500" u="none" strike="noStrike" cap="none">
                        <a:solidFill>
                          <a:schemeClr val="dk1"/>
                        </a:solidFill>
                      </a:endParaRPr>
                    </a:p>
                    <a:p>
                      <a:pPr marL="0" marR="0" lvl="0" indent="0" algn="l" rtl="0">
                        <a:lnSpc>
                          <a:spcPct val="106999"/>
                        </a:lnSpc>
                        <a:spcBef>
                          <a:spcPts val="800"/>
                        </a:spcBef>
                        <a:spcAft>
                          <a:spcPts val="0"/>
                        </a:spcAft>
                        <a:buClr>
                          <a:srgbClr val="000000"/>
                        </a:buClr>
                        <a:buSzPts val="1500"/>
                        <a:buFont typeface="Arial"/>
                        <a:buNone/>
                      </a:pPr>
                      <a:r>
                        <a:rPr lang="en-US" sz="1500" u="none" strike="noStrike" cap="none">
                          <a:solidFill>
                            <a:schemeClr val="dk1"/>
                          </a:solidFill>
                          <a:latin typeface="Calibri"/>
                          <a:ea typeface="Calibri"/>
                          <a:cs typeface="Calibri"/>
                          <a:sym typeface="Calibri"/>
                        </a:rPr>
                        <a:t>    </a:t>
                      </a:r>
                      <a:endParaRPr sz="1500" u="none" strike="noStrike" cap="none">
                        <a:solidFill>
                          <a:schemeClr val="dk1"/>
                        </a:solidFill>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422" name="Google Shape;422;p56"/>
          <p:cNvSpPr txBox="1"/>
          <p:nvPr/>
        </p:nvSpPr>
        <p:spPr>
          <a:xfrm>
            <a:off x="1765200" y="169960"/>
            <a:ext cx="10426800" cy="879954"/>
          </a:xfrm>
          <a:prstGeom prst="rect">
            <a:avLst/>
          </a:prstGeom>
          <a:noFill/>
          <a:ln>
            <a:noFill/>
          </a:ln>
        </p:spPr>
        <p:txBody>
          <a:bodyPr spcFirstLastPara="1" wrap="square" lIns="91425" tIns="91425" rIns="91425" bIns="91425" anchor="t" anchorCtr="0">
            <a:spAutoFit/>
          </a:bodyPr>
          <a:lstStyle/>
          <a:p>
            <a:pPr marL="0" marR="0" lvl="0" indent="0" algn="ctr"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 Processing of Request for Images, Videos, and Multimedia</a:t>
            </a:r>
            <a:endParaRPr sz="1800" b="1" i="0" u="none" strike="noStrike" cap="none">
              <a:solidFill>
                <a:schemeClr val="dk1"/>
              </a:solidFill>
              <a:latin typeface="Arial"/>
              <a:ea typeface="Arial"/>
              <a:cs typeface="Arial"/>
              <a:sym typeface="Arial"/>
            </a:endParaRPr>
          </a:p>
          <a:p>
            <a:pPr marL="0" marR="0" lvl="0" indent="0" algn="ctr" rtl="0">
              <a:lnSpc>
                <a:spcPct val="106999"/>
              </a:lnSpc>
              <a:spcBef>
                <a:spcPts val="80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(External Client)</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graphicFrame>
        <p:nvGraphicFramePr>
          <p:cNvPr id="427" name="Google Shape;427;p57"/>
          <p:cNvGraphicFramePr/>
          <p:nvPr/>
        </p:nvGraphicFramePr>
        <p:xfrm>
          <a:off x="1732650" y="2214880"/>
          <a:ext cx="10050625" cy="3926350"/>
        </p:xfrm>
        <a:graphic>
          <a:graphicData uri="http://schemas.openxmlformats.org/drawingml/2006/table">
            <a:tbl>
              <a:tblPr>
                <a:noFill/>
                <a:tableStyleId>{7AFC1C30-CEC1-469A-B818-35135D24AD19}</a:tableStyleId>
              </a:tblPr>
              <a:tblGrid>
                <a:gridCol w="1356000">
                  <a:extLst>
                    <a:ext uri="{9D8B030D-6E8A-4147-A177-3AD203B41FA5}">
                      <a16:colId xmlns:a16="http://schemas.microsoft.com/office/drawing/2014/main" val="20000"/>
                    </a:ext>
                  </a:extLst>
                </a:gridCol>
                <a:gridCol w="3698375">
                  <a:extLst>
                    <a:ext uri="{9D8B030D-6E8A-4147-A177-3AD203B41FA5}">
                      <a16:colId xmlns:a16="http://schemas.microsoft.com/office/drawing/2014/main" val="20001"/>
                    </a:ext>
                  </a:extLst>
                </a:gridCol>
                <a:gridCol w="1234525">
                  <a:extLst>
                    <a:ext uri="{9D8B030D-6E8A-4147-A177-3AD203B41FA5}">
                      <a16:colId xmlns:a16="http://schemas.microsoft.com/office/drawing/2014/main" val="20002"/>
                    </a:ext>
                  </a:extLst>
                </a:gridCol>
                <a:gridCol w="1597650">
                  <a:extLst>
                    <a:ext uri="{9D8B030D-6E8A-4147-A177-3AD203B41FA5}">
                      <a16:colId xmlns:a16="http://schemas.microsoft.com/office/drawing/2014/main" val="20003"/>
                    </a:ext>
                  </a:extLst>
                </a:gridCol>
                <a:gridCol w="2164075">
                  <a:extLst>
                    <a:ext uri="{9D8B030D-6E8A-4147-A177-3AD203B41FA5}">
                      <a16:colId xmlns:a16="http://schemas.microsoft.com/office/drawing/2014/main" val="20004"/>
                    </a:ext>
                  </a:extLst>
                </a:gridCol>
              </a:tblGrid>
              <a:tr h="1043350">
                <a:tc>
                  <a:txBody>
                    <a:bodyPr/>
                    <a:lstStyle/>
                    <a:p>
                      <a:pPr marL="228600" marR="0" lvl="0" indent="-228600" algn="l" rtl="0">
                        <a:lnSpc>
                          <a:spcPct val="106999"/>
                        </a:lnSpc>
                        <a:spcBef>
                          <a:spcPts val="0"/>
                        </a:spcBef>
                        <a:spcAft>
                          <a:spcPts val="0"/>
                        </a:spcAft>
                        <a:buClr>
                          <a:srgbClr val="000000"/>
                        </a:buClr>
                        <a:buSzPts val="21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2100"/>
                        <a:buFont typeface="Arial"/>
                        <a:buNone/>
                      </a:pPr>
                      <a:r>
                        <a:rPr lang="en-US" sz="1400" u="none" strike="noStrike" cap="none"/>
                        <a:t>1.3  Endorses the request to the concerned MARCOM division upon approval of MARCOM Manager.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 hour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MARCOM Secretary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08750">
                <a:tc>
                  <a:txBody>
                    <a:bodyPr/>
                    <a:lstStyle/>
                    <a:p>
                      <a:pPr marL="0" marR="0" lvl="0" indent="0" algn="l" rtl="0">
                        <a:lnSpc>
                          <a:spcPct val="106999"/>
                        </a:lnSpc>
                        <a:spcBef>
                          <a:spcPts val="0"/>
                        </a:spcBef>
                        <a:spcAft>
                          <a:spcPts val="0"/>
                        </a:spcAft>
                        <a:buClr>
                          <a:srgbClr val="000000"/>
                        </a:buClr>
                        <a:buSzPts val="21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1.4 Verify the multimedia resource/s requested.</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 day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Image Bank Custodian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11200">
                <a:tc>
                  <a:txBody>
                    <a:bodyPr/>
                    <a:lstStyle/>
                    <a:p>
                      <a:pPr marL="0" marR="0" lvl="0" indent="0" algn="l" rtl="0">
                        <a:lnSpc>
                          <a:spcPct val="106999"/>
                        </a:lnSpc>
                        <a:spcBef>
                          <a:spcPts val="0"/>
                        </a:spcBef>
                        <a:spcAft>
                          <a:spcPts val="0"/>
                        </a:spcAft>
                        <a:buClr>
                          <a:srgbClr val="000000"/>
                        </a:buClr>
                        <a:buSzPts val="21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1.5 Select the proposed multimedia resource/s.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4 hours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Image Bank Custodian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463050">
                <a:tc>
                  <a:txBody>
                    <a:bodyPr/>
                    <a:lstStyle/>
                    <a:p>
                      <a:pPr marL="0" marR="0" lvl="0" indent="0" algn="l" rtl="0">
                        <a:lnSpc>
                          <a:spcPct val="106999"/>
                        </a:lnSpc>
                        <a:spcBef>
                          <a:spcPts val="0"/>
                        </a:spcBef>
                        <a:spcAft>
                          <a:spcPts val="0"/>
                        </a:spcAft>
                        <a:buClr>
                          <a:srgbClr val="000000"/>
                        </a:buClr>
                        <a:buSzPts val="21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1.6 Prepare the selected multimedia resource/s, Letter of Authorization, and guidelines on the use of TPB’s assets.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1 day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100"/>
                        <a:buFont typeface="Arial"/>
                        <a:buNone/>
                      </a:pPr>
                      <a:r>
                        <a:rPr lang="en-US" sz="1400" u="none" strike="noStrike" cap="none"/>
                        <a:t>Image Bank Custodian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428" name="Google Shape;428;p57"/>
          <p:cNvGraphicFramePr/>
          <p:nvPr/>
        </p:nvGraphicFramePr>
        <p:xfrm>
          <a:off x="1732650" y="1212733"/>
          <a:ext cx="10050575" cy="889600"/>
        </p:xfrm>
        <a:graphic>
          <a:graphicData uri="http://schemas.openxmlformats.org/drawingml/2006/table">
            <a:tbl>
              <a:tblPr>
                <a:noFill/>
                <a:tableStyleId>{7AFC1C30-CEC1-469A-B818-35135D24AD19}</a:tableStyleId>
              </a:tblPr>
              <a:tblGrid>
                <a:gridCol w="1360650">
                  <a:extLst>
                    <a:ext uri="{9D8B030D-6E8A-4147-A177-3AD203B41FA5}">
                      <a16:colId xmlns:a16="http://schemas.microsoft.com/office/drawing/2014/main" val="20000"/>
                    </a:ext>
                  </a:extLst>
                </a:gridCol>
                <a:gridCol w="3728875">
                  <a:extLst>
                    <a:ext uri="{9D8B030D-6E8A-4147-A177-3AD203B41FA5}">
                      <a16:colId xmlns:a16="http://schemas.microsoft.com/office/drawing/2014/main" val="20001"/>
                    </a:ext>
                  </a:extLst>
                </a:gridCol>
                <a:gridCol w="1212625">
                  <a:extLst>
                    <a:ext uri="{9D8B030D-6E8A-4147-A177-3AD203B41FA5}">
                      <a16:colId xmlns:a16="http://schemas.microsoft.com/office/drawing/2014/main" val="20002"/>
                    </a:ext>
                  </a:extLst>
                </a:gridCol>
                <a:gridCol w="1599825">
                  <a:extLst>
                    <a:ext uri="{9D8B030D-6E8A-4147-A177-3AD203B41FA5}">
                      <a16:colId xmlns:a16="http://schemas.microsoft.com/office/drawing/2014/main" val="20003"/>
                    </a:ext>
                  </a:extLst>
                </a:gridCol>
                <a:gridCol w="2148600">
                  <a:extLst>
                    <a:ext uri="{9D8B030D-6E8A-4147-A177-3AD203B41FA5}">
                      <a16:colId xmlns:a16="http://schemas.microsoft.com/office/drawing/2014/main" val="20004"/>
                    </a:ext>
                  </a:extLst>
                </a:gridCol>
              </a:tblGrid>
              <a:tr h="889600">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CLIENT STEPS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AGENCY ACTIONS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FEES TO BE PAID</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PROCESSING TIME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PERSON RESPONSIBLE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429" name="Google Shape;429;p57"/>
          <p:cNvSpPr txBox="1"/>
          <p:nvPr/>
        </p:nvSpPr>
        <p:spPr>
          <a:xfrm>
            <a:off x="1765200" y="169960"/>
            <a:ext cx="10426800" cy="879954"/>
          </a:xfrm>
          <a:prstGeom prst="rect">
            <a:avLst/>
          </a:prstGeom>
          <a:noFill/>
          <a:ln>
            <a:noFill/>
          </a:ln>
        </p:spPr>
        <p:txBody>
          <a:bodyPr spcFirstLastPara="1" wrap="square" lIns="91425" tIns="91425" rIns="91425" bIns="91425" anchor="t" anchorCtr="0">
            <a:spAutoFit/>
          </a:bodyPr>
          <a:lstStyle/>
          <a:p>
            <a:pPr marL="0" marR="0" lvl="0" indent="0" algn="ctr"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 Processing of Request for Images, Videos, and Multimedia</a:t>
            </a:r>
            <a:endParaRPr sz="1800" b="1" i="0" u="none" strike="noStrike" cap="none">
              <a:solidFill>
                <a:schemeClr val="dk1"/>
              </a:solidFill>
              <a:latin typeface="Arial"/>
              <a:ea typeface="Arial"/>
              <a:cs typeface="Arial"/>
              <a:sym typeface="Arial"/>
            </a:endParaRPr>
          </a:p>
          <a:p>
            <a:pPr marL="0" marR="0" lvl="0" indent="0" algn="ctr" rtl="0">
              <a:lnSpc>
                <a:spcPct val="106999"/>
              </a:lnSpc>
              <a:spcBef>
                <a:spcPts val="80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(External Client)</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graphicFrame>
        <p:nvGraphicFramePr>
          <p:cNvPr id="434" name="Google Shape;434;p58"/>
          <p:cNvGraphicFramePr/>
          <p:nvPr/>
        </p:nvGraphicFramePr>
        <p:xfrm>
          <a:off x="1767840" y="2015173"/>
          <a:ext cx="10061450" cy="4176525"/>
        </p:xfrm>
        <a:graphic>
          <a:graphicData uri="http://schemas.openxmlformats.org/drawingml/2006/table">
            <a:tbl>
              <a:tblPr>
                <a:noFill/>
                <a:tableStyleId>{7AFC1C30-CEC1-469A-B818-35135D24AD19}</a:tableStyleId>
              </a:tblPr>
              <a:tblGrid>
                <a:gridCol w="2562300">
                  <a:extLst>
                    <a:ext uri="{9D8B030D-6E8A-4147-A177-3AD203B41FA5}">
                      <a16:colId xmlns:a16="http://schemas.microsoft.com/office/drawing/2014/main" val="20000"/>
                    </a:ext>
                  </a:extLst>
                </a:gridCol>
                <a:gridCol w="2490050">
                  <a:extLst>
                    <a:ext uri="{9D8B030D-6E8A-4147-A177-3AD203B41FA5}">
                      <a16:colId xmlns:a16="http://schemas.microsoft.com/office/drawing/2014/main" val="20001"/>
                    </a:ext>
                  </a:extLst>
                </a:gridCol>
                <a:gridCol w="1230550">
                  <a:extLst>
                    <a:ext uri="{9D8B030D-6E8A-4147-A177-3AD203B41FA5}">
                      <a16:colId xmlns:a16="http://schemas.microsoft.com/office/drawing/2014/main" val="20002"/>
                    </a:ext>
                  </a:extLst>
                </a:gridCol>
                <a:gridCol w="1606975">
                  <a:extLst>
                    <a:ext uri="{9D8B030D-6E8A-4147-A177-3AD203B41FA5}">
                      <a16:colId xmlns:a16="http://schemas.microsoft.com/office/drawing/2014/main" val="20003"/>
                    </a:ext>
                  </a:extLst>
                </a:gridCol>
                <a:gridCol w="2171575">
                  <a:extLst>
                    <a:ext uri="{9D8B030D-6E8A-4147-A177-3AD203B41FA5}">
                      <a16:colId xmlns:a16="http://schemas.microsoft.com/office/drawing/2014/main" val="20004"/>
                    </a:ext>
                  </a:extLst>
                </a:gridCol>
              </a:tblGrid>
              <a:tr h="1378275">
                <a:tc>
                  <a:txBody>
                    <a:bodyPr/>
                    <a:lstStyle/>
                    <a:p>
                      <a:pPr marL="228600" marR="0" lvl="0" indent="-228600" algn="just" rtl="0">
                        <a:lnSpc>
                          <a:spcPct val="106999"/>
                        </a:lnSpc>
                        <a:spcBef>
                          <a:spcPts val="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1.7 Recommend for approval.</a:t>
                      </a:r>
                      <a:endParaRPr sz="1400" u="none" strike="noStrike" cap="none"/>
                    </a:p>
                    <a:p>
                      <a:pPr marL="228600" marR="0" lvl="0" indent="-228600" algn="just"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4 hours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Department Manager/ Division Chief</a:t>
                      </a:r>
                      <a:endParaRPr sz="1400" u="none" strike="noStrike" cap="none"/>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t>Deputy Chief Operating Officer- Marketing and</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599975">
                <a:tc>
                  <a:txBody>
                    <a:bodyPr/>
                    <a:lstStyle/>
                    <a:p>
                      <a:pPr marL="0" marR="0" lvl="0" indent="0" algn="just" rtl="0">
                        <a:lnSpc>
                          <a:spcPct val="106999"/>
                        </a:lnSpc>
                        <a:spcBef>
                          <a:spcPts val="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1.8 Approve the requested images, Letter of Authorization, and guidelines on the use of TPB’s assets.</a:t>
                      </a:r>
                      <a:endParaRPr sz="1400" u="none" strike="noStrike" cap="none"/>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 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 2 days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Department Manager/ Division Chief</a:t>
                      </a:r>
                      <a:endParaRPr sz="1400" u="none" strike="noStrike" cap="none"/>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t>Deputy Chief Operating Officer- Marketing and</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198275">
                <a:tc>
                  <a:txBody>
                    <a:bodyPr/>
                    <a:lstStyle/>
                    <a:p>
                      <a:pPr marL="0" marR="0" lvl="0" indent="0" algn="just" rtl="0">
                        <a:lnSpc>
                          <a:spcPct val="106999"/>
                        </a:lnSpc>
                        <a:spcBef>
                          <a:spcPts val="0"/>
                        </a:spcBef>
                        <a:spcAft>
                          <a:spcPts val="0"/>
                        </a:spcAft>
                        <a:buClr>
                          <a:srgbClr val="000000"/>
                        </a:buClr>
                        <a:buSzPts val="2000"/>
                        <a:buFont typeface="Arial"/>
                        <a:buNone/>
                      </a:pPr>
                      <a:endParaRPr sz="14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solidFill>
                            <a:schemeClr val="dk1"/>
                          </a:solidFill>
                        </a:rPr>
                        <a:t> </a:t>
                      </a:r>
                      <a:endParaRPr sz="1400" u="none" strike="noStrike" cap="none">
                        <a:solidFill>
                          <a:schemeClr val="dk1"/>
                        </a:solidFill>
                      </a:endParaRPr>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solidFill>
                            <a:schemeClr val="dk1"/>
                          </a:solidFill>
                        </a:rPr>
                        <a:t>1.9 Send the Letter of Authorization to </a:t>
                      </a:r>
                      <a:r>
                        <a:rPr lang="en-US" sz="1400" u="none" strike="noStrike" cap="none">
                          <a:solidFill>
                            <a:schemeClr val="dk1"/>
                          </a:solidFill>
                          <a:highlight>
                            <a:schemeClr val="lt1"/>
                          </a:highlight>
                        </a:rPr>
                        <a:t>the</a:t>
                      </a:r>
                      <a:r>
                        <a:rPr lang="en-US" sz="1400" u="none" strike="noStrike" cap="none">
                          <a:solidFill>
                            <a:schemeClr val="dk1"/>
                          </a:solidFill>
                        </a:rPr>
                        <a:t> requesting party.</a:t>
                      </a:r>
                      <a:endParaRPr sz="14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solidFill>
                            <a:schemeClr val="dk1"/>
                          </a:solidFill>
                        </a:rPr>
                        <a:t> </a:t>
                      </a:r>
                      <a:endParaRPr sz="1400" u="none" strike="noStrike" cap="none">
                        <a:solidFill>
                          <a:schemeClr val="dk1"/>
                        </a:solidFill>
                      </a:endParaRPr>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solidFill>
                            <a:schemeClr val="dk1"/>
                          </a:solidFill>
                        </a:rPr>
                        <a:t>None</a:t>
                      </a:r>
                      <a:endParaRPr sz="14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solidFill>
                            <a:schemeClr val="dk1"/>
                          </a:solidFill>
                        </a:rPr>
                        <a:t> </a:t>
                      </a:r>
                      <a:endParaRPr sz="1400" u="none" strike="noStrike" cap="none">
                        <a:solidFill>
                          <a:schemeClr val="dk1"/>
                        </a:solidFill>
                      </a:endParaRPr>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solidFill>
                            <a:schemeClr val="dk1"/>
                          </a:solidFill>
                        </a:rPr>
                        <a:t>1 hour</a:t>
                      </a:r>
                      <a:endParaRPr sz="14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solidFill>
                            <a:schemeClr val="dk1"/>
                          </a:solidFill>
                        </a:rPr>
                        <a:t> </a:t>
                      </a:r>
                      <a:endParaRPr sz="1400" u="none" strike="noStrike" cap="none">
                        <a:solidFill>
                          <a:schemeClr val="dk1"/>
                        </a:solidFill>
                      </a:endParaRPr>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solidFill>
                            <a:schemeClr val="dk1"/>
                          </a:solidFill>
                        </a:rPr>
                        <a:t>MARCOM Secretary</a:t>
                      </a:r>
                      <a:endParaRPr sz="1400" u="none" strike="noStrike" cap="none">
                        <a:solidFill>
                          <a:schemeClr val="dk1"/>
                        </a:solidFill>
                      </a:endParaRPr>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solidFill>
                            <a:schemeClr val="dk1"/>
                          </a:solidFill>
                        </a:rPr>
                        <a:t> </a:t>
                      </a:r>
                      <a:endParaRPr sz="14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435" name="Google Shape;435;p58"/>
          <p:cNvGraphicFramePr/>
          <p:nvPr/>
        </p:nvGraphicFramePr>
        <p:xfrm>
          <a:off x="1795680" y="1212733"/>
          <a:ext cx="10033600" cy="697350"/>
        </p:xfrm>
        <a:graphic>
          <a:graphicData uri="http://schemas.openxmlformats.org/drawingml/2006/table">
            <a:tbl>
              <a:tblPr>
                <a:noFill/>
                <a:tableStyleId>{7AFC1C30-CEC1-469A-B818-35135D24AD19}</a:tableStyleId>
              </a:tblPr>
              <a:tblGrid>
                <a:gridCol w="2558475">
                  <a:extLst>
                    <a:ext uri="{9D8B030D-6E8A-4147-A177-3AD203B41FA5}">
                      <a16:colId xmlns:a16="http://schemas.microsoft.com/office/drawing/2014/main" val="20000"/>
                    </a:ext>
                  </a:extLst>
                </a:gridCol>
                <a:gridCol w="2447675">
                  <a:extLst>
                    <a:ext uri="{9D8B030D-6E8A-4147-A177-3AD203B41FA5}">
                      <a16:colId xmlns:a16="http://schemas.microsoft.com/office/drawing/2014/main" val="20001"/>
                    </a:ext>
                  </a:extLst>
                </a:gridCol>
                <a:gridCol w="1255050">
                  <a:extLst>
                    <a:ext uri="{9D8B030D-6E8A-4147-A177-3AD203B41FA5}">
                      <a16:colId xmlns:a16="http://schemas.microsoft.com/office/drawing/2014/main" val="20002"/>
                    </a:ext>
                  </a:extLst>
                </a:gridCol>
                <a:gridCol w="1645925">
                  <a:extLst>
                    <a:ext uri="{9D8B030D-6E8A-4147-A177-3AD203B41FA5}">
                      <a16:colId xmlns:a16="http://schemas.microsoft.com/office/drawing/2014/main" val="20003"/>
                    </a:ext>
                  </a:extLst>
                </a:gridCol>
                <a:gridCol w="2126475">
                  <a:extLst>
                    <a:ext uri="{9D8B030D-6E8A-4147-A177-3AD203B41FA5}">
                      <a16:colId xmlns:a16="http://schemas.microsoft.com/office/drawing/2014/main" val="20004"/>
                    </a:ext>
                  </a:extLst>
                </a:gridCol>
              </a:tblGrid>
              <a:tr h="697350">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CLIENT STEPS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AGENCY ACTIONS</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FEES TO BE PAID</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PROCESSING TIME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500"/>
                        <a:buFont typeface="Arial"/>
                        <a:buNone/>
                      </a:pPr>
                      <a:r>
                        <a:rPr lang="en-US" sz="1500" b="1" u="none" strike="noStrike" cap="none">
                          <a:solidFill>
                            <a:schemeClr val="dk1"/>
                          </a:solidFill>
                        </a:rPr>
                        <a:t>PERSON RESPONSIBLE</a:t>
                      </a:r>
                      <a:endParaRPr sz="1500" b="1"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436" name="Google Shape;436;p58"/>
          <p:cNvSpPr txBox="1"/>
          <p:nvPr/>
        </p:nvSpPr>
        <p:spPr>
          <a:xfrm>
            <a:off x="1765200" y="169960"/>
            <a:ext cx="10426800" cy="879954"/>
          </a:xfrm>
          <a:prstGeom prst="rect">
            <a:avLst/>
          </a:prstGeom>
          <a:noFill/>
          <a:ln>
            <a:noFill/>
          </a:ln>
        </p:spPr>
        <p:txBody>
          <a:bodyPr spcFirstLastPara="1" wrap="square" lIns="91425" tIns="91425" rIns="91425" bIns="91425" anchor="t" anchorCtr="0">
            <a:spAutoFit/>
          </a:bodyPr>
          <a:lstStyle/>
          <a:p>
            <a:pPr marL="0" marR="0" lvl="0" indent="0" algn="ctr"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 Processing of Request for Images, Videos, and Multimedia</a:t>
            </a:r>
            <a:endParaRPr sz="1800" b="1" i="0" u="none" strike="noStrike" cap="none">
              <a:solidFill>
                <a:schemeClr val="dk1"/>
              </a:solidFill>
              <a:latin typeface="Arial"/>
              <a:ea typeface="Arial"/>
              <a:cs typeface="Arial"/>
              <a:sym typeface="Arial"/>
            </a:endParaRPr>
          </a:p>
          <a:p>
            <a:pPr marL="0" marR="0" lvl="0" indent="0" algn="ctr" rtl="0">
              <a:lnSpc>
                <a:spcPct val="106999"/>
              </a:lnSpc>
              <a:spcBef>
                <a:spcPts val="80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(External Client)</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graphicFrame>
        <p:nvGraphicFramePr>
          <p:cNvPr id="441" name="Google Shape;441;p59"/>
          <p:cNvGraphicFramePr/>
          <p:nvPr/>
        </p:nvGraphicFramePr>
        <p:xfrm>
          <a:off x="1778675" y="1529428"/>
          <a:ext cx="10035250" cy="4433136"/>
        </p:xfrm>
        <a:graphic>
          <a:graphicData uri="http://schemas.openxmlformats.org/drawingml/2006/table">
            <a:tbl>
              <a:tblPr>
                <a:noFill/>
                <a:tableStyleId>{7AFC1C30-CEC1-469A-B818-35135D24AD19}</a:tableStyleId>
              </a:tblPr>
              <a:tblGrid>
                <a:gridCol w="2750975">
                  <a:extLst>
                    <a:ext uri="{9D8B030D-6E8A-4147-A177-3AD203B41FA5}">
                      <a16:colId xmlns:a16="http://schemas.microsoft.com/office/drawing/2014/main" val="20000"/>
                    </a:ext>
                  </a:extLst>
                </a:gridCol>
                <a:gridCol w="2576625">
                  <a:extLst>
                    <a:ext uri="{9D8B030D-6E8A-4147-A177-3AD203B41FA5}">
                      <a16:colId xmlns:a16="http://schemas.microsoft.com/office/drawing/2014/main" val="20001"/>
                    </a:ext>
                  </a:extLst>
                </a:gridCol>
                <a:gridCol w="1220500">
                  <a:extLst>
                    <a:ext uri="{9D8B030D-6E8A-4147-A177-3AD203B41FA5}">
                      <a16:colId xmlns:a16="http://schemas.microsoft.com/office/drawing/2014/main" val="20002"/>
                    </a:ext>
                  </a:extLst>
                </a:gridCol>
                <a:gridCol w="1433600">
                  <a:extLst>
                    <a:ext uri="{9D8B030D-6E8A-4147-A177-3AD203B41FA5}">
                      <a16:colId xmlns:a16="http://schemas.microsoft.com/office/drawing/2014/main" val="20003"/>
                    </a:ext>
                  </a:extLst>
                </a:gridCol>
                <a:gridCol w="2053550">
                  <a:extLst>
                    <a:ext uri="{9D8B030D-6E8A-4147-A177-3AD203B41FA5}">
                      <a16:colId xmlns:a16="http://schemas.microsoft.com/office/drawing/2014/main" val="20004"/>
                    </a:ext>
                  </a:extLst>
                </a:gridCol>
              </a:tblGrid>
              <a:tr h="1152800">
                <a:tc rowSpan="3">
                  <a:txBody>
                    <a:bodyPr/>
                    <a:lstStyle/>
                    <a:p>
                      <a:pPr marL="228600" marR="0" lvl="0" indent="-22860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2. 	Receives, conforms and reverts the Letter of Authorization.</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2.1 Awaits for the 	conformed / signed guidelines</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None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2 hours</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Image Bank Custodian</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20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188725">
                <a:tc vMerge="1">
                  <a:txBody>
                    <a:bodyPr/>
                    <a:lstStyle/>
                    <a:p>
                      <a:endParaRPr lang="en-US"/>
                    </a:p>
                  </a:txBody>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2.2 Receives, reviews and acknowledges the </a:t>
                      </a:r>
                      <a:r>
                        <a:rPr lang="en-US" sz="1600" i="1" u="none" strike="noStrike" cap="none">
                          <a:latin typeface="Arial"/>
                          <a:ea typeface="Arial"/>
                          <a:cs typeface="Arial"/>
                          <a:sym typeface="Arial"/>
                        </a:rPr>
                        <a:t>conformed</a:t>
                      </a:r>
                      <a:r>
                        <a:rPr lang="en-US" sz="1600" u="none" strike="noStrike" cap="none">
                          <a:latin typeface="Arial"/>
                          <a:ea typeface="Arial"/>
                          <a:cs typeface="Arial"/>
                          <a:sym typeface="Arial"/>
                        </a:rPr>
                        <a:t> Letter of Authorization.</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None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1 hour</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latin typeface="Arial"/>
                          <a:ea typeface="Arial"/>
                          <a:cs typeface="Arial"/>
                          <a:sym typeface="Arial"/>
                        </a:rPr>
                        <a:t>Image Bank Custodian</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586450">
                <a:tc vMerge="1">
                  <a:txBody>
                    <a:bodyPr/>
                    <a:lstStyle/>
                    <a:p>
                      <a:endParaRPr lang="en-US"/>
                    </a:p>
                  </a:txBody>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2.3 Releases the requested images to requesting party</a:t>
                      </a:r>
                      <a:endParaRPr sz="1600"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None</a:t>
                      </a:r>
                      <a:endParaRPr sz="1600"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2 hours</a:t>
                      </a:r>
                      <a:endParaRPr sz="1600" u="none" strike="noStrike" cap="none">
                        <a:solidFill>
                          <a:schemeClr val="dk1"/>
                        </a:solidFill>
                        <a:latin typeface="Arial"/>
                        <a:ea typeface="Arial"/>
                        <a:cs typeface="Arial"/>
                        <a:sym typeface="Arial"/>
                      </a:endParaRPr>
                    </a:p>
                    <a:p>
                      <a:pPr marL="0" marR="0" lvl="0" indent="0" algn="just" rtl="0">
                        <a:lnSpc>
                          <a:spcPct val="106999"/>
                        </a:lnSpc>
                        <a:spcBef>
                          <a:spcPts val="80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 </a:t>
                      </a:r>
                      <a:endParaRPr sz="1600"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Image Bank Custodian</a:t>
                      </a:r>
                      <a:endParaRPr sz="1600" u="none" strike="noStrike" cap="none">
                        <a:solidFill>
                          <a:schemeClr val="dk1"/>
                        </a:solidFill>
                        <a:latin typeface="Arial"/>
                        <a:ea typeface="Arial"/>
                        <a:cs typeface="Arial"/>
                        <a:sym typeface="Arial"/>
                      </a:endParaRPr>
                    </a:p>
                    <a:p>
                      <a:pPr marL="0" marR="0" lvl="0" indent="0" algn="just" rtl="0">
                        <a:lnSpc>
                          <a:spcPct val="106999"/>
                        </a:lnSpc>
                        <a:spcBef>
                          <a:spcPts val="80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 </a:t>
                      </a:r>
                      <a:endParaRPr sz="1600" u="none" strike="noStrike" cap="none">
                        <a:solidFill>
                          <a:schemeClr val="dk1"/>
                        </a:solidFill>
                        <a:latin typeface="Arial"/>
                        <a:ea typeface="Arial"/>
                        <a:cs typeface="Arial"/>
                        <a:sym typeface="Arial"/>
                      </a:endParaRPr>
                    </a:p>
                    <a:p>
                      <a:pPr marL="0" marR="0" lvl="0" indent="0" algn="just" rtl="0">
                        <a:lnSpc>
                          <a:spcPct val="106999"/>
                        </a:lnSpc>
                        <a:spcBef>
                          <a:spcPts val="800"/>
                        </a:spcBef>
                        <a:spcAft>
                          <a:spcPts val="0"/>
                        </a:spcAft>
                        <a:buClr>
                          <a:srgbClr val="000000"/>
                        </a:buClr>
                        <a:buSzPts val="2000"/>
                        <a:buFont typeface="Arial"/>
                        <a:buNone/>
                      </a:pPr>
                      <a:r>
                        <a:rPr lang="en-US" sz="1600" u="none" strike="noStrike" cap="none">
                          <a:solidFill>
                            <a:schemeClr val="dk1"/>
                          </a:solidFill>
                          <a:latin typeface="Arial"/>
                          <a:ea typeface="Arial"/>
                          <a:cs typeface="Arial"/>
                          <a:sym typeface="Arial"/>
                        </a:rPr>
                        <a:t>MARCOM Secretary</a:t>
                      </a:r>
                      <a:endParaRPr sz="1600"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67350">
                <a:tc gridSpan="3">
                  <a:txBody>
                    <a:bodyPr/>
                    <a:lstStyle/>
                    <a:p>
                      <a:pPr marL="0" marR="0" lvl="0" indent="0" algn="just" rtl="0">
                        <a:lnSpc>
                          <a:spcPct val="106999"/>
                        </a:lnSpc>
                        <a:spcBef>
                          <a:spcPts val="0"/>
                        </a:spcBef>
                        <a:spcAft>
                          <a:spcPts val="0"/>
                        </a:spcAft>
                        <a:buClr>
                          <a:srgbClr val="000000"/>
                        </a:buClr>
                        <a:buSzPts val="2000"/>
                        <a:buFont typeface="Arial"/>
                        <a:buNone/>
                      </a:pPr>
                      <a:r>
                        <a:rPr lang="en-US" sz="1600" b="1" u="none" strike="noStrike" cap="none">
                          <a:solidFill>
                            <a:schemeClr val="dk1"/>
                          </a:solidFill>
                          <a:latin typeface="Arial"/>
                          <a:ea typeface="Arial"/>
                          <a:cs typeface="Arial"/>
                          <a:sym typeface="Arial"/>
                        </a:rPr>
                        <a:t>TOTAL PROCESSING TIME</a:t>
                      </a:r>
                      <a:endParaRPr sz="1600" b="1"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gridSpan="2">
                  <a:txBody>
                    <a:bodyPr/>
                    <a:lstStyle/>
                    <a:p>
                      <a:pPr marL="0" marR="0" lvl="0" indent="0" algn="just" rtl="0">
                        <a:lnSpc>
                          <a:spcPct val="106999"/>
                        </a:lnSpc>
                        <a:spcBef>
                          <a:spcPts val="0"/>
                        </a:spcBef>
                        <a:spcAft>
                          <a:spcPts val="0"/>
                        </a:spcAft>
                        <a:buClr>
                          <a:srgbClr val="000000"/>
                        </a:buClr>
                        <a:buSzPts val="2000"/>
                        <a:buFont typeface="Arial"/>
                        <a:buNone/>
                      </a:pPr>
                      <a:r>
                        <a:rPr lang="en-US" sz="1600" b="1" u="none" strike="noStrike" cap="none">
                          <a:solidFill>
                            <a:schemeClr val="dk1"/>
                          </a:solidFill>
                          <a:latin typeface="Arial"/>
                          <a:ea typeface="Arial"/>
                          <a:cs typeface="Arial"/>
                          <a:sym typeface="Arial"/>
                        </a:rPr>
                        <a:t>6 days, 3 hours</a:t>
                      </a:r>
                      <a:endParaRPr sz="1600" b="1" u="none" strike="noStrike" cap="none">
                        <a:solidFill>
                          <a:schemeClr val="dk1"/>
                        </a:solidFill>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442" name="Google Shape;442;p59"/>
          <p:cNvSpPr txBox="1"/>
          <p:nvPr/>
        </p:nvSpPr>
        <p:spPr>
          <a:xfrm>
            <a:off x="1765200" y="457636"/>
            <a:ext cx="10426800" cy="879954"/>
          </a:xfrm>
          <a:prstGeom prst="rect">
            <a:avLst/>
          </a:prstGeom>
          <a:noFill/>
          <a:ln>
            <a:noFill/>
          </a:ln>
        </p:spPr>
        <p:txBody>
          <a:bodyPr spcFirstLastPara="1" wrap="square" lIns="91425" tIns="91425" rIns="91425" bIns="91425" anchor="t" anchorCtr="0">
            <a:spAutoFit/>
          </a:bodyPr>
          <a:lstStyle/>
          <a:p>
            <a:pPr marL="0" marR="0" lvl="0" indent="0" algn="ctr"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1. Processing of Request for Images, Videos, and Multimedia</a:t>
            </a:r>
            <a:endParaRPr sz="1800" b="1" i="0" u="none" strike="noStrike" cap="none">
              <a:solidFill>
                <a:schemeClr val="dk1"/>
              </a:solidFill>
              <a:latin typeface="Arial"/>
              <a:ea typeface="Arial"/>
              <a:cs typeface="Arial"/>
              <a:sym typeface="Arial"/>
            </a:endParaRPr>
          </a:p>
          <a:p>
            <a:pPr marL="0" marR="0" lvl="0" indent="0" algn="ctr" rtl="0">
              <a:lnSpc>
                <a:spcPct val="106999"/>
              </a:lnSpc>
              <a:spcBef>
                <a:spcPts val="80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(External Client)</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6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48" name="Google Shape;448;p60"/>
          <p:cNvSpPr txBox="1"/>
          <p:nvPr/>
        </p:nvSpPr>
        <p:spPr>
          <a:xfrm>
            <a:off x="2766188" y="591162"/>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449" name="Google Shape;449;p60"/>
          <p:cNvSpPr txBox="1"/>
          <p:nvPr/>
        </p:nvSpPr>
        <p:spPr>
          <a:xfrm>
            <a:off x="1519311" y="1662243"/>
            <a:ext cx="9608234" cy="87834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200"/>
              <a:buFont typeface="Arial"/>
              <a:buNone/>
            </a:pPr>
            <a:r>
              <a:rPr lang="en-US" sz="2400" b="1" i="0" u="none" strike="noStrike" cap="none">
                <a:solidFill>
                  <a:srgbClr val="2F5597"/>
                </a:solidFill>
                <a:latin typeface="Arial"/>
                <a:ea typeface="Arial"/>
                <a:cs typeface="Arial"/>
                <a:sym typeface="Arial"/>
              </a:rPr>
              <a:t>PROCESSING OF REQUEST FOR COLLATERAL MATERIALS (EXTERNAL CLIENT)</a:t>
            </a:r>
            <a:endParaRPr sz="1400" b="0" i="0" u="none" strike="noStrike" cap="none">
              <a:solidFill>
                <a:srgbClr val="2F5597"/>
              </a:solidFill>
              <a:latin typeface="Arial"/>
              <a:ea typeface="Arial"/>
              <a:cs typeface="Arial"/>
              <a:sym typeface="Arial"/>
            </a:endParaRPr>
          </a:p>
        </p:txBody>
      </p:sp>
      <p:pic>
        <p:nvPicPr>
          <p:cNvPr id="450" name="Google Shape;450;p60"/>
          <p:cNvPicPr preferRelativeResize="0"/>
          <p:nvPr/>
        </p:nvPicPr>
        <p:blipFill rotWithShape="1">
          <a:blip r:embed="rId4">
            <a:alphaModFix/>
          </a:blip>
          <a:srcRect/>
          <a:stretch/>
        </p:blipFill>
        <p:spPr>
          <a:xfrm>
            <a:off x="2129927" y="4032201"/>
            <a:ext cx="2593731" cy="2593731"/>
          </a:xfrm>
          <a:prstGeom prst="rect">
            <a:avLst/>
          </a:prstGeom>
          <a:noFill/>
          <a:ln>
            <a:noFill/>
          </a:ln>
        </p:spPr>
      </p:pic>
      <p:sp>
        <p:nvSpPr>
          <p:cNvPr id="451" name="Google Shape;451;p60"/>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453" name="Google Shape;453;p60"/>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447137" y="4023377"/>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8"/>
                                        </p:tgtEl>
                                        <p:attrNameLst>
                                          <p:attrName>style.visibility</p:attrName>
                                        </p:attrNameLst>
                                      </p:cBhvr>
                                      <p:to>
                                        <p:strVal val="visible"/>
                                      </p:to>
                                    </p:set>
                                    <p:animEffect transition="in" filter="fade">
                                      <p:cBhvr>
                                        <p:cTn id="7" dur="10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1"/>
          <p:cNvSpPr txBox="1"/>
          <p:nvPr/>
        </p:nvSpPr>
        <p:spPr>
          <a:xfrm>
            <a:off x="1795050" y="322200"/>
            <a:ext cx="9665700" cy="137406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a:p>
            <a:pPr marL="177800" marR="0" lvl="0" indent="-12700" algn="just" rtl="0">
              <a:lnSpc>
                <a:spcPct val="106999"/>
              </a:lnSpc>
              <a:spcBef>
                <a:spcPts val="800"/>
              </a:spcBef>
              <a:spcAft>
                <a:spcPts val="0"/>
              </a:spcAft>
              <a:buClr>
                <a:srgbClr val="000000"/>
              </a:buClr>
              <a:buSzPts val="2200"/>
              <a:buFont typeface="Arial"/>
              <a:buNone/>
            </a:pPr>
            <a:r>
              <a:rPr lang="en-US" sz="2200" b="0" i="0" u="none" strike="noStrike" cap="none">
                <a:solidFill>
                  <a:schemeClr val="dk1"/>
                </a:solidFill>
                <a:latin typeface="Arial"/>
                <a:ea typeface="Arial"/>
                <a:cs typeface="Arial"/>
                <a:sym typeface="Arial"/>
              </a:rPr>
              <a:t>		To provide collaterals to external clients (requesting party/ies) based on specifications provided and availability of materials.</a:t>
            </a:r>
            <a:endParaRPr sz="2200" b="0" i="0" u="none" strike="noStrike" cap="none">
              <a:solidFill>
                <a:schemeClr val="dk1"/>
              </a:solidFill>
              <a:latin typeface="Arial"/>
              <a:ea typeface="Arial"/>
              <a:cs typeface="Arial"/>
              <a:sym typeface="Arial"/>
            </a:endParaRPr>
          </a:p>
        </p:txBody>
      </p:sp>
      <p:graphicFrame>
        <p:nvGraphicFramePr>
          <p:cNvPr id="459" name="Google Shape;459;p61"/>
          <p:cNvGraphicFramePr/>
          <p:nvPr/>
        </p:nvGraphicFramePr>
        <p:xfrm>
          <a:off x="1703000" y="1824513"/>
          <a:ext cx="10173850" cy="4490050"/>
        </p:xfrm>
        <a:graphic>
          <a:graphicData uri="http://schemas.openxmlformats.org/drawingml/2006/table">
            <a:tbl>
              <a:tblPr>
                <a:noFill/>
                <a:tableStyleId>{7AFC1C30-CEC1-469A-B818-35135D24AD19}</a:tableStyleId>
              </a:tblPr>
              <a:tblGrid>
                <a:gridCol w="2523550">
                  <a:extLst>
                    <a:ext uri="{9D8B030D-6E8A-4147-A177-3AD203B41FA5}">
                      <a16:colId xmlns:a16="http://schemas.microsoft.com/office/drawing/2014/main" val="20000"/>
                    </a:ext>
                  </a:extLst>
                </a:gridCol>
                <a:gridCol w="7650300">
                  <a:extLst>
                    <a:ext uri="{9D8B030D-6E8A-4147-A177-3AD203B41FA5}">
                      <a16:colId xmlns:a16="http://schemas.microsoft.com/office/drawing/2014/main" val="20001"/>
                    </a:ext>
                  </a:extLst>
                </a:gridCol>
              </a:tblGrid>
              <a:tr h="1234825">
                <a:tc>
                  <a:txBody>
                    <a:bodyPr/>
                    <a:lstStyle/>
                    <a:p>
                      <a:pPr marL="0" marR="0" lvl="0" indent="0" algn="just" rtl="0">
                        <a:lnSpc>
                          <a:spcPct val="106999"/>
                        </a:lnSpc>
                        <a:spcBef>
                          <a:spcPts val="0"/>
                        </a:spcBef>
                        <a:spcAft>
                          <a:spcPts val="0"/>
                        </a:spcAft>
                        <a:buClr>
                          <a:srgbClr val="000000"/>
                        </a:buClr>
                        <a:buSzPts val="2000"/>
                        <a:buFont typeface="Arial"/>
                        <a:buNone/>
                      </a:pPr>
                      <a:r>
                        <a:rPr lang="en-US" sz="1800" b="1" u="none" strike="noStrike" cap="none"/>
                        <a:t>Office or Division: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800" u="none" strike="noStrike" cap="none"/>
                        <a:t>Marketing Communications (MARCOM) Department</a:t>
                      </a:r>
                      <a:endParaRPr sz="1800" u="none" strike="noStrike" cap="none"/>
                    </a:p>
                    <a:p>
                      <a:pPr marL="0" marR="0" lvl="0" indent="0" algn="just" rtl="0">
                        <a:lnSpc>
                          <a:spcPct val="106999"/>
                        </a:lnSpc>
                        <a:spcBef>
                          <a:spcPts val="800"/>
                        </a:spcBef>
                        <a:spcAft>
                          <a:spcPts val="0"/>
                        </a:spcAft>
                        <a:buClr>
                          <a:srgbClr val="000000"/>
                        </a:buClr>
                        <a:buSzPts val="2000"/>
                        <a:buFont typeface="Arial"/>
                        <a:buNone/>
                      </a:pPr>
                      <a:r>
                        <a:rPr lang="en-US" sz="1800" u="none" strike="noStrike" cap="none"/>
                        <a:t>Brand Management and Advertising Division[1] [2]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alpha val="0"/>
                      </a:srgbClr>
                    </a:solidFill>
                  </a:tcPr>
                </a:tc>
                <a:extLst>
                  <a:ext uri="{0D108BD9-81ED-4DB2-BD59-A6C34878D82A}">
                    <a16:rowId xmlns:a16="http://schemas.microsoft.com/office/drawing/2014/main" val="10000"/>
                  </a:ext>
                </a:extLst>
              </a:tr>
              <a:tr h="695700">
                <a:tc>
                  <a:txBody>
                    <a:bodyPr/>
                    <a:lstStyle/>
                    <a:p>
                      <a:pPr marL="0" marR="0" lvl="0" indent="0" algn="just" rtl="0">
                        <a:lnSpc>
                          <a:spcPct val="106999"/>
                        </a:lnSpc>
                        <a:spcBef>
                          <a:spcPts val="0"/>
                        </a:spcBef>
                        <a:spcAft>
                          <a:spcPts val="0"/>
                        </a:spcAft>
                        <a:buClr>
                          <a:srgbClr val="000000"/>
                        </a:buClr>
                        <a:buSzPts val="2000"/>
                        <a:buFont typeface="Arial"/>
                        <a:buNone/>
                      </a:pPr>
                      <a:r>
                        <a:rPr lang="en-US" sz="1800" b="1" u="none" strike="noStrike" cap="none"/>
                        <a:t>Classification: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800" u="none" strike="noStrike" cap="none"/>
                        <a:t>Simple</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alpha val="0"/>
                      </a:srgbClr>
                    </a:solidFill>
                  </a:tcPr>
                </a:tc>
                <a:extLst>
                  <a:ext uri="{0D108BD9-81ED-4DB2-BD59-A6C34878D82A}">
                    <a16:rowId xmlns:a16="http://schemas.microsoft.com/office/drawing/2014/main" val="10001"/>
                  </a:ext>
                </a:extLst>
              </a:tr>
              <a:tr h="1453050">
                <a:tc>
                  <a:txBody>
                    <a:bodyPr/>
                    <a:lstStyle/>
                    <a:p>
                      <a:pPr marL="0" marR="0" lvl="0" indent="0" algn="just" rtl="0">
                        <a:lnSpc>
                          <a:spcPct val="106999"/>
                        </a:lnSpc>
                        <a:spcBef>
                          <a:spcPts val="0"/>
                        </a:spcBef>
                        <a:spcAft>
                          <a:spcPts val="0"/>
                        </a:spcAft>
                        <a:buClr>
                          <a:srgbClr val="000000"/>
                        </a:buClr>
                        <a:buSzPts val="2000"/>
                        <a:buFont typeface="Arial"/>
                        <a:buNone/>
                      </a:pPr>
                      <a:r>
                        <a:rPr lang="en-US" sz="1800" b="1" u="none" strike="noStrike" cap="none"/>
                        <a:t>Type of Transaction: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800" u="none" strike="noStrike" cap="none"/>
                        <a:t>G2C – Government to Citizen; G2B – Government to Business;</a:t>
                      </a:r>
                      <a:endParaRPr sz="1800" u="none" strike="noStrike" cap="none"/>
                    </a:p>
                    <a:p>
                      <a:pPr marL="0" marR="0" lvl="0" indent="0" algn="just" rtl="0">
                        <a:lnSpc>
                          <a:spcPct val="106999"/>
                        </a:lnSpc>
                        <a:spcBef>
                          <a:spcPts val="800"/>
                        </a:spcBef>
                        <a:spcAft>
                          <a:spcPts val="0"/>
                        </a:spcAft>
                        <a:buClr>
                          <a:srgbClr val="000000"/>
                        </a:buClr>
                        <a:buSzPts val="2000"/>
                        <a:buFont typeface="Arial"/>
                        <a:buNone/>
                      </a:pPr>
                      <a:r>
                        <a:rPr lang="en-US" sz="1800" u="none" strike="noStrike" cap="none"/>
                        <a:t>and G2G – Government to Government</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alpha val="0"/>
                      </a:srgbClr>
                    </a:solidFill>
                  </a:tcPr>
                </a:tc>
                <a:extLst>
                  <a:ext uri="{0D108BD9-81ED-4DB2-BD59-A6C34878D82A}">
                    <a16:rowId xmlns:a16="http://schemas.microsoft.com/office/drawing/2014/main" val="10002"/>
                  </a:ext>
                </a:extLst>
              </a:tr>
              <a:tr h="1106475">
                <a:tc>
                  <a:txBody>
                    <a:bodyPr/>
                    <a:lstStyle/>
                    <a:p>
                      <a:pPr marL="0" marR="0" lvl="0" indent="0" algn="just" rtl="0">
                        <a:lnSpc>
                          <a:spcPct val="106999"/>
                        </a:lnSpc>
                        <a:spcBef>
                          <a:spcPts val="0"/>
                        </a:spcBef>
                        <a:spcAft>
                          <a:spcPts val="0"/>
                        </a:spcAft>
                        <a:buClr>
                          <a:srgbClr val="000000"/>
                        </a:buClr>
                        <a:buSzPts val="2000"/>
                        <a:buFont typeface="Arial"/>
                        <a:buNone/>
                      </a:pPr>
                      <a:r>
                        <a:rPr lang="en-US" sz="1800" b="1" u="none" strike="noStrike" cap="none"/>
                        <a:t>Who may avail:</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800" u="none" strike="noStrike" cap="none"/>
                        <a:t>DOT Regional and Overseas Offices; Embassies; Academe; National Government Agencies; Private Sector; and other Industry Stakeholders</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alpha val="0"/>
                      </a:srgbClr>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graphicFrame>
        <p:nvGraphicFramePr>
          <p:cNvPr id="464" name="Google Shape;464;p62"/>
          <p:cNvGraphicFramePr/>
          <p:nvPr/>
        </p:nvGraphicFramePr>
        <p:xfrm>
          <a:off x="1895350" y="1834018"/>
          <a:ext cx="9959050" cy="3852093"/>
        </p:xfrm>
        <a:graphic>
          <a:graphicData uri="http://schemas.openxmlformats.org/drawingml/2006/table">
            <a:tbl>
              <a:tblPr>
                <a:noFill/>
                <a:tableStyleId>{7AFC1C30-CEC1-469A-B818-35135D24AD19}</a:tableStyleId>
              </a:tblPr>
              <a:tblGrid>
                <a:gridCol w="4979525">
                  <a:extLst>
                    <a:ext uri="{9D8B030D-6E8A-4147-A177-3AD203B41FA5}">
                      <a16:colId xmlns:a16="http://schemas.microsoft.com/office/drawing/2014/main" val="20000"/>
                    </a:ext>
                  </a:extLst>
                </a:gridCol>
                <a:gridCol w="4979525">
                  <a:extLst>
                    <a:ext uri="{9D8B030D-6E8A-4147-A177-3AD203B41FA5}">
                      <a16:colId xmlns:a16="http://schemas.microsoft.com/office/drawing/2014/main" val="20001"/>
                    </a:ext>
                  </a:extLst>
                </a:gridCol>
              </a:tblGrid>
              <a:tr h="693475">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CHECKLIST OF REQUIREMENTS</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WHERE TO SECURE</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2212650">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Letter of Request:</a:t>
                      </a:r>
                      <a:endParaRPr sz="1800" u="none" strike="noStrike" cap="none"/>
                    </a:p>
                    <a:p>
                      <a:pPr marL="0" marR="0" lvl="0" indent="0" algn="just" rtl="0">
                        <a:lnSpc>
                          <a:spcPct val="106999"/>
                        </a:lnSpc>
                        <a:spcBef>
                          <a:spcPts val="800"/>
                        </a:spcBef>
                        <a:spcAft>
                          <a:spcPts val="0"/>
                        </a:spcAft>
                        <a:buClr>
                          <a:srgbClr val="000000"/>
                        </a:buClr>
                        <a:buSzPts val="2200"/>
                        <a:buFont typeface="Arial"/>
                        <a:buNone/>
                      </a:pPr>
                      <a:r>
                        <a:rPr lang="en-US" sz="1800" u="none" strike="noStrike" cap="none"/>
                        <a:t>For Industry stakeholders: with valid Certificate of DOT Accreditation</a:t>
                      </a:r>
                      <a:endParaRPr sz="1800" u="none" strike="noStrike" cap="none"/>
                    </a:p>
                    <a:p>
                      <a:pPr marL="0" marR="0" lvl="0" indent="0" algn="just" rtl="0">
                        <a:lnSpc>
                          <a:spcPct val="106999"/>
                        </a:lnSpc>
                        <a:spcBef>
                          <a:spcPts val="800"/>
                        </a:spcBef>
                        <a:spcAft>
                          <a:spcPts val="0"/>
                        </a:spcAft>
                        <a:buClr>
                          <a:srgbClr val="000000"/>
                        </a:buClr>
                        <a:buSzPts val="2200"/>
                        <a:buFont typeface="Arial"/>
                        <a:buNone/>
                      </a:pPr>
                      <a:r>
                        <a:rPr lang="en-US" sz="1800" u="none" strike="noStrike" cap="none"/>
                        <a:t> </a:t>
                      </a:r>
                      <a:endParaRPr sz="1800" u="none" strike="noStrike" cap="none"/>
                    </a:p>
                    <a:p>
                      <a:pPr marL="0" marR="0" lvl="0" indent="0" algn="just" rtl="0">
                        <a:lnSpc>
                          <a:spcPct val="106999"/>
                        </a:lnSpc>
                        <a:spcBef>
                          <a:spcPts val="800"/>
                        </a:spcBef>
                        <a:spcAft>
                          <a:spcPts val="0"/>
                        </a:spcAft>
                        <a:buClr>
                          <a:srgbClr val="000000"/>
                        </a:buClr>
                        <a:buSzPts val="2200"/>
                        <a:buFont typeface="Arial"/>
                        <a:buNone/>
                      </a:pPr>
                      <a:r>
                        <a:rPr lang="en-US" sz="1800" u="none" strike="noStrike" cap="none"/>
                        <a:t>For Students: Letter of Request attested by College Dean</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To be submitted by the requesting party</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09850">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Property Gate Pass (IN/OUT)</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To be provided by the Concerned MARCOM Project Officer / Personnel</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65" name="Google Shape;465;p62"/>
          <p:cNvSpPr txBox="1"/>
          <p:nvPr/>
        </p:nvSpPr>
        <p:spPr>
          <a:xfrm>
            <a:off x="2568539" y="967681"/>
            <a:ext cx="89042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graphicFrame>
        <p:nvGraphicFramePr>
          <p:cNvPr id="470" name="Google Shape;470;p63"/>
          <p:cNvGraphicFramePr/>
          <p:nvPr/>
        </p:nvGraphicFramePr>
        <p:xfrm>
          <a:off x="1794025" y="1094577"/>
          <a:ext cx="10066425" cy="5022128"/>
        </p:xfrm>
        <a:graphic>
          <a:graphicData uri="http://schemas.openxmlformats.org/drawingml/2006/table">
            <a:tbl>
              <a:tblPr>
                <a:noFill/>
                <a:tableStyleId>{7AFC1C30-CEC1-469A-B818-35135D24AD19}</a:tableStyleId>
              </a:tblPr>
              <a:tblGrid>
                <a:gridCol w="1894850">
                  <a:extLst>
                    <a:ext uri="{9D8B030D-6E8A-4147-A177-3AD203B41FA5}">
                      <a16:colId xmlns:a16="http://schemas.microsoft.com/office/drawing/2014/main" val="20000"/>
                    </a:ext>
                  </a:extLst>
                </a:gridCol>
                <a:gridCol w="2309350">
                  <a:extLst>
                    <a:ext uri="{9D8B030D-6E8A-4147-A177-3AD203B41FA5}">
                      <a16:colId xmlns:a16="http://schemas.microsoft.com/office/drawing/2014/main" val="20001"/>
                    </a:ext>
                  </a:extLst>
                </a:gridCol>
                <a:gridCol w="1085600">
                  <a:extLst>
                    <a:ext uri="{9D8B030D-6E8A-4147-A177-3AD203B41FA5}">
                      <a16:colId xmlns:a16="http://schemas.microsoft.com/office/drawing/2014/main" val="20002"/>
                    </a:ext>
                  </a:extLst>
                </a:gridCol>
                <a:gridCol w="2230400">
                  <a:extLst>
                    <a:ext uri="{9D8B030D-6E8A-4147-A177-3AD203B41FA5}">
                      <a16:colId xmlns:a16="http://schemas.microsoft.com/office/drawing/2014/main" val="20003"/>
                    </a:ext>
                  </a:extLst>
                </a:gridCol>
                <a:gridCol w="2546225">
                  <a:extLst>
                    <a:ext uri="{9D8B030D-6E8A-4147-A177-3AD203B41FA5}">
                      <a16:colId xmlns:a16="http://schemas.microsoft.com/office/drawing/2014/main" val="20004"/>
                    </a:ext>
                  </a:extLst>
                </a:gridCol>
              </a:tblGrid>
              <a:tr h="866300">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PROCESSING TIME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891350">
                <a:tc rowSpan="4">
                  <a:txBody>
                    <a:bodyPr/>
                    <a:lstStyle/>
                    <a:p>
                      <a:pPr marL="228600" marR="0" lvl="0" indent="-228600" algn="l" rtl="0">
                        <a:lnSpc>
                          <a:spcPct val="106999"/>
                        </a:lnSpc>
                        <a:spcBef>
                          <a:spcPts val="0"/>
                        </a:spcBef>
                        <a:spcAft>
                          <a:spcPts val="0"/>
                        </a:spcAft>
                        <a:buClr>
                          <a:srgbClr val="000000"/>
                        </a:buClr>
                        <a:buSzPts val="1700"/>
                        <a:buFont typeface="Arial"/>
                        <a:buNone/>
                      </a:pPr>
                      <a:r>
                        <a:rPr lang="en-US" sz="1500" u="none" strike="noStrike" cap="none"/>
                        <a:t>1. 	Submit Letter of Request</a:t>
                      </a:r>
                      <a:endParaRPr sz="1500" u="none" strike="noStrike" cap="none"/>
                    </a:p>
                    <a:p>
                      <a:pPr marL="0" marR="0" lvl="0" indent="0" algn="l" rtl="0">
                        <a:lnSpc>
                          <a:spcPct val="106999"/>
                        </a:lnSpc>
                        <a:spcBef>
                          <a:spcPts val="0"/>
                        </a:spcBef>
                        <a:spcAft>
                          <a:spcPts val="0"/>
                        </a:spcAft>
                        <a:buClr>
                          <a:srgbClr val="000000"/>
                        </a:buClr>
                        <a:buSzPts val="17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15900" marR="0" lvl="0" indent="-215900" algn="l" rtl="0">
                        <a:lnSpc>
                          <a:spcPct val="106999"/>
                        </a:lnSpc>
                        <a:spcBef>
                          <a:spcPts val="0"/>
                        </a:spcBef>
                        <a:spcAft>
                          <a:spcPts val="0"/>
                        </a:spcAft>
                        <a:buClr>
                          <a:srgbClr val="000000"/>
                        </a:buClr>
                        <a:buSzPts val="1700"/>
                        <a:buFont typeface="Arial"/>
                        <a:buNone/>
                      </a:pPr>
                      <a:r>
                        <a:rPr lang="en-US" sz="1500" u="none" strike="noStrike" cap="none"/>
                        <a:t>1.1   Receive letter of request, assignment of Tracking Number</a:t>
                      </a:r>
                      <a:endParaRPr sz="1500" u="none" strike="noStrike" cap="none"/>
                    </a:p>
                    <a:p>
                      <a:pPr marL="457200" marR="0" lvl="0" indent="0" algn="l" rtl="0">
                        <a:lnSpc>
                          <a:spcPct val="106999"/>
                        </a:lnSpc>
                        <a:spcBef>
                          <a:spcPts val="0"/>
                        </a:spcBef>
                        <a:spcAft>
                          <a:spcPts val="0"/>
                        </a:spcAft>
                        <a:buClr>
                          <a:srgbClr val="000000"/>
                        </a:buClr>
                        <a:buSzPts val="17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2 hours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 	DM/DC and/or MARCOM Secretary/Project Officer or Personnel</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53700">
                <a:tc vMerge="1">
                  <a:txBody>
                    <a:bodyPr/>
                    <a:lstStyle/>
                    <a:p>
                      <a:endParaRPr lang="en-US"/>
                    </a:p>
                  </a:txBody>
                  <a:tcPr/>
                </a:tc>
                <a:tc>
                  <a:txBody>
                    <a:bodyPr/>
                    <a:lstStyle/>
                    <a:p>
                      <a:pPr marL="215900" marR="0" lvl="0" indent="-215900" algn="l" rtl="0">
                        <a:lnSpc>
                          <a:spcPct val="106999"/>
                        </a:lnSpc>
                        <a:spcBef>
                          <a:spcPts val="0"/>
                        </a:spcBef>
                        <a:spcAft>
                          <a:spcPts val="0"/>
                        </a:spcAft>
                        <a:buClr>
                          <a:srgbClr val="000000"/>
                        </a:buClr>
                        <a:buSzPts val="1700"/>
                        <a:buFont typeface="Arial"/>
                        <a:buNone/>
                      </a:pPr>
                      <a:r>
                        <a:rPr lang="en-US" sz="1500" u="none" strike="noStrike" cap="none"/>
                        <a:t>1.2  Check the inventory of collateral materials</a:t>
                      </a:r>
                      <a:endParaRPr sz="1500" u="none" strike="noStrike" cap="none"/>
                    </a:p>
                    <a:p>
                      <a:pPr marL="457200" marR="0" lvl="0" indent="0" algn="l" rtl="0">
                        <a:lnSpc>
                          <a:spcPct val="106999"/>
                        </a:lnSpc>
                        <a:spcBef>
                          <a:spcPts val="0"/>
                        </a:spcBef>
                        <a:spcAft>
                          <a:spcPts val="0"/>
                        </a:spcAft>
                        <a:buClr>
                          <a:srgbClr val="000000"/>
                        </a:buClr>
                        <a:buSzPts val="17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30 minutes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MARCOM Project Officer / Personnel</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941950">
                <a:tc vMerge="1">
                  <a:txBody>
                    <a:bodyPr/>
                    <a:lstStyle/>
                    <a:p>
                      <a:endParaRPr lang="en-US"/>
                    </a:p>
                  </a:txBody>
                  <a:tcPr/>
                </a:tc>
                <a:tc>
                  <a:txBody>
                    <a:bodyPr/>
                    <a:lstStyle/>
                    <a:p>
                      <a:pPr marL="215900" marR="0" lvl="0" indent="-215900" algn="l" rtl="0">
                        <a:lnSpc>
                          <a:spcPct val="106999"/>
                        </a:lnSpc>
                        <a:spcBef>
                          <a:spcPts val="0"/>
                        </a:spcBef>
                        <a:spcAft>
                          <a:spcPts val="0"/>
                        </a:spcAft>
                        <a:buClr>
                          <a:srgbClr val="000000"/>
                        </a:buClr>
                        <a:buSzPts val="1700"/>
                        <a:buFont typeface="Arial"/>
                        <a:buNone/>
                      </a:pPr>
                      <a:r>
                        <a:rPr lang="en-US" sz="1500" u="none" strike="noStrike" cap="none"/>
                        <a:t>1.3  Prepare RIS (Requisition Inventory Slip)</a:t>
                      </a:r>
                      <a:endParaRPr sz="1500" u="none" strike="noStrike" cap="none"/>
                    </a:p>
                    <a:p>
                      <a:pPr marL="215900" marR="0" lvl="0" indent="0" algn="l" rtl="0">
                        <a:lnSpc>
                          <a:spcPct val="106999"/>
                        </a:lnSpc>
                        <a:spcBef>
                          <a:spcPts val="0"/>
                        </a:spcBef>
                        <a:spcAft>
                          <a:spcPts val="0"/>
                        </a:spcAft>
                        <a:buClr>
                          <a:srgbClr val="000000"/>
                        </a:buClr>
                        <a:buSzPts val="17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30 minutes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MARCOM Project Officer / Personnel</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84000">
                <a:tc vMerge="1">
                  <a:txBody>
                    <a:bodyPr/>
                    <a:lstStyle/>
                    <a:p>
                      <a:endParaRPr lang="en-US"/>
                    </a:p>
                  </a:txBody>
                  <a:tcPr/>
                </a:tc>
                <a:tc>
                  <a:txBody>
                    <a:bodyPr/>
                    <a:lstStyle/>
                    <a:p>
                      <a:pPr marL="215900" marR="0" lvl="0" indent="-215900" algn="l" rtl="0">
                        <a:lnSpc>
                          <a:spcPct val="106999"/>
                        </a:lnSpc>
                        <a:spcBef>
                          <a:spcPts val="0"/>
                        </a:spcBef>
                        <a:spcAft>
                          <a:spcPts val="0"/>
                        </a:spcAft>
                        <a:buClr>
                          <a:srgbClr val="000000"/>
                        </a:buClr>
                        <a:buSzPts val="1700"/>
                        <a:buFont typeface="Arial"/>
                        <a:buNone/>
                      </a:pPr>
                      <a:r>
                        <a:rPr lang="en-US" sz="1500" u="none" strike="noStrike" cap="none"/>
                        <a:t>1.4  Forwards RIS to Admin DM</a:t>
                      </a:r>
                      <a:endParaRPr sz="1500" u="none" strike="noStrike" cap="none"/>
                    </a:p>
                    <a:p>
                      <a:pPr marL="215900" marR="0" lvl="0" indent="0" algn="l" rtl="0">
                        <a:lnSpc>
                          <a:spcPct val="106999"/>
                        </a:lnSpc>
                        <a:spcBef>
                          <a:spcPts val="0"/>
                        </a:spcBef>
                        <a:spcAft>
                          <a:spcPts val="0"/>
                        </a:spcAft>
                        <a:buClr>
                          <a:srgbClr val="000000"/>
                        </a:buClr>
                        <a:buSzPts val="1700"/>
                        <a:buFont typeface="Arial"/>
                        <a:buNone/>
                      </a:pPr>
                      <a:r>
                        <a:rPr lang="en-US" sz="1500" u="none" strike="noStrike" cap="none"/>
                        <a:t> </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None</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2 days</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500" u="none" strike="noStrike" cap="none"/>
                        <a:t>MARCOM Secretary or Messenger</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471" name="Google Shape;471;p63"/>
          <p:cNvSpPr txBox="1"/>
          <p:nvPr/>
        </p:nvSpPr>
        <p:spPr>
          <a:xfrm>
            <a:off x="2321959" y="474280"/>
            <a:ext cx="9230576"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graphicFrame>
        <p:nvGraphicFramePr>
          <p:cNvPr id="476" name="Google Shape;476;p64"/>
          <p:cNvGraphicFramePr/>
          <p:nvPr/>
        </p:nvGraphicFramePr>
        <p:xfrm>
          <a:off x="1819120" y="1718518"/>
          <a:ext cx="10143175" cy="4476319"/>
        </p:xfrm>
        <a:graphic>
          <a:graphicData uri="http://schemas.openxmlformats.org/drawingml/2006/table">
            <a:tbl>
              <a:tblPr>
                <a:noFill/>
                <a:tableStyleId>{7AFC1C30-CEC1-469A-B818-35135D24AD19}</a:tableStyleId>
              </a:tblPr>
              <a:tblGrid>
                <a:gridCol w="1218725">
                  <a:extLst>
                    <a:ext uri="{9D8B030D-6E8A-4147-A177-3AD203B41FA5}">
                      <a16:colId xmlns:a16="http://schemas.microsoft.com/office/drawing/2014/main" val="20000"/>
                    </a:ext>
                  </a:extLst>
                </a:gridCol>
                <a:gridCol w="3740175">
                  <a:extLst>
                    <a:ext uri="{9D8B030D-6E8A-4147-A177-3AD203B41FA5}">
                      <a16:colId xmlns:a16="http://schemas.microsoft.com/office/drawing/2014/main" val="20001"/>
                    </a:ext>
                  </a:extLst>
                </a:gridCol>
                <a:gridCol w="1337400">
                  <a:extLst>
                    <a:ext uri="{9D8B030D-6E8A-4147-A177-3AD203B41FA5}">
                      <a16:colId xmlns:a16="http://schemas.microsoft.com/office/drawing/2014/main" val="20002"/>
                    </a:ext>
                  </a:extLst>
                </a:gridCol>
                <a:gridCol w="1667975">
                  <a:extLst>
                    <a:ext uri="{9D8B030D-6E8A-4147-A177-3AD203B41FA5}">
                      <a16:colId xmlns:a16="http://schemas.microsoft.com/office/drawing/2014/main" val="20003"/>
                    </a:ext>
                  </a:extLst>
                </a:gridCol>
                <a:gridCol w="2178900">
                  <a:extLst>
                    <a:ext uri="{9D8B030D-6E8A-4147-A177-3AD203B41FA5}">
                      <a16:colId xmlns:a16="http://schemas.microsoft.com/office/drawing/2014/main" val="20004"/>
                    </a:ext>
                  </a:extLst>
                </a:gridCol>
              </a:tblGrid>
              <a:tr h="841800">
                <a:tc>
                  <a:txBody>
                    <a:bodyPr/>
                    <a:lstStyle/>
                    <a:p>
                      <a:pPr marL="215900" marR="0" lvl="0" indent="0" algn="just" rtl="0">
                        <a:lnSpc>
                          <a:spcPct val="106999"/>
                        </a:lnSpc>
                        <a:spcBef>
                          <a:spcPts val="0"/>
                        </a:spcBef>
                        <a:spcAft>
                          <a:spcPts val="0"/>
                        </a:spcAft>
                        <a:buClr>
                          <a:srgbClr val="000000"/>
                        </a:buClr>
                        <a:buSzPts val="21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15900" marR="0" lvl="0" indent="-215900" algn="just" rtl="0">
                        <a:lnSpc>
                          <a:spcPct val="106999"/>
                        </a:lnSpc>
                        <a:spcBef>
                          <a:spcPts val="0"/>
                        </a:spcBef>
                        <a:spcAft>
                          <a:spcPts val="0"/>
                        </a:spcAft>
                        <a:buClr>
                          <a:srgbClr val="000000"/>
                        </a:buClr>
                        <a:buSzPts val="2100"/>
                        <a:buFont typeface="Arial"/>
                        <a:buNone/>
                      </a:pPr>
                      <a:r>
                        <a:rPr lang="en-US" sz="1600" u="none" strike="noStrike" cap="none"/>
                        <a:t>1.5  Prepares/Drafts Letter of Reply to requesting party/ies</a:t>
                      </a:r>
                      <a:endParaRPr sz="1600" u="none" strike="noStrike" cap="none"/>
                    </a:p>
                    <a:p>
                      <a:pPr marL="215900" marR="0" lvl="0" indent="0" algn="just" rtl="0">
                        <a:lnSpc>
                          <a:spcPct val="106999"/>
                        </a:lnSpc>
                        <a:spcBef>
                          <a:spcPts val="0"/>
                        </a:spcBef>
                        <a:spcAft>
                          <a:spcPts val="0"/>
                        </a:spcAft>
                        <a:buClr>
                          <a:srgbClr val="000000"/>
                        </a:buClr>
                        <a:buSzPts val="21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30 minutes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MARCOM Project Officer / Personnel</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266775">
                <a:tc>
                  <a:txBody>
                    <a:bodyPr/>
                    <a:lstStyle/>
                    <a:p>
                      <a:pPr marL="215900" marR="0" lvl="0" indent="0" algn="just" rtl="0">
                        <a:lnSpc>
                          <a:spcPct val="106999"/>
                        </a:lnSpc>
                        <a:spcBef>
                          <a:spcPts val="0"/>
                        </a:spcBef>
                        <a:spcAft>
                          <a:spcPts val="0"/>
                        </a:spcAft>
                        <a:buClr>
                          <a:srgbClr val="000000"/>
                        </a:buClr>
                        <a:buSzPts val="21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15900" marR="0" lvl="0" indent="-215900" algn="just" rtl="0">
                        <a:lnSpc>
                          <a:spcPct val="106999"/>
                        </a:lnSpc>
                        <a:spcBef>
                          <a:spcPts val="0"/>
                        </a:spcBef>
                        <a:spcAft>
                          <a:spcPts val="0"/>
                        </a:spcAft>
                        <a:buClr>
                          <a:srgbClr val="000000"/>
                        </a:buClr>
                        <a:buSzPts val="2100"/>
                        <a:buFont typeface="Arial"/>
                        <a:buNone/>
                      </a:pPr>
                      <a:r>
                        <a:rPr lang="en-US" sz="1600" u="none" strike="noStrike" cap="none"/>
                        <a:t>1.6  Finalizes Letter of Reply and forward to DCOO</a:t>
                      </a:r>
                      <a:endParaRPr sz="1600" u="none" strike="noStrike" cap="none"/>
                    </a:p>
                    <a:p>
                      <a:pPr marL="215900" marR="0" lvl="0" indent="0" algn="just" rtl="0">
                        <a:lnSpc>
                          <a:spcPct val="106999"/>
                        </a:lnSpc>
                        <a:spcBef>
                          <a:spcPts val="0"/>
                        </a:spcBef>
                        <a:spcAft>
                          <a:spcPts val="0"/>
                        </a:spcAft>
                        <a:buClr>
                          <a:srgbClr val="000000"/>
                        </a:buClr>
                        <a:buSzPts val="21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2 hours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MARCOM Project Officer / Personnel</a:t>
                      </a:r>
                      <a:endParaRPr sz="1600" u="none" strike="noStrike" cap="none"/>
                    </a:p>
                    <a:p>
                      <a:pPr marL="0" marR="0" lvl="0" indent="0" algn="just" rtl="0">
                        <a:lnSpc>
                          <a:spcPct val="106999"/>
                        </a:lnSpc>
                        <a:spcBef>
                          <a:spcPts val="800"/>
                        </a:spcBef>
                        <a:spcAft>
                          <a:spcPts val="0"/>
                        </a:spcAft>
                        <a:buClr>
                          <a:srgbClr val="000000"/>
                        </a:buClr>
                        <a:buSzPts val="2100"/>
                        <a:buFont typeface="Arial"/>
                        <a:buNone/>
                      </a:pPr>
                      <a:r>
                        <a:rPr lang="en-US" sz="1600" u="none" strike="noStrike" cap="none"/>
                        <a:t>Department Manager/ Division Chief</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424525">
                <a:tc>
                  <a:txBody>
                    <a:bodyPr/>
                    <a:lstStyle/>
                    <a:p>
                      <a:pPr marL="215900" marR="0" lvl="0" indent="-215900" algn="just" rtl="0">
                        <a:lnSpc>
                          <a:spcPct val="106999"/>
                        </a:lnSpc>
                        <a:spcBef>
                          <a:spcPts val="0"/>
                        </a:spcBef>
                        <a:spcAft>
                          <a:spcPts val="0"/>
                        </a:spcAft>
                        <a:buClr>
                          <a:srgbClr val="000000"/>
                        </a:buClr>
                        <a:buSzPts val="21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15900" marR="0" lvl="0" indent="-215900" algn="just" rtl="0">
                        <a:lnSpc>
                          <a:spcPct val="106999"/>
                        </a:lnSpc>
                        <a:spcBef>
                          <a:spcPts val="0"/>
                        </a:spcBef>
                        <a:spcAft>
                          <a:spcPts val="0"/>
                        </a:spcAft>
                        <a:buClr>
                          <a:srgbClr val="000000"/>
                        </a:buClr>
                        <a:buSzPts val="2100"/>
                        <a:buFont typeface="Arial"/>
                        <a:buNone/>
                      </a:pPr>
                      <a:r>
                        <a:rPr lang="en-US" sz="1600" u="none" strike="noStrike" cap="none"/>
                        <a:t>1.7  Approves and endorses to the Chief Operating Officer (COO) of the Letter of Reply</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1 day</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Acting / Deputy Chief Operating Officer (DCOO) for Marketing &amp; Promotions Sector</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58150">
                <a:tc>
                  <a:txBody>
                    <a:bodyPr/>
                    <a:lstStyle/>
                    <a:p>
                      <a:pPr marL="152400" marR="0" lvl="0" indent="-152400" algn="just" rtl="0">
                        <a:lnSpc>
                          <a:spcPct val="106999"/>
                        </a:lnSpc>
                        <a:spcBef>
                          <a:spcPts val="0"/>
                        </a:spcBef>
                        <a:spcAft>
                          <a:spcPts val="0"/>
                        </a:spcAft>
                        <a:buClr>
                          <a:srgbClr val="000000"/>
                        </a:buClr>
                        <a:buSzPts val="21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152400" marR="0" lvl="0" indent="-152400" algn="just" rtl="0">
                        <a:lnSpc>
                          <a:spcPct val="106999"/>
                        </a:lnSpc>
                        <a:spcBef>
                          <a:spcPts val="0"/>
                        </a:spcBef>
                        <a:spcAft>
                          <a:spcPts val="0"/>
                        </a:spcAft>
                        <a:buClr>
                          <a:srgbClr val="000000"/>
                        </a:buClr>
                        <a:buSzPts val="2100"/>
                        <a:buFont typeface="Arial"/>
                        <a:buNone/>
                      </a:pPr>
                      <a:r>
                        <a:rPr lang="en-US" sz="1600" u="none" strike="noStrike" cap="none"/>
                        <a:t>1.8 Provides Comments / Final Approval by the COO</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2 days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100"/>
                        <a:buFont typeface="Arial"/>
                        <a:buNone/>
                      </a:pPr>
                      <a:r>
                        <a:rPr lang="en-US" sz="1600" u="none" strike="noStrike" cap="none"/>
                        <a:t>Office of the Chief Operating Officer</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477" name="Google Shape;477;p64"/>
          <p:cNvGraphicFramePr/>
          <p:nvPr/>
        </p:nvGraphicFramePr>
        <p:xfrm>
          <a:off x="1819120" y="880745"/>
          <a:ext cx="10143150" cy="755025"/>
        </p:xfrm>
        <a:graphic>
          <a:graphicData uri="http://schemas.openxmlformats.org/drawingml/2006/table">
            <a:tbl>
              <a:tblPr>
                <a:noFill/>
                <a:tableStyleId>{7AFC1C30-CEC1-469A-B818-35135D24AD19}</a:tableStyleId>
              </a:tblPr>
              <a:tblGrid>
                <a:gridCol w="1218725">
                  <a:extLst>
                    <a:ext uri="{9D8B030D-6E8A-4147-A177-3AD203B41FA5}">
                      <a16:colId xmlns:a16="http://schemas.microsoft.com/office/drawing/2014/main" val="20000"/>
                    </a:ext>
                  </a:extLst>
                </a:gridCol>
                <a:gridCol w="3694775">
                  <a:extLst>
                    <a:ext uri="{9D8B030D-6E8A-4147-A177-3AD203B41FA5}">
                      <a16:colId xmlns:a16="http://schemas.microsoft.com/office/drawing/2014/main" val="20001"/>
                    </a:ext>
                  </a:extLst>
                </a:gridCol>
                <a:gridCol w="1423000">
                  <a:extLst>
                    <a:ext uri="{9D8B030D-6E8A-4147-A177-3AD203B41FA5}">
                      <a16:colId xmlns:a16="http://schemas.microsoft.com/office/drawing/2014/main" val="20002"/>
                    </a:ext>
                  </a:extLst>
                </a:gridCol>
                <a:gridCol w="1668700">
                  <a:extLst>
                    <a:ext uri="{9D8B030D-6E8A-4147-A177-3AD203B41FA5}">
                      <a16:colId xmlns:a16="http://schemas.microsoft.com/office/drawing/2014/main" val="20003"/>
                    </a:ext>
                  </a:extLst>
                </a:gridCol>
                <a:gridCol w="2137950">
                  <a:extLst>
                    <a:ext uri="{9D8B030D-6E8A-4147-A177-3AD203B41FA5}">
                      <a16:colId xmlns:a16="http://schemas.microsoft.com/office/drawing/2014/main" val="20004"/>
                    </a:ext>
                  </a:extLst>
                </a:gridCol>
              </a:tblGrid>
              <a:tr h="755025">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CLIENT STEPS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AGENCY ACTIONS</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FEES TO BE PAID</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PROCESSING TIME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500" b="1" u="none" strike="noStrike" cap="none"/>
                        <a:t>PERSON RESPONSIBLE</a:t>
                      </a:r>
                      <a:endParaRPr sz="15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478" name="Google Shape;478;p64"/>
          <p:cNvSpPr txBox="1"/>
          <p:nvPr/>
        </p:nvSpPr>
        <p:spPr>
          <a:xfrm>
            <a:off x="2321959" y="333831"/>
            <a:ext cx="9230576"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aphicFrame>
        <p:nvGraphicFramePr>
          <p:cNvPr id="483" name="Google Shape;483;p65"/>
          <p:cNvGraphicFramePr/>
          <p:nvPr/>
        </p:nvGraphicFramePr>
        <p:xfrm>
          <a:off x="1824750" y="1293082"/>
          <a:ext cx="10005100" cy="4151160"/>
        </p:xfrm>
        <a:graphic>
          <a:graphicData uri="http://schemas.openxmlformats.org/drawingml/2006/table">
            <a:tbl>
              <a:tblPr>
                <a:noFill/>
                <a:tableStyleId>{7AFC1C30-CEC1-469A-B818-35135D24AD19}</a:tableStyleId>
              </a:tblPr>
              <a:tblGrid>
                <a:gridCol w="2218925">
                  <a:extLst>
                    <a:ext uri="{9D8B030D-6E8A-4147-A177-3AD203B41FA5}">
                      <a16:colId xmlns:a16="http://schemas.microsoft.com/office/drawing/2014/main" val="20000"/>
                    </a:ext>
                  </a:extLst>
                </a:gridCol>
                <a:gridCol w="2018525">
                  <a:extLst>
                    <a:ext uri="{9D8B030D-6E8A-4147-A177-3AD203B41FA5}">
                      <a16:colId xmlns:a16="http://schemas.microsoft.com/office/drawing/2014/main" val="20001"/>
                    </a:ext>
                  </a:extLst>
                </a:gridCol>
                <a:gridCol w="1628925">
                  <a:extLst>
                    <a:ext uri="{9D8B030D-6E8A-4147-A177-3AD203B41FA5}">
                      <a16:colId xmlns:a16="http://schemas.microsoft.com/office/drawing/2014/main" val="20002"/>
                    </a:ext>
                  </a:extLst>
                </a:gridCol>
                <a:gridCol w="1725725">
                  <a:extLst>
                    <a:ext uri="{9D8B030D-6E8A-4147-A177-3AD203B41FA5}">
                      <a16:colId xmlns:a16="http://schemas.microsoft.com/office/drawing/2014/main" val="20003"/>
                    </a:ext>
                  </a:extLst>
                </a:gridCol>
                <a:gridCol w="2413000">
                  <a:extLst>
                    <a:ext uri="{9D8B030D-6E8A-4147-A177-3AD203B41FA5}">
                      <a16:colId xmlns:a16="http://schemas.microsoft.com/office/drawing/2014/main" val="20004"/>
                    </a:ext>
                  </a:extLst>
                </a:gridCol>
              </a:tblGrid>
              <a:tr h="850675">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CLIENT STEPS</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AGENCY ACTIONS</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FEES TO BE PAID</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PROCESSING TIME</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PERSON RESPONSIBLE</a:t>
                      </a:r>
                      <a:endParaRPr sz="1800" b="1"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1548550">
                <a:tc>
                  <a:txBody>
                    <a:bodyPr/>
                    <a:lstStyle/>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2. Receive response from the agency  </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215900" marR="0" lvl="0" indent="-215900" algn="l" rtl="0">
                        <a:lnSpc>
                          <a:spcPct val="106999"/>
                        </a:lnSpc>
                        <a:spcBef>
                          <a:spcPts val="0"/>
                        </a:spcBef>
                        <a:spcAft>
                          <a:spcPts val="0"/>
                        </a:spcAft>
                        <a:buClr>
                          <a:srgbClr val="000000"/>
                        </a:buClr>
                        <a:buSzPts val="2200"/>
                        <a:buFont typeface="Arial"/>
                        <a:buNone/>
                      </a:pPr>
                      <a:r>
                        <a:rPr lang="en-US" sz="1800" u="none" strike="noStrike" cap="none"/>
                        <a:t>2.1  Send Letter of Reply to requesting party</a:t>
                      </a:r>
                      <a:endParaRPr sz="1800" u="none" strike="noStrike" cap="none"/>
                    </a:p>
                    <a:p>
                      <a:pPr marL="0" marR="0" lvl="0" indent="0" algn="l" rtl="0">
                        <a:lnSpc>
                          <a:spcPct val="106999"/>
                        </a:lnSpc>
                        <a:spcBef>
                          <a:spcPts val="0"/>
                        </a:spcBef>
                        <a:spcAft>
                          <a:spcPts val="0"/>
                        </a:spcAft>
                        <a:buClr>
                          <a:srgbClr val="000000"/>
                        </a:buClr>
                        <a:buSzPts val="2200"/>
                        <a:buFont typeface="Arial"/>
                        <a:buNone/>
                      </a:pPr>
                      <a:r>
                        <a:rPr lang="en-US" sz="1800" u="none" strike="noStrike" cap="none"/>
                        <a:t> </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None</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30 minutes</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MARCOM Project Officer / Personnel</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98375">
                <a:tc>
                  <a:txBody>
                    <a:bodyPr/>
                    <a:lstStyle/>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3. Receive advice that the Collateral Materials are ready for pick-up</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215900" marR="0" lvl="0" indent="-215900" algn="l" rtl="0">
                        <a:lnSpc>
                          <a:spcPct val="106999"/>
                        </a:lnSpc>
                        <a:spcBef>
                          <a:spcPts val="0"/>
                        </a:spcBef>
                        <a:spcAft>
                          <a:spcPts val="0"/>
                        </a:spcAft>
                        <a:buClr>
                          <a:srgbClr val="000000"/>
                        </a:buClr>
                        <a:buSzPts val="2200"/>
                        <a:buFont typeface="Arial"/>
                        <a:buNone/>
                      </a:pPr>
                      <a:r>
                        <a:rPr lang="en-US" sz="1800" u="none" strike="noStrike" cap="none"/>
                        <a:t>3.1  Prepare and forward Property Gate Pass (IN/OUT)</a:t>
                      </a:r>
                      <a:endParaRPr sz="1800" u="none" strike="noStrike" cap="none"/>
                    </a:p>
                    <a:p>
                      <a:pPr marL="0" marR="0" lvl="0" indent="0" algn="l" rtl="0">
                        <a:lnSpc>
                          <a:spcPct val="106999"/>
                        </a:lnSpc>
                        <a:spcBef>
                          <a:spcPts val="800"/>
                        </a:spcBef>
                        <a:spcAft>
                          <a:spcPts val="0"/>
                        </a:spcAft>
                        <a:buClr>
                          <a:srgbClr val="000000"/>
                        </a:buClr>
                        <a:buSzPts val="2200"/>
                        <a:buFont typeface="Arial"/>
                        <a:buNone/>
                      </a:pPr>
                      <a:r>
                        <a:rPr lang="en-US" sz="1800" u="none" strike="noStrike" cap="none"/>
                        <a:t> </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None</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1 day</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MARCOM Project Officer / Personnel</a:t>
                      </a:r>
                      <a:endParaRPr sz="1800" u="none" strike="noStrike" cap="none"/>
                    </a:p>
                  </a:txBody>
                  <a:tcPr marL="68575" marR="68575" marT="91425" marB="91425">
                    <a:lnL w="12650" cap="flat" cmpd="sng">
                      <a:solidFill>
                        <a:schemeClr val="dk1"/>
                      </a:solidFill>
                      <a:prstDash val="solid"/>
                      <a:round/>
                      <a:headEnd type="none" w="sm" len="sm"/>
                      <a:tailEnd type="none" w="sm" len="sm"/>
                    </a:lnL>
                    <a:lnR w="12650" cap="flat" cmpd="sng">
                      <a:solidFill>
                        <a:schemeClr val="dk1"/>
                      </a:solidFill>
                      <a:prstDash val="solid"/>
                      <a:round/>
                      <a:headEnd type="none" w="sm" len="sm"/>
                      <a:tailEnd type="none" w="sm" len="sm"/>
                    </a:lnR>
                    <a:lnT w="12650" cap="flat" cmpd="sng">
                      <a:solidFill>
                        <a:schemeClr val="dk1"/>
                      </a:solidFill>
                      <a:prstDash val="solid"/>
                      <a:round/>
                      <a:headEnd type="none" w="sm" len="sm"/>
                      <a:tailEnd type="none" w="sm" len="sm"/>
                    </a:lnT>
                    <a:lnB w="126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84" name="Google Shape;484;p65"/>
          <p:cNvSpPr txBox="1"/>
          <p:nvPr/>
        </p:nvSpPr>
        <p:spPr>
          <a:xfrm>
            <a:off x="2321959" y="556473"/>
            <a:ext cx="9230576"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graphicFrame>
        <p:nvGraphicFramePr>
          <p:cNvPr id="489" name="Google Shape;489;p66"/>
          <p:cNvGraphicFramePr/>
          <p:nvPr/>
        </p:nvGraphicFramePr>
        <p:xfrm>
          <a:off x="1870750" y="1560475"/>
          <a:ext cx="10005075" cy="4468250"/>
        </p:xfrm>
        <a:graphic>
          <a:graphicData uri="http://schemas.openxmlformats.org/drawingml/2006/table">
            <a:tbl>
              <a:tblPr>
                <a:noFill/>
                <a:tableStyleId>{7AFC1C30-CEC1-469A-B818-35135D24AD19}</a:tableStyleId>
              </a:tblPr>
              <a:tblGrid>
                <a:gridCol w="2511075">
                  <a:extLst>
                    <a:ext uri="{9D8B030D-6E8A-4147-A177-3AD203B41FA5}">
                      <a16:colId xmlns:a16="http://schemas.microsoft.com/office/drawing/2014/main" val="20000"/>
                    </a:ext>
                  </a:extLst>
                </a:gridCol>
                <a:gridCol w="2628775">
                  <a:extLst>
                    <a:ext uri="{9D8B030D-6E8A-4147-A177-3AD203B41FA5}">
                      <a16:colId xmlns:a16="http://schemas.microsoft.com/office/drawing/2014/main" val="20001"/>
                    </a:ext>
                  </a:extLst>
                </a:gridCol>
                <a:gridCol w="1334000">
                  <a:extLst>
                    <a:ext uri="{9D8B030D-6E8A-4147-A177-3AD203B41FA5}">
                      <a16:colId xmlns:a16="http://schemas.microsoft.com/office/drawing/2014/main" val="20002"/>
                    </a:ext>
                  </a:extLst>
                </a:gridCol>
                <a:gridCol w="1392875">
                  <a:extLst>
                    <a:ext uri="{9D8B030D-6E8A-4147-A177-3AD203B41FA5}">
                      <a16:colId xmlns:a16="http://schemas.microsoft.com/office/drawing/2014/main" val="20003"/>
                    </a:ext>
                  </a:extLst>
                </a:gridCol>
                <a:gridCol w="2138350">
                  <a:extLst>
                    <a:ext uri="{9D8B030D-6E8A-4147-A177-3AD203B41FA5}">
                      <a16:colId xmlns:a16="http://schemas.microsoft.com/office/drawing/2014/main" val="20004"/>
                    </a:ext>
                  </a:extLst>
                </a:gridCol>
              </a:tblGrid>
              <a:tr h="1627225">
                <a:tc>
                  <a:txBody>
                    <a:bodyPr/>
                    <a:lstStyle/>
                    <a:p>
                      <a:pPr marL="228600" marR="0" lvl="0" indent="-228600" algn="l" rtl="0">
                        <a:lnSpc>
                          <a:spcPct val="106999"/>
                        </a:lnSpc>
                        <a:spcBef>
                          <a:spcPts val="0"/>
                        </a:spcBef>
                        <a:spcAft>
                          <a:spcPts val="0"/>
                        </a:spcAft>
                        <a:buClr>
                          <a:srgbClr val="000000"/>
                        </a:buClr>
                        <a:buSzPts val="2200"/>
                        <a:buFont typeface="Arial"/>
                        <a:buNone/>
                      </a:pPr>
                      <a:r>
                        <a:rPr lang="en-US" sz="2000" u="none" strike="noStrike" cap="none"/>
                        <a:t>4.</a:t>
                      </a:r>
                      <a:r>
                        <a:rPr lang="en-US" sz="2000" u="none" strike="noStrike" cap="none">
                          <a:latin typeface="Times New Roman"/>
                          <a:ea typeface="Times New Roman"/>
                          <a:cs typeface="Times New Roman"/>
                          <a:sym typeface="Times New Roman"/>
                        </a:rPr>
                        <a:t> </a:t>
                      </a:r>
                      <a:r>
                        <a:rPr lang="en-US" sz="2000" u="none" strike="noStrike" cap="none"/>
                        <a:t>Receive the requested collateral materials</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30200" marR="0" lvl="0" indent="-330200" algn="l" rtl="0">
                        <a:lnSpc>
                          <a:spcPct val="106999"/>
                        </a:lnSpc>
                        <a:spcBef>
                          <a:spcPts val="0"/>
                        </a:spcBef>
                        <a:spcAft>
                          <a:spcPts val="0"/>
                        </a:spcAft>
                        <a:buClr>
                          <a:srgbClr val="000000"/>
                        </a:buClr>
                        <a:buSzPts val="2200"/>
                        <a:buFont typeface="Arial"/>
                        <a:buNone/>
                      </a:pPr>
                      <a:r>
                        <a:rPr lang="en-US" sz="2000" u="none" strike="noStrike" cap="none"/>
                        <a:t>1.1</a:t>
                      </a:r>
                      <a:r>
                        <a:rPr lang="en-US" sz="2000" u="none" strike="noStrike" cap="none">
                          <a:latin typeface="Times New Roman"/>
                          <a:ea typeface="Times New Roman"/>
                          <a:cs typeface="Times New Roman"/>
                          <a:sym typeface="Times New Roman"/>
                        </a:rPr>
                        <a:t>  </a:t>
                      </a:r>
                      <a:r>
                        <a:rPr lang="en-US" sz="2000" u="none" strike="noStrike" cap="none"/>
                        <a:t>Release requested collateral materials</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None</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1 hour</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2000" u="none" strike="noStrike" cap="none"/>
                        <a:t>Property Custodian</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095500">
                <a:tc gridSpan="5">
                  <a:txBody>
                    <a:bodyPr/>
                    <a:lstStyle/>
                    <a:p>
                      <a:pPr marL="228600" marR="0" lvl="0" indent="-228600" algn="just" rtl="0">
                        <a:lnSpc>
                          <a:spcPct val="106999"/>
                        </a:lnSpc>
                        <a:spcBef>
                          <a:spcPts val="0"/>
                        </a:spcBef>
                        <a:spcAft>
                          <a:spcPts val="0"/>
                        </a:spcAft>
                        <a:buClr>
                          <a:srgbClr val="000000"/>
                        </a:buClr>
                        <a:buSzPts val="2200"/>
                        <a:buFont typeface="Arial"/>
                        <a:buNone/>
                      </a:pPr>
                      <a:r>
                        <a:rPr lang="en-US" sz="2000" b="1" u="none" strike="noStrike" cap="none"/>
                        <a:t>Note: </a:t>
                      </a:r>
                      <a:r>
                        <a:rPr lang="en-US" sz="2000" u="none" strike="noStrike" cap="none"/>
                        <a:t>Some of the requesting parties do not get the requested materials right away as they need to schedule someone who will pick-up the materials from TPB and some even request for the materials to be shipped/sent to them. Given this, MARCOM can only count until the day that the MARCOM Project Officer / Personnel will advise the requesting party that the materials are ready for pick up</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45525">
                <a:tc gridSpan="3">
                  <a:txBody>
                    <a:bodyPr/>
                    <a:lstStyle/>
                    <a:p>
                      <a:pPr marL="0" marR="0" lvl="0" indent="0" algn="l" rtl="0">
                        <a:lnSpc>
                          <a:spcPct val="106999"/>
                        </a:lnSpc>
                        <a:spcBef>
                          <a:spcPts val="0"/>
                        </a:spcBef>
                        <a:spcAft>
                          <a:spcPts val="0"/>
                        </a:spcAft>
                        <a:buClr>
                          <a:srgbClr val="000000"/>
                        </a:buClr>
                        <a:buSzPts val="2200"/>
                        <a:buFont typeface="Arial"/>
                        <a:buNone/>
                      </a:pPr>
                      <a:r>
                        <a:rPr lang="en-US" sz="2000" b="1" u="none" strike="noStrike" cap="none"/>
                        <a:t>TOTAL PROCESSING TIME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06999"/>
                        </a:lnSpc>
                        <a:spcBef>
                          <a:spcPts val="0"/>
                        </a:spcBef>
                        <a:spcAft>
                          <a:spcPts val="0"/>
                        </a:spcAft>
                        <a:buClr>
                          <a:srgbClr val="000000"/>
                        </a:buClr>
                        <a:buSzPts val="2200"/>
                        <a:buFont typeface="Arial"/>
                        <a:buNone/>
                      </a:pPr>
                      <a:r>
                        <a:rPr lang="en-US" sz="2000" b="1" u="none" strike="noStrike" cap="none"/>
                        <a:t>6 days, 7 hours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490" name="Google Shape;490;p66"/>
          <p:cNvSpPr txBox="1"/>
          <p:nvPr/>
        </p:nvSpPr>
        <p:spPr>
          <a:xfrm>
            <a:off x="2321959" y="747737"/>
            <a:ext cx="9230576"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2. Processing of Request for Collateral Materials (External Client)</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6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96" name="Google Shape;496;p67"/>
          <p:cNvSpPr txBox="1"/>
          <p:nvPr/>
        </p:nvSpPr>
        <p:spPr>
          <a:xfrm>
            <a:off x="2766188" y="617899"/>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497" name="Google Shape;497;p67"/>
          <p:cNvSpPr txBox="1"/>
          <p:nvPr/>
        </p:nvSpPr>
        <p:spPr>
          <a:xfrm>
            <a:off x="1483895" y="1635506"/>
            <a:ext cx="9611894" cy="483166"/>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200"/>
              <a:buFont typeface="Arial"/>
              <a:buNone/>
            </a:pPr>
            <a:r>
              <a:rPr lang="en-US" sz="2400" b="1" i="0" u="none" strike="noStrike" cap="none">
                <a:solidFill>
                  <a:srgbClr val="2F5597"/>
                </a:solidFill>
                <a:latin typeface="Arial"/>
                <a:ea typeface="Arial"/>
                <a:cs typeface="Arial"/>
                <a:sym typeface="Arial"/>
              </a:rPr>
              <a:t>RECRUITMENT, SELECTION AND PROMOTION PROCEDURE</a:t>
            </a:r>
            <a:endParaRPr sz="1400" b="0" i="0" u="none" strike="noStrike" cap="none">
              <a:solidFill>
                <a:srgbClr val="2F5597"/>
              </a:solidFill>
              <a:latin typeface="Arial"/>
              <a:ea typeface="Arial"/>
              <a:cs typeface="Arial"/>
              <a:sym typeface="Arial"/>
            </a:endParaRPr>
          </a:p>
        </p:txBody>
      </p:sp>
      <p:pic>
        <p:nvPicPr>
          <p:cNvPr id="498" name="Google Shape;498;p67"/>
          <p:cNvPicPr preferRelativeResize="0"/>
          <p:nvPr/>
        </p:nvPicPr>
        <p:blipFill rotWithShape="1">
          <a:blip r:embed="rId4">
            <a:alphaModFix/>
          </a:blip>
          <a:srcRect/>
          <a:stretch/>
        </p:blipFill>
        <p:spPr>
          <a:xfrm>
            <a:off x="2135462" y="3973679"/>
            <a:ext cx="2481189" cy="2481189"/>
          </a:xfrm>
          <a:prstGeom prst="rect">
            <a:avLst/>
          </a:prstGeom>
          <a:noFill/>
          <a:ln>
            <a:noFill/>
          </a:ln>
        </p:spPr>
      </p:pic>
      <p:sp>
        <p:nvSpPr>
          <p:cNvPr id="499" name="Google Shape;499;p67"/>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501" name="Google Shape;501;p67"/>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568736" y="396933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6"/>
                                        </p:tgtEl>
                                        <p:attrNameLst>
                                          <p:attrName>style.visibility</p:attrName>
                                        </p:attrNameLst>
                                      </p:cBhvr>
                                      <p:to>
                                        <p:strVal val="visible"/>
                                      </p:to>
                                    </p:set>
                                    <p:animEffect transition="in" filter="fade">
                                      <p:cBhvr>
                                        <p:cTn id="7" dur="1000"/>
                                        <p:tgtEl>
                                          <p:spTgt spid="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68"/>
          <p:cNvSpPr txBox="1"/>
          <p:nvPr/>
        </p:nvSpPr>
        <p:spPr>
          <a:xfrm>
            <a:off x="1779700" y="402650"/>
            <a:ext cx="9742500" cy="1736342"/>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a:p>
            <a:pPr marL="177800" marR="0" lvl="0" indent="-12700" algn="just" rtl="0">
              <a:lnSpc>
                <a:spcPct val="106999"/>
              </a:lnSpc>
              <a:spcBef>
                <a:spcPts val="800"/>
              </a:spcBef>
              <a:spcAft>
                <a:spcPts val="0"/>
              </a:spcAft>
              <a:buClr>
                <a:srgbClr val="000000"/>
              </a:buClr>
              <a:buSzPts val="2200"/>
              <a:buFont typeface="Arial"/>
              <a:buNone/>
            </a:pPr>
            <a:r>
              <a:rPr lang="en-US" sz="2200" b="0" i="0" u="none" strike="noStrike" cap="none">
                <a:solidFill>
                  <a:schemeClr val="dk1"/>
                </a:solidFill>
                <a:latin typeface="Arial"/>
                <a:ea typeface="Arial"/>
                <a:cs typeface="Arial"/>
                <a:sym typeface="Arial"/>
              </a:rPr>
              <a:t>	This procedure defines the process for recruiting, selecting and promoting the most qualified candidate to meet TPB’s Strategic Objectives on having a highly professional workforce.</a:t>
            </a:r>
            <a:endParaRPr sz="2200" b="0" i="0" u="none" strike="noStrike" cap="none">
              <a:solidFill>
                <a:schemeClr val="dk1"/>
              </a:solidFill>
              <a:latin typeface="Arial"/>
              <a:ea typeface="Arial"/>
              <a:cs typeface="Arial"/>
              <a:sym typeface="Arial"/>
            </a:endParaRPr>
          </a:p>
        </p:txBody>
      </p:sp>
      <p:graphicFrame>
        <p:nvGraphicFramePr>
          <p:cNvPr id="507" name="Google Shape;507;p68"/>
          <p:cNvGraphicFramePr/>
          <p:nvPr/>
        </p:nvGraphicFramePr>
        <p:xfrm>
          <a:off x="1779700" y="2248085"/>
          <a:ext cx="9862225" cy="3799025"/>
        </p:xfrm>
        <a:graphic>
          <a:graphicData uri="http://schemas.openxmlformats.org/drawingml/2006/table">
            <a:tbl>
              <a:tblPr>
                <a:noFill/>
                <a:tableStyleId>{7AFC1C30-CEC1-469A-B818-35135D24AD19}</a:tableStyleId>
              </a:tblPr>
              <a:tblGrid>
                <a:gridCol w="2863425">
                  <a:extLst>
                    <a:ext uri="{9D8B030D-6E8A-4147-A177-3AD203B41FA5}">
                      <a16:colId xmlns:a16="http://schemas.microsoft.com/office/drawing/2014/main" val="20000"/>
                    </a:ext>
                  </a:extLst>
                </a:gridCol>
                <a:gridCol w="6998800">
                  <a:extLst>
                    <a:ext uri="{9D8B030D-6E8A-4147-A177-3AD203B41FA5}">
                      <a16:colId xmlns:a16="http://schemas.microsoft.com/office/drawing/2014/main" val="20001"/>
                    </a:ext>
                  </a:extLst>
                </a:gridCol>
              </a:tblGrid>
              <a:tr h="1434475">
                <a:tc>
                  <a:txBody>
                    <a:bodyPr/>
                    <a:lstStyle/>
                    <a:p>
                      <a:pPr marL="0" marR="0" lvl="0" indent="0" algn="l" rtl="0">
                        <a:lnSpc>
                          <a:spcPct val="106999"/>
                        </a:lnSpc>
                        <a:spcBef>
                          <a:spcPts val="0"/>
                        </a:spcBef>
                        <a:spcAft>
                          <a:spcPts val="0"/>
                        </a:spcAft>
                        <a:buClr>
                          <a:srgbClr val="000000"/>
                        </a:buClr>
                        <a:buSzPts val="2400"/>
                        <a:buFont typeface="Arial"/>
                        <a:buNone/>
                      </a:pPr>
                      <a:r>
                        <a:rPr lang="en-US" sz="2000" b="1" u="none" strike="noStrike" cap="none"/>
                        <a:t>Office or Division:</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400"/>
                        <a:buFont typeface="Arial"/>
                        <a:buNone/>
                      </a:pPr>
                      <a:r>
                        <a:rPr lang="en-US" sz="2000" u="none" strike="noStrike" cap="none"/>
                        <a:t>Administrative Department</a:t>
                      </a:r>
                      <a:endParaRPr sz="2000" u="none" strike="noStrike" cap="none"/>
                    </a:p>
                    <a:p>
                      <a:pPr marL="0" marR="0" lvl="0" indent="0" algn="l" rtl="0">
                        <a:lnSpc>
                          <a:spcPct val="106999"/>
                        </a:lnSpc>
                        <a:spcBef>
                          <a:spcPts val="800"/>
                        </a:spcBef>
                        <a:spcAft>
                          <a:spcPts val="0"/>
                        </a:spcAft>
                        <a:buClr>
                          <a:srgbClr val="000000"/>
                        </a:buClr>
                        <a:buSzPts val="2400"/>
                        <a:buFont typeface="Arial"/>
                        <a:buNone/>
                      </a:pPr>
                      <a:r>
                        <a:rPr lang="en-US" sz="2000" u="none" strike="noStrike" cap="none"/>
                        <a:t>Personnel and Human Resources Development Division</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686800">
                <a:tc>
                  <a:txBody>
                    <a:bodyPr/>
                    <a:lstStyle/>
                    <a:p>
                      <a:pPr marL="0" marR="0" lvl="0" indent="0" algn="l" rtl="0">
                        <a:lnSpc>
                          <a:spcPct val="106999"/>
                        </a:lnSpc>
                        <a:spcBef>
                          <a:spcPts val="0"/>
                        </a:spcBef>
                        <a:spcAft>
                          <a:spcPts val="0"/>
                        </a:spcAft>
                        <a:buClr>
                          <a:srgbClr val="000000"/>
                        </a:buClr>
                        <a:buSzPts val="2400"/>
                        <a:buFont typeface="Arial"/>
                        <a:buNone/>
                      </a:pPr>
                      <a:r>
                        <a:rPr lang="en-US" sz="2000" b="1" u="none" strike="noStrike" cap="none"/>
                        <a:t>Classification:</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400"/>
                        <a:buFont typeface="Arial"/>
                        <a:buNone/>
                      </a:pPr>
                      <a:r>
                        <a:rPr lang="en-US" sz="2000" u="none" strike="noStrike" cap="none"/>
                        <a:t>Complex</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990950">
                <a:tc>
                  <a:txBody>
                    <a:bodyPr/>
                    <a:lstStyle/>
                    <a:p>
                      <a:pPr marL="0" marR="0" lvl="0" indent="0" algn="l" rtl="0">
                        <a:lnSpc>
                          <a:spcPct val="106999"/>
                        </a:lnSpc>
                        <a:spcBef>
                          <a:spcPts val="0"/>
                        </a:spcBef>
                        <a:spcAft>
                          <a:spcPts val="0"/>
                        </a:spcAft>
                        <a:buClr>
                          <a:srgbClr val="000000"/>
                        </a:buClr>
                        <a:buSzPts val="2400"/>
                        <a:buFont typeface="Arial"/>
                        <a:buNone/>
                      </a:pPr>
                      <a:r>
                        <a:rPr lang="en-US" sz="2000" b="1" u="none" strike="noStrike" cap="none"/>
                        <a:t>Type of Transaction:</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400"/>
                        <a:buFont typeface="Arial"/>
                        <a:buNone/>
                      </a:pPr>
                      <a:r>
                        <a:rPr lang="en-US" sz="2000" u="none" strike="noStrike" cap="none"/>
                        <a:t>G2G - Government to Government, G2C – Government to Citizen</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686800">
                <a:tc>
                  <a:txBody>
                    <a:bodyPr/>
                    <a:lstStyle/>
                    <a:p>
                      <a:pPr marL="0" marR="0" lvl="0" indent="0" algn="l" rtl="0">
                        <a:lnSpc>
                          <a:spcPct val="106999"/>
                        </a:lnSpc>
                        <a:spcBef>
                          <a:spcPts val="0"/>
                        </a:spcBef>
                        <a:spcAft>
                          <a:spcPts val="0"/>
                        </a:spcAft>
                        <a:buClr>
                          <a:srgbClr val="000000"/>
                        </a:buClr>
                        <a:buSzPts val="2400"/>
                        <a:buFont typeface="Arial"/>
                        <a:buNone/>
                      </a:pPr>
                      <a:r>
                        <a:rPr lang="en-US" sz="2000" b="1" u="none" strike="noStrike" cap="none"/>
                        <a:t>Who may avail:</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400"/>
                        <a:buFont typeface="Arial"/>
                        <a:buNone/>
                      </a:pPr>
                      <a:r>
                        <a:rPr lang="en-US" sz="2000" u="none" strike="noStrike" cap="none"/>
                        <a:t>Individuals</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graphicFrame>
        <p:nvGraphicFramePr>
          <p:cNvPr id="512" name="Google Shape;512;p69"/>
          <p:cNvGraphicFramePr/>
          <p:nvPr/>
        </p:nvGraphicFramePr>
        <p:xfrm>
          <a:off x="1771425" y="861663"/>
          <a:ext cx="9970200" cy="5590800"/>
        </p:xfrm>
        <a:graphic>
          <a:graphicData uri="http://schemas.openxmlformats.org/drawingml/2006/table">
            <a:tbl>
              <a:tblPr>
                <a:noFill/>
                <a:tableStyleId>{7AFC1C30-CEC1-469A-B818-35135D24AD19}</a:tableStyleId>
              </a:tblPr>
              <a:tblGrid>
                <a:gridCol w="4854200">
                  <a:extLst>
                    <a:ext uri="{9D8B030D-6E8A-4147-A177-3AD203B41FA5}">
                      <a16:colId xmlns:a16="http://schemas.microsoft.com/office/drawing/2014/main" val="20000"/>
                    </a:ext>
                  </a:extLst>
                </a:gridCol>
                <a:gridCol w="5116000">
                  <a:extLst>
                    <a:ext uri="{9D8B030D-6E8A-4147-A177-3AD203B41FA5}">
                      <a16:colId xmlns:a16="http://schemas.microsoft.com/office/drawing/2014/main" val="20001"/>
                    </a:ext>
                  </a:extLst>
                </a:gridCol>
              </a:tblGrid>
              <a:tr h="728650">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t>CHECKLIST OF REQUIREMENTS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b="1" u="none" strike="noStrike" cap="none"/>
                        <a:t>WHERE TO SECURE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1346725">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t>Approved Request to Fill-Up Vacant Position/s and/or directive from the Head of Agency and/or TPB Board of Directors</a:t>
                      </a:r>
                      <a:r>
                        <a:rPr lang="en-US" sz="1600" u="none" strike="noStrike" cap="none">
                          <a:solidFill>
                            <a:srgbClr val="00FF00"/>
                          </a:solidFill>
                        </a:rPr>
                        <a:t> </a:t>
                      </a:r>
                      <a:r>
                        <a:rPr lang="en-US" sz="1600" u="none" strike="noStrike" cap="none"/>
                        <a:t>to fill up vacant position/s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t>●</a:t>
                      </a:r>
                      <a:r>
                        <a:rPr lang="en-US" sz="1600" u="none" strike="noStrike" cap="none">
                          <a:latin typeface="Times New Roman"/>
                          <a:ea typeface="Times New Roman"/>
                          <a:cs typeface="Times New Roman"/>
                          <a:sym typeface="Times New Roman"/>
                        </a:rPr>
                        <a:t>  	</a:t>
                      </a:r>
                      <a:r>
                        <a:rPr lang="en-US" sz="1600" u="none" strike="noStrike" cap="none"/>
                        <a:t>Memorandum or Minutes of the Board Meeting</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515425">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t>Application Requirements:</a:t>
                      </a:r>
                      <a:endParaRPr sz="16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Personal Data Sheet (CSC Form No. 212) and Work Experience Sheet (CSC Form No.212 Attachment)</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Copy of Diploma and Transcript of Records</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Copy of Training Certificates</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Copy of Authenticated CSC Eligibility</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Performance Rating for the last two (2) rating periods </a:t>
                      </a:r>
                      <a:r>
                        <a:rPr lang="en-US" sz="1600" i="1" u="none" strike="noStrike" cap="none"/>
                        <a:t>(if applicable)</a:t>
                      </a:r>
                      <a:endParaRPr sz="1600" i="1"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Certification of Duties and Responsibilities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t> </a:t>
                      </a:r>
                      <a:endParaRPr sz="16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CSC Website</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t> </a:t>
                      </a:r>
                      <a:endParaRPr sz="16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6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endParaRPr sz="16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CSC NCR/Central/Regional Office</a:t>
                      </a:r>
                      <a:endParaRPr sz="1600" u="none" strike="noStrike" cap="none"/>
                    </a:p>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Previous Employer</a:t>
                      </a:r>
                      <a:endParaRPr sz="16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600" u="none" strike="noStrike" cap="none">
                          <a:latin typeface="Calibri"/>
                          <a:ea typeface="Calibri"/>
                          <a:cs typeface="Calibri"/>
                          <a:sym typeface="Calibri"/>
                        </a:rPr>
                        <a:t>●</a:t>
                      </a:r>
                      <a:r>
                        <a:rPr lang="en-US" sz="1600" u="none" strike="noStrike" cap="none">
                          <a:latin typeface="Times New Roman"/>
                          <a:ea typeface="Times New Roman"/>
                          <a:cs typeface="Times New Roman"/>
                          <a:sym typeface="Times New Roman"/>
                        </a:rPr>
                        <a:t>  	</a:t>
                      </a:r>
                      <a:r>
                        <a:rPr lang="en-US" sz="1600" u="none" strike="noStrike" cap="none"/>
                        <a:t>Previous Employer</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13" name="Google Shape;513;p69"/>
          <p:cNvSpPr txBox="1"/>
          <p:nvPr/>
        </p:nvSpPr>
        <p:spPr>
          <a:xfrm>
            <a:off x="3067875" y="196585"/>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graphicFrame>
        <p:nvGraphicFramePr>
          <p:cNvPr id="518" name="Google Shape;518;p70"/>
          <p:cNvGraphicFramePr/>
          <p:nvPr/>
        </p:nvGraphicFramePr>
        <p:xfrm>
          <a:off x="1992865" y="1187035"/>
          <a:ext cx="9816175" cy="4715925"/>
        </p:xfrm>
        <a:graphic>
          <a:graphicData uri="http://schemas.openxmlformats.org/drawingml/2006/table">
            <a:tbl>
              <a:tblPr>
                <a:noFill/>
                <a:tableStyleId>{7AFC1C30-CEC1-469A-B818-35135D24AD19}</a:tableStyleId>
              </a:tblPr>
              <a:tblGrid>
                <a:gridCol w="5056825">
                  <a:extLst>
                    <a:ext uri="{9D8B030D-6E8A-4147-A177-3AD203B41FA5}">
                      <a16:colId xmlns:a16="http://schemas.microsoft.com/office/drawing/2014/main" val="20000"/>
                    </a:ext>
                  </a:extLst>
                </a:gridCol>
                <a:gridCol w="4759350">
                  <a:extLst>
                    <a:ext uri="{9D8B030D-6E8A-4147-A177-3AD203B41FA5}">
                      <a16:colId xmlns:a16="http://schemas.microsoft.com/office/drawing/2014/main" val="20001"/>
                    </a:ext>
                  </a:extLst>
                </a:gridCol>
              </a:tblGrid>
              <a:tr h="4715925">
                <a:tc>
                  <a:txBody>
                    <a:bodyPr/>
                    <a:lstStyle/>
                    <a:p>
                      <a:pPr marL="0" marR="0" lvl="0" indent="0" algn="l" rtl="0">
                        <a:lnSpc>
                          <a:spcPct val="106999"/>
                        </a:lnSpc>
                        <a:spcBef>
                          <a:spcPts val="0"/>
                        </a:spcBef>
                        <a:spcAft>
                          <a:spcPts val="0"/>
                        </a:spcAft>
                        <a:buClr>
                          <a:srgbClr val="000000"/>
                        </a:buClr>
                        <a:buSzPts val="2200"/>
                        <a:buFont typeface="Arial"/>
                        <a:buNone/>
                      </a:pPr>
                      <a:r>
                        <a:rPr lang="en-US" sz="1800" b="1" u="none" strike="noStrike" cap="none"/>
                        <a:t>Appointment Requirements:</a:t>
                      </a:r>
                      <a:endParaRPr sz="1800" b="1"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Appointment Transmittal and Action Form (CS Form No. 1)</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Appointment Form (CS Form No. 33-A)</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Personal Data Sheet (CSC Form No. 212) and Work Experience Sheet (CSC Form No. 212 Attachment)</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Authenticated Certificate of Eligibility/Rating/License</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Position Description Form (DBM-CSC Form No. 1)</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Oath of Office (CS Form No. 32)</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Certification of Assumption to Duty (CS Form No. 4)</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 </a:t>
                      </a:r>
                      <a:endParaRPr sz="1800"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CSC Website</a:t>
                      </a:r>
                      <a:endParaRPr sz="1400" u="none" strike="noStrike" cap="none"/>
                    </a:p>
                    <a:p>
                      <a:pPr marL="228600" marR="0" lvl="0" indent="-228600" algn="l" rtl="0">
                        <a:lnSpc>
                          <a:spcPct val="106999"/>
                        </a:lnSpc>
                        <a:spcBef>
                          <a:spcPts val="800"/>
                        </a:spcBef>
                        <a:spcAft>
                          <a:spcPts val="0"/>
                        </a:spcAft>
                        <a:buClr>
                          <a:srgbClr val="000000"/>
                        </a:buClr>
                        <a:buSzPts val="2200"/>
                        <a:buFont typeface="Arial"/>
                        <a:buNone/>
                      </a:pPr>
                      <a:endParaRPr sz="1800"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CSC Website</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CSC Website</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a:t>
                      </a:r>
                      <a:endParaRPr sz="1800"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CSC NCR/Central/Regional Office</a:t>
                      </a:r>
                      <a:endParaRPr sz="1400" u="none" strike="noStrike" cap="none"/>
                    </a:p>
                    <a:p>
                      <a:pPr marL="228600" marR="0" lvl="0" indent="-228600" algn="l" rtl="0">
                        <a:lnSpc>
                          <a:spcPct val="106999"/>
                        </a:lnSpc>
                        <a:spcBef>
                          <a:spcPts val="800"/>
                        </a:spcBef>
                        <a:spcAft>
                          <a:spcPts val="0"/>
                        </a:spcAft>
                        <a:buClr>
                          <a:srgbClr val="000000"/>
                        </a:buClr>
                        <a:buSzPts val="2200"/>
                        <a:buFont typeface="Arial"/>
                        <a:buNone/>
                      </a:pPr>
                      <a:endParaRPr sz="1800"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CSC Website</a:t>
                      </a:r>
                      <a:endParaRPr sz="1800" u="none" strike="noStrike" cap="none"/>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t>●  CSC Website</a:t>
                      </a:r>
                      <a:endParaRPr sz="1800" u="none" strike="noStrike" cap="none"/>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t>●  CSC Website</a:t>
                      </a:r>
                      <a:endParaRPr sz="1800" u="none" strike="noStrike" cap="none"/>
                    </a:p>
                    <a:p>
                      <a:pPr marL="0" marR="0" lvl="0" indent="0" algn="l" rtl="0">
                        <a:lnSpc>
                          <a:spcPct val="106999"/>
                        </a:lnSpc>
                        <a:spcBef>
                          <a:spcPts val="0"/>
                        </a:spcBef>
                        <a:spcAft>
                          <a:spcPts val="0"/>
                        </a:spcAft>
                        <a:buClr>
                          <a:srgbClr val="000000"/>
                        </a:buClr>
                        <a:buSzPts val="2200"/>
                        <a:buFont typeface="Arial"/>
                        <a:buNone/>
                      </a:pPr>
                      <a:r>
                        <a:rPr lang="en-US" sz="1800" u="none" strike="noStrike" cap="none"/>
                        <a:t> </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19" name="Google Shape;519;p70"/>
          <p:cNvSpPr txBox="1"/>
          <p:nvPr/>
        </p:nvSpPr>
        <p:spPr>
          <a:xfrm>
            <a:off x="3067875" y="497250"/>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graphicFrame>
        <p:nvGraphicFramePr>
          <p:cNvPr id="524" name="Google Shape;524;p71"/>
          <p:cNvGraphicFramePr/>
          <p:nvPr/>
        </p:nvGraphicFramePr>
        <p:xfrm>
          <a:off x="1886075" y="1201590"/>
          <a:ext cx="9923575" cy="4686905"/>
        </p:xfrm>
        <a:graphic>
          <a:graphicData uri="http://schemas.openxmlformats.org/drawingml/2006/table">
            <a:tbl>
              <a:tblPr>
                <a:noFill/>
                <a:tableStyleId>{7AFC1C30-CEC1-469A-B818-35135D24AD19}</a:tableStyleId>
              </a:tblPr>
              <a:tblGrid>
                <a:gridCol w="5072050">
                  <a:extLst>
                    <a:ext uri="{9D8B030D-6E8A-4147-A177-3AD203B41FA5}">
                      <a16:colId xmlns:a16="http://schemas.microsoft.com/office/drawing/2014/main" val="20000"/>
                    </a:ext>
                  </a:extLst>
                </a:gridCol>
                <a:gridCol w="4851525">
                  <a:extLst>
                    <a:ext uri="{9D8B030D-6E8A-4147-A177-3AD203B41FA5}">
                      <a16:colId xmlns:a16="http://schemas.microsoft.com/office/drawing/2014/main" val="20001"/>
                    </a:ext>
                  </a:extLst>
                </a:gridCol>
              </a:tblGrid>
              <a:tr h="4667575">
                <a:tc>
                  <a:txBody>
                    <a:bodyPr/>
                    <a:lstStyle/>
                    <a:p>
                      <a:pPr marL="0" marR="0" lvl="0" indent="0" algn="l" rtl="0">
                        <a:lnSpc>
                          <a:spcPct val="106999"/>
                        </a:lnSpc>
                        <a:spcBef>
                          <a:spcPts val="0"/>
                        </a:spcBef>
                        <a:spcAft>
                          <a:spcPts val="0"/>
                        </a:spcAft>
                        <a:buClr>
                          <a:srgbClr val="000000"/>
                        </a:buClr>
                        <a:buSzPts val="2200"/>
                        <a:buFont typeface="Arial"/>
                        <a:buNone/>
                      </a:pPr>
                      <a:r>
                        <a:rPr lang="en-US" sz="1800" b="1" u="none" strike="noStrike" cap="none">
                          <a:latin typeface="Arial"/>
                          <a:ea typeface="Arial"/>
                          <a:cs typeface="Arial"/>
                          <a:sym typeface="Arial"/>
                        </a:rPr>
                        <a:t>Employment Requirements for New Appointees:</a:t>
                      </a:r>
                      <a:endParaRPr sz="1800" b="1" u="none" strike="noStrike" cap="none">
                        <a:latin typeface="Arial"/>
                        <a:ea typeface="Arial"/>
                        <a:cs typeface="Arial"/>
                        <a:sym typeface="Arial"/>
                      </a:endParaRPr>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latin typeface="Arial"/>
                          <a:ea typeface="Arial"/>
                          <a:cs typeface="Arial"/>
                          <a:sym typeface="Arial"/>
                        </a:rPr>
                        <a:t>●  	Updated NBI Clearance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CSC Medical Certificate with documentary stamp</a:t>
                      </a:r>
                      <a:endParaRPr sz="1800" u="none" strike="noStrike" cap="none">
                        <a:latin typeface="Arial"/>
                        <a:ea typeface="Arial"/>
                        <a:cs typeface="Arial"/>
                        <a:sym typeface="Arial"/>
                      </a:endParaRPr>
                    </a:p>
                    <a:p>
                      <a:pPr marL="228600" marR="0" lvl="0" indent="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a:t>
                      </a:r>
                      <a:endParaRPr sz="1800" u="none" strike="noStrike" cap="none">
                        <a:latin typeface="Arial"/>
                        <a:ea typeface="Arial"/>
                        <a:cs typeface="Arial"/>
                        <a:sym typeface="Arial"/>
                      </a:endParaRPr>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latin typeface="Arial"/>
                          <a:ea typeface="Arial"/>
                          <a:cs typeface="Arial"/>
                          <a:sym typeface="Arial"/>
                        </a:rPr>
                        <a:t>●  	Statement of Assets and Liabilities</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Information Form for GSIS</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Information Form for Philhealth</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Information Form for Pag-ibig</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Copy of Form 1902</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Marriage Contract (if married)</a:t>
                      </a:r>
                      <a:endParaRPr sz="1800" u="none" strike="noStrike" cap="none">
                        <a:latin typeface="Arial"/>
                        <a:ea typeface="Arial"/>
                        <a:cs typeface="Arial"/>
                        <a:sym typeface="Arial"/>
                      </a:endParaRPr>
                    </a:p>
                    <a:p>
                      <a:pPr marL="0" marR="0" lvl="0" indent="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a:t>
                      </a:r>
                      <a:endParaRPr sz="1800" u="none" strike="noStrike" cap="none">
                        <a:latin typeface="Arial"/>
                        <a:ea typeface="Arial"/>
                        <a:cs typeface="Arial"/>
                        <a:sym typeface="Arial"/>
                      </a:endParaRPr>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latin typeface="Arial"/>
                          <a:ea typeface="Arial"/>
                          <a:cs typeface="Arial"/>
                          <a:sym typeface="Arial"/>
                        </a:rPr>
                        <a:t>●  	Birth Certificate of children (if any)</a:t>
                      </a:r>
                      <a:endParaRPr sz="18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a:t>
                      </a:r>
                      <a:endParaRPr sz="1800" u="none" strike="noStrike" cap="none">
                        <a:latin typeface="Arial"/>
                        <a:ea typeface="Arial"/>
                        <a:cs typeface="Arial"/>
                        <a:sym typeface="Arial"/>
                      </a:endParaRPr>
                    </a:p>
                    <a:p>
                      <a:pPr marL="228600" marR="0" lvl="0" indent="-228600" algn="l" rtl="0">
                        <a:lnSpc>
                          <a:spcPct val="106999"/>
                        </a:lnSpc>
                        <a:spcBef>
                          <a:spcPts val="800"/>
                        </a:spcBef>
                        <a:spcAft>
                          <a:spcPts val="0"/>
                        </a:spcAft>
                        <a:buClr>
                          <a:srgbClr val="000000"/>
                        </a:buClr>
                        <a:buSzPts val="2200"/>
                        <a:buFont typeface="Arial"/>
                        <a:buNone/>
                      </a:pPr>
                      <a:r>
                        <a:rPr lang="en-US" sz="1800" u="none" strike="noStrike" cap="none">
                          <a:latin typeface="Arial"/>
                          <a:ea typeface="Arial"/>
                          <a:cs typeface="Arial"/>
                          <a:sym typeface="Arial"/>
                        </a:rPr>
                        <a:t>●  	Any NBI Branches</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CSC Medical Certificate Form on CSC Website and documentary stamp at Post-Office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CSC Website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GSIS Website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Philhealth Website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Pag-ibig Website</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Previous Employer</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Philippine Statistics Authority (formerly NSO)</a:t>
                      </a:r>
                      <a:endParaRPr sz="1800" u="none" strike="noStrike" cap="none">
                        <a:latin typeface="Arial"/>
                        <a:ea typeface="Arial"/>
                        <a:cs typeface="Arial"/>
                        <a:sym typeface="Arial"/>
                      </a:endParaRPr>
                    </a:p>
                    <a:p>
                      <a:pPr marL="228600" marR="0" lvl="0" indent="-22860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Philippine Statistics Authority (formerly NSO)</a:t>
                      </a:r>
                      <a:endParaRPr sz="1800" u="none" strike="noStrike" cap="none">
                        <a:latin typeface="Arial"/>
                        <a:ea typeface="Arial"/>
                        <a:cs typeface="Arial"/>
                        <a:sym typeface="Arial"/>
                      </a:endParaRPr>
                    </a:p>
                    <a:p>
                      <a:pPr marL="25400" marR="0" lvl="0" indent="0" algn="l" rtl="0">
                        <a:lnSpc>
                          <a:spcPct val="106999"/>
                        </a:lnSpc>
                        <a:spcBef>
                          <a:spcPts val="0"/>
                        </a:spcBef>
                        <a:spcAft>
                          <a:spcPts val="0"/>
                        </a:spcAft>
                        <a:buClr>
                          <a:srgbClr val="000000"/>
                        </a:buClr>
                        <a:buSzPts val="2200"/>
                        <a:buFont typeface="Arial"/>
                        <a:buNone/>
                      </a:pPr>
                      <a:r>
                        <a:rPr lang="en-US" sz="1800" u="none" strike="noStrike" cap="none">
                          <a:latin typeface="Arial"/>
                          <a:ea typeface="Arial"/>
                          <a:cs typeface="Arial"/>
                          <a:sym typeface="Arial"/>
                        </a:rPr>
                        <a:t>	 </a:t>
                      </a:r>
                      <a:endParaRPr sz="18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25" name="Google Shape;525;p71"/>
          <p:cNvSpPr txBox="1"/>
          <p:nvPr/>
        </p:nvSpPr>
        <p:spPr>
          <a:xfrm>
            <a:off x="3067875" y="512819"/>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graphicFrame>
        <p:nvGraphicFramePr>
          <p:cNvPr id="530" name="Google Shape;530;p72"/>
          <p:cNvGraphicFramePr/>
          <p:nvPr/>
        </p:nvGraphicFramePr>
        <p:xfrm>
          <a:off x="1671300" y="1209690"/>
          <a:ext cx="10230425" cy="4957425"/>
        </p:xfrm>
        <a:graphic>
          <a:graphicData uri="http://schemas.openxmlformats.org/drawingml/2006/table">
            <a:tbl>
              <a:tblPr>
                <a:noFill/>
                <a:tableStyleId>{7AFC1C30-CEC1-469A-B818-35135D24AD19}</a:tableStyleId>
              </a:tblPr>
              <a:tblGrid>
                <a:gridCol w="5352900">
                  <a:extLst>
                    <a:ext uri="{9D8B030D-6E8A-4147-A177-3AD203B41FA5}">
                      <a16:colId xmlns:a16="http://schemas.microsoft.com/office/drawing/2014/main" val="20000"/>
                    </a:ext>
                  </a:extLst>
                </a:gridCol>
                <a:gridCol w="4877525">
                  <a:extLst>
                    <a:ext uri="{9D8B030D-6E8A-4147-A177-3AD203B41FA5}">
                      <a16:colId xmlns:a16="http://schemas.microsoft.com/office/drawing/2014/main" val="20001"/>
                    </a:ext>
                  </a:extLst>
                </a:gridCol>
              </a:tblGrid>
              <a:tr h="4957425">
                <a:tc>
                  <a:txBody>
                    <a:bodyPr/>
                    <a:lstStyle/>
                    <a:p>
                      <a:pPr marL="0" marR="0" lvl="0" indent="0" algn="just" rtl="0">
                        <a:lnSpc>
                          <a:spcPct val="106999"/>
                        </a:lnSpc>
                        <a:spcBef>
                          <a:spcPts val="0"/>
                        </a:spcBef>
                        <a:spcAft>
                          <a:spcPts val="0"/>
                        </a:spcAft>
                        <a:buClr>
                          <a:srgbClr val="000000"/>
                        </a:buClr>
                        <a:buSzPts val="1600"/>
                        <a:buFont typeface="Arial"/>
                        <a:buNone/>
                      </a:pPr>
                      <a:r>
                        <a:rPr lang="en-US" sz="1400" b="1" u="none" strike="noStrike" cap="none">
                          <a:latin typeface="Arial"/>
                          <a:ea typeface="Arial"/>
                          <a:cs typeface="Arial"/>
                          <a:sym typeface="Arial"/>
                        </a:rPr>
                        <a:t>Employment Requirements for Transferees:</a:t>
                      </a:r>
                      <a:endParaRPr sz="1400" b="1" u="none" strike="noStrike" cap="none">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600"/>
                        <a:buFont typeface="Arial"/>
                        <a:buNone/>
                      </a:pPr>
                      <a:r>
                        <a:rPr lang="en-US" sz="1400" u="none" strike="noStrike" cap="none">
                          <a:latin typeface="Arial"/>
                          <a:ea typeface="Arial"/>
                          <a:cs typeface="Arial"/>
                          <a:sym typeface="Arial"/>
                        </a:rPr>
                        <a:t>●  	Updated NBI Clearance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CSC Medical Certificate with documentary stamp</a:t>
                      </a:r>
                      <a:endParaRPr sz="1400" u="none" strike="noStrike" cap="none">
                        <a:latin typeface="Arial"/>
                        <a:ea typeface="Arial"/>
                        <a:cs typeface="Arial"/>
                        <a:sym typeface="Arial"/>
                      </a:endParaRPr>
                    </a:p>
                    <a:p>
                      <a:pPr marL="0" marR="0" lvl="0" indent="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a:t>
                      </a:r>
                      <a:endParaRPr sz="1400" u="none" strike="noStrike" cap="none">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600"/>
                        <a:buFont typeface="Arial"/>
                        <a:buNone/>
                      </a:pPr>
                      <a:r>
                        <a:rPr lang="en-US" sz="1400" u="none" strike="noStrike" cap="none">
                          <a:latin typeface="Arial"/>
                          <a:ea typeface="Arial"/>
                          <a:cs typeface="Arial"/>
                          <a:sym typeface="Arial"/>
                        </a:rPr>
                        <a:t>●  	Statement of Assets and Liabilities</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Information Form for GSIS</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Information Form for Philhealth</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Information Form for Pag-ibig</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Copy of Form 1902</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Marriage Contract (if married)</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Birth Certificate of children (if any)</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Approved Permission to Transfer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Accomplished Clearance Form</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Performance Rating for the last two (2) rating period</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Certificate of Last Payment of Salary</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Certification that no Gratuity or Retirement Benefits were claimed/received</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Certification of Accumulated Leave Credits</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Service Record</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Latest Appointment Paper/Latest Notice of Salary Adjustment</a:t>
                      </a:r>
                      <a:endParaRPr sz="14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a:t>
                      </a:r>
                      <a:endParaRPr sz="1400" u="none" strike="noStrike" cap="none">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600"/>
                        <a:buFont typeface="Arial"/>
                        <a:buNone/>
                      </a:pPr>
                      <a:r>
                        <a:rPr lang="en-US" sz="1400" u="none" strike="noStrike" cap="none">
                          <a:latin typeface="Arial"/>
                          <a:ea typeface="Arial"/>
                          <a:cs typeface="Arial"/>
                          <a:sym typeface="Arial"/>
                        </a:rPr>
                        <a:t>●  	Any NBI Branches</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CSC Medical Certificate Form on CSC Website and documentary stamp at Post-Office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CSC Website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GSIS Website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Philhealth Website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Pag-ibig Website</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Philippine Statistics Authority (formerly NSO)</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Philippine Statistics Authority (formerly NSO)</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CSC Website and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p>
                      <a:pPr marL="228600" marR="0" lvl="0" indent="-228600" algn="just" rtl="0">
                        <a:lnSpc>
                          <a:spcPct val="106999"/>
                        </a:lnSpc>
                        <a:spcBef>
                          <a:spcPts val="0"/>
                        </a:spcBef>
                        <a:spcAft>
                          <a:spcPts val="0"/>
                        </a:spcAft>
                        <a:buClr>
                          <a:srgbClr val="000000"/>
                        </a:buClr>
                        <a:buSzPts val="1600"/>
                        <a:buFont typeface="Arial"/>
                        <a:buNone/>
                      </a:pPr>
                      <a:r>
                        <a:rPr lang="en-US" sz="1400" u="none" strike="noStrike" cap="none">
                          <a:latin typeface="Arial"/>
                          <a:ea typeface="Arial"/>
                          <a:cs typeface="Arial"/>
                          <a:sym typeface="Arial"/>
                        </a:rPr>
                        <a:t>●  	Previous Government Employer</a:t>
                      </a:r>
                      <a:endParaRPr sz="14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31" name="Google Shape;531;p72"/>
          <p:cNvSpPr txBox="1"/>
          <p:nvPr/>
        </p:nvSpPr>
        <p:spPr>
          <a:xfrm>
            <a:off x="3067875" y="497250"/>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graphicFrame>
        <p:nvGraphicFramePr>
          <p:cNvPr id="536" name="Google Shape;536;p73"/>
          <p:cNvGraphicFramePr/>
          <p:nvPr/>
        </p:nvGraphicFramePr>
        <p:xfrm>
          <a:off x="1732040" y="934720"/>
          <a:ext cx="10169050" cy="704662"/>
        </p:xfrm>
        <a:graphic>
          <a:graphicData uri="http://schemas.openxmlformats.org/drawingml/2006/table">
            <a:tbl>
              <a:tblPr>
                <a:noFill/>
                <a:tableStyleId>{7AFC1C30-CEC1-469A-B818-35135D24AD19}</a:tableStyleId>
              </a:tblPr>
              <a:tblGrid>
                <a:gridCol w="1869450">
                  <a:extLst>
                    <a:ext uri="{9D8B030D-6E8A-4147-A177-3AD203B41FA5}">
                      <a16:colId xmlns:a16="http://schemas.microsoft.com/office/drawing/2014/main" val="20000"/>
                    </a:ext>
                  </a:extLst>
                </a:gridCol>
                <a:gridCol w="2074900">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659575">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graphicFrame>
        <p:nvGraphicFramePr>
          <p:cNvPr id="537" name="Google Shape;537;p73"/>
          <p:cNvGraphicFramePr/>
          <p:nvPr/>
        </p:nvGraphicFramePr>
        <p:xfrm>
          <a:off x="1732040" y="1804690"/>
          <a:ext cx="10169050" cy="4393725"/>
        </p:xfrm>
        <a:graphic>
          <a:graphicData uri="http://schemas.openxmlformats.org/drawingml/2006/table">
            <a:tbl>
              <a:tblPr>
                <a:noFill/>
                <a:tableStyleId>{7AFC1C30-CEC1-469A-B818-35135D24AD19}</a:tableStyleId>
              </a:tblPr>
              <a:tblGrid>
                <a:gridCol w="1869450">
                  <a:extLst>
                    <a:ext uri="{9D8B030D-6E8A-4147-A177-3AD203B41FA5}">
                      <a16:colId xmlns:a16="http://schemas.microsoft.com/office/drawing/2014/main" val="20000"/>
                    </a:ext>
                  </a:extLst>
                </a:gridCol>
                <a:gridCol w="2074900">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905400">
                <a:tc>
                  <a:txBody>
                    <a:bodyPr/>
                    <a:lstStyle/>
                    <a:p>
                      <a:pPr marL="457200" marR="0" lvl="0" indent="-330200" algn="l" rtl="0">
                        <a:lnSpc>
                          <a:spcPct val="106999"/>
                        </a:lnSpc>
                        <a:spcBef>
                          <a:spcPts val="0"/>
                        </a:spcBef>
                        <a:spcAft>
                          <a:spcPts val="0"/>
                        </a:spcAft>
                        <a:buClr>
                          <a:schemeClr val="dk1"/>
                        </a:buClr>
                        <a:buSzPts val="1600"/>
                        <a:buFont typeface="Arial"/>
                        <a:buAutoNum type="arabicPeriod"/>
                      </a:pPr>
                      <a:r>
                        <a:rPr lang="en-US" sz="1400" u="none" strike="noStrike" cap="none"/>
                        <a:t>Submit application requirements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42900" marR="0" lvl="0" indent="-342900" algn="l" rtl="0">
                        <a:lnSpc>
                          <a:spcPct val="106999"/>
                        </a:lnSpc>
                        <a:spcBef>
                          <a:spcPts val="0"/>
                        </a:spcBef>
                        <a:spcAft>
                          <a:spcPts val="0"/>
                        </a:spcAft>
                        <a:buClr>
                          <a:schemeClr val="dk1"/>
                        </a:buClr>
                        <a:buSzPts val="1100"/>
                        <a:buFont typeface="Arial"/>
                        <a:buNone/>
                      </a:pPr>
                      <a:r>
                        <a:rPr lang="en-US" sz="1400" u="none" strike="noStrike" cap="none"/>
                        <a:t>1.1  Received application requirements within the 10 calendar days of publication of the approved vacant positions to fill up pursuant to RA 7041  and acknowledge, screen completeness and conduct initial qualification assessment after the 10 calendar days of publication</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chemeClr val="dk1"/>
                        </a:buClr>
                        <a:buSzPts val="1100"/>
                        <a:buFont typeface="Arial"/>
                        <a:buNone/>
                      </a:pPr>
                      <a:r>
                        <a:rPr lang="en-US" sz="1400" u="none" strike="noStrike" cap="none"/>
                        <a:t>●  Received approved Request to fill up vacant positions - 1 working day</a:t>
                      </a:r>
                      <a:endParaRPr sz="1400" u="none" strike="noStrike" cap="none"/>
                    </a:p>
                    <a:p>
                      <a:pPr marL="228600" marR="0" lvl="0" indent="-228600" algn="l" rtl="0">
                        <a:lnSpc>
                          <a:spcPct val="106999"/>
                        </a:lnSpc>
                        <a:spcBef>
                          <a:spcPts val="800"/>
                        </a:spcBef>
                        <a:spcAft>
                          <a:spcPts val="0"/>
                        </a:spcAft>
                        <a:buClr>
                          <a:schemeClr val="dk1"/>
                        </a:buClr>
                        <a:buSzPts val="1100"/>
                        <a:buFont typeface="Arial"/>
                        <a:buNone/>
                      </a:pPr>
                      <a:r>
                        <a:rPr lang="en-US" sz="1400" u="none" strike="noStrike" cap="none"/>
                        <a:t>●  Identification of qualification standards - 1 working day</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chemeClr val="dk1"/>
                        </a:buClr>
                        <a:buSzPts val="1100"/>
                        <a:buFont typeface="Arial"/>
                        <a:buNone/>
                      </a:pPr>
                      <a:r>
                        <a:rPr lang="en-US" sz="1400" u="none" strike="noStrike" cap="none"/>
                        <a:t>HRMO and HRMA</a:t>
                      </a:r>
                      <a:endParaRPr sz="1400" u="none" strike="noStrike" cap="none"/>
                    </a:p>
                    <a:p>
                      <a:pPr marL="0" marR="0" lvl="0" indent="0" algn="l" rtl="0">
                        <a:lnSpc>
                          <a:spcPct val="106999"/>
                        </a:lnSpc>
                        <a:spcBef>
                          <a:spcPts val="800"/>
                        </a:spcBef>
                        <a:spcAft>
                          <a:spcPts val="0"/>
                        </a:spcAft>
                        <a:buClr>
                          <a:schemeClr val="dk1"/>
                        </a:buClr>
                        <a:buSzPts val="11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chemeClr val="dk1"/>
                        </a:buClr>
                        <a:buSzPts val="11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chemeClr val="dk1"/>
                        </a:buClr>
                        <a:buSzPts val="1100"/>
                        <a:buFont typeface="Arial"/>
                        <a:buNone/>
                      </a:pPr>
                      <a:r>
                        <a:rPr lang="en-US" sz="1400" u="none" strike="noStrike" cap="none"/>
                        <a:t>HRMO</a:t>
                      </a:r>
                      <a:endParaRPr sz="1400" u="none" strike="noStrike" cap="none"/>
                    </a:p>
                    <a:p>
                      <a:pPr marL="0" marR="0" lvl="0" indent="0" algn="l" rtl="0">
                        <a:lnSpc>
                          <a:spcPct val="106999"/>
                        </a:lnSpc>
                        <a:spcBef>
                          <a:spcPts val="800"/>
                        </a:spcBef>
                        <a:spcAft>
                          <a:spcPts val="0"/>
                        </a:spcAft>
                        <a:buClr>
                          <a:schemeClr val="dk1"/>
                        </a:buClr>
                        <a:buSzPts val="11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38" name="Google Shape;538;p73"/>
          <p:cNvSpPr txBox="1"/>
          <p:nvPr/>
        </p:nvSpPr>
        <p:spPr>
          <a:xfrm>
            <a:off x="3067875" y="306180"/>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graphicFrame>
        <p:nvGraphicFramePr>
          <p:cNvPr id="543" name="Google Shape;543;p74"/>
          <p:cNvGraphicFramePr/>
          <p:nvPr/>
        </p:nvGraphicFramePr>
        <p:xfrm>
          <a:off x="1640600" y="1340705"/>
          <a:ext cx="10169050" cy="710375"/>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710375">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graphicFrame>
        <p:nvGraphicFramePr>
          <p:cNvPr id="544" name="Google Shape;544;p74"/>
          <p:cNvGraphicFramePr/>
          <p:nvPr/>
        </p:nvGraphicFramePr>
        <p:xfrm>
          <a:off x="1640600" y="2119650"/>
          <a:ext cx="10169050" cy="4038951"/>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905400">
                <a:tc>
                  <a:txBody>
                    <a:bodyPr/>
                    <a:lstStyle/>
                    <a:p>
                      <a:pPr marL="0" marR="0" lvl="0" indent="0" algn="l" rtl="0">
                        <a:lnSpc>
                          <a:spcPct val="106999"/>
                        </a:lnSpc>
                        <a:spcBef>
                          <a:spcPts val="0"/>
                        </a:spcBef>
                        <a:spcAft>
                          <a:spcPts val="0"/>
                        </a:spcAft>
                        <a:buClr>
                          <a:srgbClr val="000000"/>
                        </a:buClr>
                        <a:buSzPts val="17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71500" marR="0" lvl="0" indent="-228600" algn="l" rtl="0">
                        <a:lnSpc>
                          <a:spcPct val="106999"/>
                        </a:lnSpc>
                        <a:spcBef>
                          <a:spcPts val="0"/>
                        </a:spcBef>
                        <a:spcAft>
                          <a:spcPts val="0"/>
                        </a:spcAft>
                        <a:buClr>
                          <a:srgbClr val="000000"/>
                        </a:buClr>
                        <a:buSzPts val="1700"/>
                        <a:buFont typeface="Arial"/>
                        <a:buNone/>
                      </a:pPr>
                      <a:r>
                        <a:rPr lang="en-US" sz="1600" u="none" strike="noStrike" cap="none"/>
                        <a:t>●  Send an email template of regrets to those applicants for employment and/or promotion who failed to submit complete application requirements.</a:t>
                      </a:r>
                      <a:endParaRPr sz="1600" u="none" strike="noStrike" cap="none"/>
                    </a:p>
                    <a:p>
                      <a:pPr marL="571500" marR="0" lvl="0" indent="-228600" algn="l" rtl="0">
                        <a:lnSpc>
                          <a:spcPct val="106999"/>
                        </a:lnSpc>
                        <a:spcBef>
                          <a:spcPts val="800"/>
                        </a:spcBef>
                        <a:spcAft>
                          <a:spcPts val="0"/>
                        </a:spcAft>
                        <a:buClr>
                          <a:srgbClr val="000000"/>
                        </a:buClr>
                        <a:buSzPts val="1700"/>
                        <a:buFont typeface="Arial"/>
                        <a:buNone/>
                      </a:pPr>
                      <a:r>
                        <a:rPr lang="en-US" sz="1600" u="none" strike="noStrike" cap="none"/>
                        <a:t>●  To those who submit complete application requirements and are found qualified, proceed to Step 1.2.</a:t>
                      </a:r>
                      <a:endParaRPr sz="1600" u="none" strike="noStrike" cap="none"/>
                    </a:p>
                    <a:p>
                      <a:pPr marL="342900" marR="0" lvl="0" indent="-342900" algn="l" rtl="0">
                        <a:lnSpc>
                          <a:spcPct val="106999"/>
                        </a:lnSpc>
                        <a:spcBef>
                          <a:spcPts val="800"/>
                        </a:spcBef>
                        <a:spcAft>
                          <a:spcPts val="0"/>
                        </a:spcAft>
                        <a:buClr>
                          <a:srgbClr val="000000"/>
                        </a:buClr>
                        <a:buSzPts val="17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chemeClr val="dk1"/>
                        </a:buClr>
                        <a:buSzPts val="1100"/>
                        <a:buFont typeface="Arial"/>
                        <a:buNone/>
                      </a:pPr>
                      <a:r>
                        <a:rPr lang="en-US" sz="1600" u="none" strike="noStrike" cap="none"/>
                        <a:t>●  Source out applicants - 10 calendar days</a:t>
                      </a:r>
                      <a:endParaRPr sz="1600" u="none" strike="noStrike" cap="none"/>
                    </a:p>
                    <a:p>
                      <a:pPr marL="228600" marR="0" lvl="0" indent="-228600" algn="l" rtl="0">
                        <a:lnSpc>
                          <a:spcPct val="106999"/>
                        </a:lnSpc>
                        <a:spcBef>
                          <a:spcPts val="800"/>
                        </a:spcBef>
                        <a:spcAft>
                          <a:spcPts val="0"/>
                        </a:spcAft>
                        <a:buClr>
                          <a:schemeClr val="dk1"/>
                        </a:buClr>
                        <a:buSzPts val="1100"/>
                        <a:buFont typeface="Arial"/>
                        <a:buNone/>
                      </a:pPr>
                      <a:r>
                        <a:rPr lang="en-US" sz="1600" u="none" strike="noStrike" cap="none"/>
                        <a:t>●  Acknowledgment, screening, and initial assessment - 3 working days per position</a:t>
                      </a:r>
                      <a:endParaRPr sz="1600" u="none" strike="noStrike" cap="none"/>
                    </a:p>
                    <a:p>
                      <a:pPr marL="0" marR="0" lvl="0" indent="0" algn="l" rtl="0">
                        <a:lnSpc>
                          <a:spcPct val="106999"/>
                        </a:lnSpc>
                        <a:spcBef>
                          <a:spcPts val="800"/>
                        </a:spcBef>
                        <a:spcAft>
                          <a:spcPts val="0"/>
                        </a:spcAft>
                        <a:buClr>
                          <a:srgbClr val="000000"/>
                        </a:buClr>
                        <a:buSzPts val="17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HRMO and HRMA</a:t>
                      </a:r>
                      <a:endParaRPr sz="1400" u="none" strike="noStrike" cap="none"/>
                    </a:p>
                    <a:p>
                      <a:pPr marL="0" marR="0" lvl="0" indent="0" algn="l" rtl="0">
                        <a:lnSpc>
                          <a:spcPct val="106999"/>
                        </a:lnSpc>
                        <a:spcBef>
                          <a:spcPts val="0"/>
                        </a:spcBef>
                        <a:spcAft>
                          <a:spcPts val="0"/>
                        </a:spcAft>
                        <a:buClr>
                          <a:srgbClr val="000000"/>
                        </a:buClr>
                        <a:buSzPts val="1700"/>
                        <a:buFont typeface="Arial"/>
                        <a:buNone/>
                      </a:pP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HRMA</a:t>
                      </a:r>
                      <a:endParaRPr sz="1600" u="none" strike="noStrike" cap="none"/>
                    </a:p>
                    <a:p>
                      <a:pPr marL="0" marR="0" lvl="0" indent="0" algn="l" rtl="0">
                        <a:lnSpc>
                          <a:spcPct val="106999"/>
                        </a:lnSpc>
                        <a:spcBef>
                          <a:spcPts val="800"/>
                        </a:spcBef>
                        <a:spcAft>
                          <a:spcPts val="0"/>
                        </a:spcAft>
                        <a:buClr>
                          <a:srgbClr val="000000"/>
                        </a:buClr>
                        <a:buSzPts val="17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45" name="Google Shape;545;p74"/>
          <p:cNvSpPr txBox="1"/>
          <p:nvPr/>
        </p:nvSpPr>
        <p:spPr>
          <a:xfrm>
            <a:off x="3069820" y="616962"/>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graphicFrame>
        <p:nvGraphicFramePr>
          <p:cNvPr id="550" name="Google Shape;550;p75"/>
          <p:cNvGraphicFramePr/>
          <p:nvPr/>
        </p:nvGraphicFramePr>
        <p:xfrm>
          <a:off x="1640600" y="1287360"/>
          <a:ext cx="10169050" cy="905400"/>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905400">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graphicFrame>
        <p:nvGraphicFramePr>
          <p:cNvPr id="551" name="Google Shape;551;p75"/>
          <p:cNvGraphicFramePr/>
          <p:nvPr/>
        </p:nvGraphicFramePr>
        <p:xfrm>
          <a:off x="1640600" y="2312690"/>
          <a:ext cx="10169050" cy="3676232"/>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905400">
                <a:tc>
                  <a:txBody>
                    <a:bodyPr/>
                    <a:lstStyle/>
                    <a:p>
                      <a:pPr marL="0" marR="0" lvl="0" indent="0" algn="l" rtl="0">
                        <a:lnSpc>
                          <a:spcPct val="106999"/>
                        </a:lnSpc>
                        <a:spcBef>
                          <a:spcPts val="0"/>
                        </a:spcBef>
                        <a:spcAft>
                          <a:spcPts val="0"/>
                        </a:spcAft>
                        <a:buClr>
                          <a:srgbClr val="000000"/>
                        </a:buClr>
                        <a:buSzPts val="2500"/>
                        <a:buFont typeface="Arial"/>
                        <a:buNone/>
                      </a:pP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71500" marR="0" lvl="0" indent="-228600" algn="l" rtl="0">
                        <a:lnSpc>
                          <a:spcPct val="106999"/>
                        </a:lnSpc>
                        <a:spcBef>
                          <a:spcPts val="0"/>
                        </a:spcBef>
                        <a:spcAft>
                          <a:spcPts val="0"/>
                        </a:spcAft>
                        <a:buClr>
                          <a:srgbClr val="000000"/>
                        </a:buClr>
                        <a:buSzPts val="1900"/>
                        <a:buFont typeface="Arial"/>
                        <a:buNone/>
                      </a:pPr>
                      <a:r>
                        <a:rPr lang="en-US" sz="1600" u="none" strike="noStrike" cap="none">
                          <a:solidFill>
                            <a:schemeClr val="dk1"/>
                          </a:solidFill>
                        </a:rPr>
                        <a:t>●</a:t>
                      </a:r>
                      <a:r>
                        <a:rPr lang="en-US" sz="1600" u="none" strike="noStrike" cap="none">
                          <a:solidFill>
                            <a:schemeClr val="dk1"/>
                          </a:solidFill>
                          <a:latin typeface="Times New Roman"/>
                          <a:ea typeface="Times New Roman"/>
                          <a:cs typeface="Times New Roman"/>
                          <a:sym typeface="Times New Roman"/>
                        </a:rPr>
                        <a:t>  	</a:t>
                      </a:r>
                      <a:r>
                        <a:rPr lang="en-US" sz="1600" u="none" strike="noStrike" cap="none">
                          <a:solidFill>
                            <a:schemeClr val="dk1"/>
                          </a:solidFill>
                        </a:rPr>
                        <a:t>For  candidate not meeting the minimum CSC qualification standards of the position, send an email template of regrets</a:t>
                      </a:r>
                      <a:endParaRPr sz="1600" u="none" strike="noStrike" cap="none">
                        <a:solidFill>
                          <a:schemeClr val="dk1"/>
                        </a:solidFill>
                      </a:endParaRPr>
                    </a:p>
                    <a:p>
                      <a:pPr marL="0" marR="0" lvl="0" indent="0" algn="l" rtl="0">
                        <a:lnSpc>
                          <a:spcPct val="106999"/>
                        </a:lnSpc>
                        <a:spcBef>
                          <a:spcPts val="800"/>
                        </a:spcBef>
                        <a:spcAft>
                          <a:spcPts val="0"/>
                        </a:spcAft>
                        <a:buClr>
                          <a:srgbClr val="000000"/>
                        </a:buClr>
                        <a:buSzPts val="1900"/>
                        <a:buFont typeface="Arial"/>
                        <a:buNone/>
                      </a:pPr>
                      <a:r>
                        <a:rPr lang="en-US" sz="1600" u="none" strike="noStrike" cap="none">
                          <a:solidFill>
                            <a:schemeClr val="dk1"/>
                          </a:solidFill>
                        </a:rPr>
                        <a:t>1.2 Schedule and endorse to the external provider for examination/ assessment and conduct Background Verification.</a:t>
                      </a:r>
                      <a:endParaRPr sz="16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500"/>
                        <a:buFont typeface="Arial"/>
                        <a:buNone/>
                      </a:pPr>
                      <a:r>
                        <a:rPr lang="en-US" sz="1600" u="none" strike="noStrike" cap="none"/>
                        <a:t>None</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600" u="none" strike="noStrike" cap="none">
                          <a:solidFill>
                            <a:schemeClr val="dk1"/>
                          </a:solidFill>
                        </a:rPr>
                        <a:t>1 working day (results after 10 working days)</a:t>
                      </a:r>
                      <a:endParaRPr sz="1600" u="none" strike="noStrike" cap="none">
                        <a:solidFill>
                          <a:schemeClr val="dk1"/>
                        </a:solidFill>
                      </a:endParaRPr>
                    </a:p>
                    <a:p>
                      <a:pPr marL="0" marR="0" lvl="0" indent="0" algn="l" rtl="0">
                        <a:lnSpc>
                          <a:spcPct val="106999"/>
                        </a:lnSpc>
                        <a:spcBef>
                          <a:spcPts val="800"/>
                        </a:spcBef>
                        <a:spcAft>
                          <a:spcPts val="0"/>
                        </a:spcAft>
                        <a:buClr>
                          <a:srgbClr val="000000"/>
                        </a:buClr>
                        <a:buSzPts val="2500"/>
                        <a:buFont typeface="Arial"/>
                        <a:buNone/>
                      </a:pPr>
                      <a:endParaRPr sz="1600" u="none" strike="noStrike" cap="none">
                        <a:solidFill>
                          <a:schemeClr val="dk1"/>
                        </a:solidFil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500"/>
                        <a:buFont typeface="Arial"/>
                        <a:buNone/>
                      </a:pPr>
                      <a:r>
                        <a:rPr lang="en-US" sz="1600" u="none" strike="noStrike" cap="none">
                          <a:solidFill>
                            <a:schemeClr val="dk1"/>
                          </a:solidFill>
                        </a:rPr>
                        <a:t>HRMA</a:t>
                      </a:r>
                      <a:endParaRPr sz="1600" u="none" strike="noStrike" cap="none">
                        <a:solidFill>
                          <a:schemeClr val="dk1"/>
                        </a:solidFill>
                      </a:endParaRPr>
                    </a:p>
                    <a:p>
                      <a:pPr marL="0" marR="0" lvl="0" indent="0" algn="l" rtl="0">
                        <a:lnSpc>
                          <a:spcPct val="106999"/>
                        </a:lnSpc>
                        <a:spcBef>
                          <a:spcPts val="800"/>
                        </a:spcBef>
                        <a:spcAft>
                          <a:spcPts val="0"/>
                        </a:spcAft>
                        <a:buClr>
                          <a:srgbClr val="000000"/>
                        </a:buClr>
                        <a:buSzPts val="2500"/>
                        <a:buFont typeface="Arial"/>
                        <a:buNone/>
                      </a:pPr>
                      <a:r>
                        <a:rPr lang="en-US" sz="1600" u="none" strike="noStrike" cap="none">
                          <a:solidFill>
                            <a:schemeClr val="dk1"/>
                          </a:solidFill>
                        </a:rPr>
                        <a:t> </a:t>
                      </a:r>
                      <a:endParaRPr sz="1600" u="none" strike="noStrike" cap="none">
                        <a:solidFill>
                          <a:schemeClr val="dk1"/>
                        </a:solidFill>
                      </a:endParaRPr>
                    </a:p>
                    <a:p>
                      <a:pPr marL="0" marR="0" lvl="0" indent="0" algn="l" rtl="0">
                        <a:lnSpc>
                          <a:spcPct val="106999"/>
                        </a:lnSpc>
                        <a:spcBef>
                          <a:spcPts val="800"/>
                        </a:spcBef>
                        <a:spcAft>
                          <a:spcPts val="0"/>
                        </a:spcAft>
                        <a:buClr>
                          <a:srgbClr val="000000"/>
                        </a:buClr>
                        <a:buSzPts val="2500"/>
                        <a:buFont typeface="Arial"/>
                        <a:buNone/>
                      </a:pPr>
                      <a:r>
                        <a:rPr lang="en-US" sz="1600" u="none" strike="noStrike" cap="none">
                          <a:solidFill>
                            <a:schemeClr val="dk1"/>
                          </a:solidFill>
                        </a:rPr>
                        <a:t> </a:t>
                      </a:r>
                      <a:endParaRPr sz="1600" u="none" strike="noStrike" cap="none">
                        <a:solidFill>
                          <a:schemeClr val="dk1"/>
                        </a:solidFill>
                      </a:endParaRPr>
                    </a:p>
                    <a:p>
                      <a:pPr marL="0" marR="0" lvl="0" indent="0" algn="l" rtl="0">
                        <a:lnSpc>
                          <a:spcPct val="106999"/>
                        </a:lnSpc>
                        <a:spcBef>
                          <a:spcPts val="800"/>
                        </a:spcBef>
                        <a:spcAft>
                          <a:spcPts val="0"/>
                        </a:spcAft>
                        <a:buClr>
                          <a:srgbClr val="000000"/>
                        </a:buClr>
                        <a:buSzPts val="2500"/>
                        <a:buFont typeface="Arial"/>
                        <a:buNone/>
                      </a:pP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52" name="Google Shape;552;p75"/>
          <p:cNvSpPr txBox="1"/>
          <p:nvPr/>
        </p:nvSpPr>
        <p:spPr>
          <a:xfrm>
            <a:off x="3067875" y="594520"/>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graphicFrame>
        <p:nvGraphicFramePr>
          <p:cNvPr id="557" name="Google Shape;557;p76"/>
          <p:cNvGraphicFramePr/>
          <p:nvPr/>
        </p:nvGraphicFramePr>
        <p:xfrm>
          <a:off x="1732040" y="1536158"/>
          <a:ext cx="10169050" cy="4596735"/>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4437425">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t>2. Confirm and commit attendance and completion of Online Assessment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42900" marR="0" lvl="0" indent="-342900" algn="l" rtl="0">
                        <a:lnSpc>
                          <a:spcPct val="106999"/>
                        </a:lnSpc>
                        <a:spcBef>
                          <a:spcPts val="0"/>
                        </a:spcBef>
                        <a:spcAft>
                          <a:spcPts val="0"/>
                        </a:spcAft>
                        <a:buClr>
                          <a:srgbClr val="000000"/>
                        </a:buClr>
                        <a:buSzPts val="1700"/>
                        <a:buFont typeface="Arial"/>
                        <a:buNone/>
                      </a:pPr>
                      <a:r>
                        <a:rPr lang="en-US" sz="1400" u="none" strike="noStrike" cap="none"/>
                        <a:t>1.1  	Candidates endorsed and scheduled for Online Assessment shall confirm and commit attendance and completion of Online Assessment. Otherwise, it will mean withdrawing their application.</a:t>
                      </a:r>
                      <a:endParaRPr sz="1400" u="none" strike="noStrike" cap="none"/>
                    </a:p>
                    <a:p>
                      <a:pPr marL="520700" marR="0" lvl="0" indent="-165100" algn="l" rtl="0">
                        <a:lnSpc>
                          <a:spcPct val="106999"/>
                        </a:lnSpc>
                        <a:spcBef>
                          <a:spcPts val="800"/>
                        </a:spcBef>
                        <a:spcAft>
                          <a:spcPts val="0"/>
                        </a:spcAft>
                        <a:buClr>
                          <a:schemeClr val="dk1"/>
                        </a:buClr>
                        <a:buSzPts val="1100"/>
                        <a:buFont typeface="Arial"/>
                        <a:buNone/>
                      </a:pPr>
                      <a:r>
                        <a:rPr lang="en-US" sz="1400" u="none" strike="noStrike" cap="none"/>
                        <a:t>●	The validity of the assessment result is one (1) year from the date of assessment.</a:t>
                      </a:r>
                      <a:endParaRPr sz="1400" u="none" strike="noStrike" cap="none"/>
                    </a:p>
                    <a:p>
                      <a:pPr marL="520700" marR="0" lvl="0" indent="-165100" algn="l" rtl="0">
                        <a:lnSpc>
                          <a:spcPct val="106999"/>
                        </a:lnSpc>
                        <a:spcBef>
                          <a:spcPts val="800"/>
                        </a:spcBef>
                        <a:spcAft>
                          <a:spcPts val="0"/>
                        </a:spcAft>
                        <a:buClr>
                          <a:schemeClr val="dk1"/>
                        </a:buClr>
                        <a:buSzPts val="1100"/>
                        <a:buFont typeface="Arial"/>
                        <a:buNone/>
                      </a:pPr>
                      <a:r>
                        <a:rPr lang="en-US" sz="1400" u="none" strike="noStrike" cap="none"/>
                        <a:t>●	The minimum result of assessment - Moderately Recommended</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lnSpc>
                          <a:spcPct val="106999"/>
                        </a:lnSpc>
                        <a:spcBef>
                          <a:spcPts val="0"/>
                        </a:spcBef>
                        <a:spcAft>
                          <a:spcPts val="0"/>
                        </a:spcAft>
                        <a:buClr>
                          <a:srgbClr val="000000"/>
                        </a:buClr>
                        <a:buSzPts val="1700"/>
                        <a:buFont typeface="Arial"/>
                        <a:buNone/>
                      </a:pPr>
                      <a:r>
                        <a:rPr lang="en-US" sz="1400" u="none" strike="noStrike" cap="none"/>
                        <a:t>HRMA</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58" name="Google Shape;558;p76"/>
          <p:cNvSpPr txBox="1"/>
          <p:nvPr/>
        </p:nvSpPr>
        <p:spPr>
          <a:xfrm>
            <a:off x="3179635" y="214080"/>
            <a:ext cx="929490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graphicFrame>
        <p:nvGraphicFramePr>
          <p:cNvPr id="559" name="Google Shape;559;p76"/>
          <p:cNvGraphicFramePr/>
          <p:nvPr/>
        </p:nvGraphicFramePr>
        <p:xfrm>
          <a:off x="1732040" y="783093"/>
          <a:ext cx="10169050" cy="704693"/>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653425">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graphicFrame>
        <p:nvGraphicFramePr>
          <p:cNvPr id="564" name="Google Shape;564;p77"/>
          <p:cNvGraphicFramePr/>
          <p:nvPr/>
        </p:nvGraphicFramePr>
        <p:xfrm>
          <a:off x="1656412" y="2073470"/>
          <a:ext cx="10169050" cy="3998606"/>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905400">
                <a:tc>
                  <a:txBody>
                    <a:bodyPr/>
                    <a:lstStyle/>
                    <a:p>
                      <a:pPr marL="0" marR="0" lvl="0" indent="0" algn="l" rtl="0">
                        <a:lnSpc>
                          <a:spcPct val="106999"/>
                        </a:lnSpc>
                        <a:spcBef>
                          <a:spcPts val="0"/>
                        </a:spcBef>
                        <a:spcAft>
                          <a:spcPts val="0"/>
                        </a:spcAft>
                        <a:buClr>
                          <a:srgbClr val="000000"/>
                        </a:buClr>
                        <a:buSzPts val="2200"/>
                        <a:buFont typeface="Arial"/>
                        <a:buNone/>
                      </a:pP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2.2 Endorse and coordinate with candidates meeting the minimum Moderately Recommended result in the Online Assessment  for employment and/or promotion to the HRMPSB for interview and deliberation upon receipt of the result of the examination/ assessment.</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200"/>
                        <a:buFont typeface="Arial"/>
                        <a:buNone/>
                      </a:pPr>
                      <a:r>
                        <a:rPr lang="en-US" sz="1800" u="none" strike="noStrike" cap="none"/>
                        <a:t>None</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5 working day (results after 10 working days)</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chemeClr val="dk1"/>
                        </a:buClr>
                        <a:buSzPts val="1100"/>
                        <a:buFont typeface="Arial"/>
                        <a:buNone/>
                      </a:pPr>
                      <a:r>
                        <a:rPr lang="en-US" sz="1800" u="none" strike="noStrike" cap="none"/>
                        <a:t>HRMO and HRMA</a:t>
                      </a:r>
                      <a:endParaRPr sz="1800" u="none" strike="noStrike" cap="none"/>
                    </a:p>
                    <a:p>
                      <a:pPr marL="0" marR="0" lvl="0" indent="0" algn="l" rtl="0">
                        <a:lnSpc>
                          <a:spcPct val="106999"/>
                        </a:lnSpc>
                        <a:spcBef>
                          <a:spcPts val="800"/>
                        </a:spcBef>
                        <a:spcAft>
                          <a:spcPts val="0"/>
                        </a:spcAft>
                        <a:buClr>
                          <a:srgbClr val="000000"/>
                        </a:buClr>
                        <a:buSzPts val="2200"/>
                        <a:buFont typeface="Arial"/>
                        <a:buNone/>
                      </a:pP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65" name="Google Shape;565;p77"/>
          <p:cNvSpPr txBox="1"/>
          <p:nvPr/>
        </p:nvSpPr>
        <p:spPr>
          <a:xfrm>
            <a:off x="3352355" y="645355"/>
            <a:ext cx="7435510"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graphicFrame>
        <p:nvGraphicFramePr>
          <p:cNvPr id="566" name="Google Shape;566;p77"/>
          <p:cNvGraphicFramePr/>
          <p:nvPr/>
        </p:nvGraphicFramePr>
        <p:xfrm>
          <a:off x="1656412" y="1279170"/>
          <a:ext cx="10169050" cy="710375"/>
        </p:xfrm>
        <a:graphic>
          <a:graphicData uri="http://schemas.openxmlformats.org/drawingml/2006/table">
            <a:tbl>
              <a:tblPr>
                <a:noFill/>
                <a:tableStyleId>{7AFC1C30-CEC1-469A-B818-35135D24AD19}</a:tableStyleId>
              </a:tblPr>
              <a:tblGrid>
                <a:gridCol w="1317125">
                  <a:extLst>
                    <a:ext uri="{9D8B030D-6E8A-4147-A177-3AD203B41FA5}">
                      <a16:colId xmlns:a16="http://schemas.microsoft.com/office/drawing/2014/main" val="20000"/>
                    </a:ext>
                  </a:extLst>
                </a:gridCol>
                <a:gridCol w="2627225">
                  <a:extLst>
                    <a:ext uri="{9D8B030D-6E8A-4147-A177-3AD203B41FA5}">
                      <a16:colId xmlns:a16="http://schemas.microsoft.com/office/drawing/2014/main" val="20001"/>
                    </a:ext>
                  </a:extLst>
                </a:gridCol>
                <a:gridCol w="1253150">
                  <a:extLst>
                    <a:ext uri="{9D8B030D-6E8A-4147-A177-3AD203B41FA5}">
                      <a16:colId xmlns:a16="http://schemas.microsoft.com/office/drawing/2014/main" val="20002"/>
                    </a:ext>
                  </a:extLst>
                </a:gridCol>
                <a:gridCol w="2403600">
                  <a:extLst>
                    <a:ext uri="{9D8B030D-6E8A-4147-A177-3AD203B41FA5}">
                      <a16:colId xmlns:a16="http://schemas.microsoft.com/office/drawing/2014/main" val="20003"/>
                    </a:ext>
                  </a:extLst>
                </a:gridCol>
                <a:gridCol w="2567950">
                  <a:extLst>
                    <a:ext uri="{9D8B030D-6E8A-4147-A177-3AD203B41FA5}">
                      <a16:colId xmlns:a16="http://schemas.microsoft.com/office/drawing/2014/main" val="20004"/>
                    </a:ext>
                  </a:extLst>
                </a:gridCol>
              </a:tblGrid>
              <a:tr h="710375">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aphicFrame>
        <p:nvGraphicFramePr>
          <p:cNvPr id="571" name="Google Shape;571;p78"/>
          <p:cNvGraphicFramePr/>
          <p:nvPr/>
        </p:nvGraphicFramePr>
        <p:xfrm>
          <a:off x="1663625" y="1674994"/>
          <a:ext cx="10290550" cy="4562150"/>
        </p:xfrm>
        <a:graphic>
          <a:graphicData uri="http://schemas.openxmlformats.org/drawingml/2006/table">
            <a:tbl>
              <a:tblPr>
                <a:noFill/>
                <a:tableStyleId>{7AFC1C30-CEC1-469A-B818-35135D24AD19}</a:tableStyleId>
              </a:tblPr>
              <a:tblGrid>
                <a:gridCol w="1488625">
                  <a:extLst>
                    <a:ext uri="{9D8B030D-6E8A-4147-A177-3AD203B41FA5}">
                      <a16:colId xmlns:a16="http://schemas.microsoft.com/office/drawing/2014/main" val="20000"/>
                    </a:ext>
                  </a:extLst>
                </a:gridCol>
                <a:gridCol w="25028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00">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4562150">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t>3. Confirm attendance to the scheduled HRMPSB interview and deliberation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42900" marR="0" lvl="0" indent="-342900" algn="l" rtl="0">
                        <a:lnSpc>
                          <a:spcPct val="106999"/>
                        </a:lnSpc>
                        <a:spcBef>
                          <a:spcPts val="0"/>
                        </a:spcBef>
                        <a:spcAft>
                          <a:spcPts val="0"/>
                        </a:spcAft>
                        <a:buClr>
                          <a:srgbClr val="000000"/>
                        </a:buClr>
                        <a:buSzPts val="1700"/>
                        <a:buFont typeface="Arial"/>
                        <a:buNone/>
                      </a:pPr>
                      <a:r>
                        <a:rPr lang="en-US" sz="1400" u="none" strike="noStrike" cap="none"/>
                        <a:t>3.1  Conduct HRMPSB interview and deliberation and submission of Recommendation Forms and Candidate Rating Sheets.</a:t>
                      </a:r>
                      <a:endParaRPr sz="1400" u="none" strike="noStrike" cap="none"/>
                    </a:p>
                    <a:p>
                      <a:pPr marL="317500" marR="0" lvl="0" indent="-228600" algn="l" rtl="0">
                        <a:lnSpc>
                          <a:spcPct val="106999"/>
                        </a:lnSpc>
                        <a:spcBef>
                          <a:spcPts val="800"/>
                        </a:spcBef>
                        <a:spcAft>
                          <a:spcPts val="0"/>
                        </a:spcAft>
                        <a:buClr>
                          <a:srgbClr val="000000"/>
                        </a:buClr>
                        <a:buSzPts val="1700"/>
                        <a:buFont typeface="Arial"/>
                        <a:buNone/>
                      </a:pPr>
                      <a:r>
                        <a:rPr lang="en-US" sz="1400" u="none" strike="noStrike" cap="none"/>
                        <a:t>3.2  Prepare minutes of the deliberation and HRMPSB Resolution upon receipt of the complete Recommendation Forms and Candidate Rating Sheets and endorse to the Head of Agency once approved by the HRMPSB Members.</a:t>
                      </a:r>
                      <a:endParaRPr sz="1400" u="none" strike="noStrike" cap="none"/>
                    </a:p>
                    <a:p>
                      <a:pPr marL="292100" marR="0" lvl="0" indent="0" algn="l" rtl="0">
                        <a:lnSpc>
                          <a:spcPct val="106999"/>
                        </a:lnSpc>
                        <a:spcBef>
                          <a:spcPts val="80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u="none" strike="noStrike" cap="none"/>
                        <a:t>5 working days</a:t>
                      </a: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r>
                        <a:rPr lang="en-US" sz="1400" u="none" strike="noStrike" cap="none"/>
                        <a:t>3 working days</a:t>
                      </a: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chemeClr val="dk1"/>
                        </a:buClr>
                        <a:buSzPts val="1100"/>
                        <a:buFont typeface="Arial"/>
                        <a:buNone/>
                      </a:pPr>
                      <a:r>
                        <a:rPr lang="en-US" sz="1400" u="none" strike="noStrike" cap="none"/>
                        <a:t>HRMPSB Members</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r>
                        <a:rPr lang="en-US" sz="1400" u="none" strike="noStrike" cap="none"/>
                        <a:t>HRMO</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p>
                      <a:pPr marL="0" marR="0" lvl="0" indent="0" algn="just" rtl="0">
                        <a:lnSpc>
                          <a:spcPct val="106999"/>
                        </a:lnSpc>
                        <a:spcBef>
                          <a:spcPts val="800"/>
                        </a:spcBef>
                        <a:spcAft>
                          <a:spcPts val="0"/>
                        </a:spcAft>
                        <a:buClr>
                          <a:schemeClr val="dk1"/>
                        </a:buClr>
                        <a:buSzPts val="1100"/>
                        <a:buFont typeface="Arial"/>
                        <a:buNone/>
                      </a:pP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72" name="Google Shape;572;p78"/>
          <p:cNvSpPr txBox="1"/>
          <p:nvPr/>
        </p:nvSpPr>
        <p:spPr>
          <a:xfrm>
            <a:off x="3281235" y="335600"/>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graphicFrame>
        <p:nvGraphicFramePr>
          <p:cNvPr id="573" name="Google Shape;573;p78"/>
          <p:cNvGraphicFramePr/>
          <p:nvPr/>
        </p:nvGraphicFramePr>
        <p:xfrm>
          <a:off x="1663625" y="919979"/>
          <a:ext cx="10290550" cy="704693"/>
        </p:xfrm>
        <a:graphic>
          <a:graphicData uri="http://schemas.openxmlformats.org/drawingml/2006/table">
            <a:tbl>
              <a:tblPr>
                <a:noFill/>
                <a:tableStyleId>{7AFC1C30-CEC1-469A-B818-35135D24AD19}</a:tableStyleId>
              </a:tblPr>
              <a:tblGrid>
                <a:gridCol w="1490550">
                  <a:extLst>
                    <a:ext uri="{9D8B030D-6E8A-4147-A177-3AD203B41FA5}">
                      <a16:colId xmlns:a16="http://schemas.microsoft.com/office/drawing/2014/main" val="20000"/>
                    </a:ext>
                  </a:extLst>
                </a:gridCol>
                <a:gridCol w="250092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25">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704225">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graphicFrame>
        <p:nvGraphicFramePr>
          <p:cNvPr id="578" name="Google Shape;578;p79"/>
          <p:cNvGraphicFramePr/>
          <p:nvPr/>
        </p:nvGraphicFramePr>
        <p:xfrm>
          <a:off x="1663625" y="1996978"/>
          <a:ext cx="10290550" cy="4198046"/>
        </p:xfrm>
        <a:graphic>
          <a:graphicData uri="http://schemas.openxmlformats.org/drawingml/2006/table">
            <a:tbl>
              <a:tblPr>
                <a:noFill/>
                <a:tableStyleId>{7AFC1C30-CEC1-469A-B818-35135D24AD19}</a:tableStyleId>
              </a:tblPr>
              <a:tblGrid>
                <a:gridCol w="1488625">
                  <a:extLst>
                    <a:ext uri="{9D8B030D-6E8A-4147-A177-3AD203B41FA5}">
                      <a16:colId xmlns:a16="http://schemas.microsoft.com/office/drawing/2014/main" val="20000"/>
                    </a:ext>
                  </a:extLst>
                </a:gridCol>
                <a:gridCol w="25028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00">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4100550">
                <a:tc>
                  <a:txBody>
                    <a:bodyPr/>
                    <a:lstStyle/>
                    <a:p>
                      <a:pPr marL="0" marR="0" lvl="0" indent="0" algn="l" rtl="0">
                        <a:lnSpc>
                          <a:spcPct val="106999"/>
                        </a:lnSpc>
                        <a:spcBef>
                          <a:spcPts val="0"/>
                        </a:spcBef>
                        <a:spcAft>
                          <a:spcPts val="0"/>
                        </a:spcAft>
                        <a:buClr>
                          <a:srgbClr val="000000"/>
                        </a:buClr>
                        <a:buSzPts val="1700"/>
                        <a:buFont typeface="Arial"/>
                        <a:buNone/>
                      </a:pP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165100" algn="l" rtl="0">
                        <a:lnSpc>
                          <a:spcPct val="106999"/>
                        </a:lnSpc>
                        <a:spcBef>
                          <a:spcPts val="0"/>
                        </a:spcBef>
                        <a:spcAft>
                          <a:spcPts val="0"/>
                        </a:spcAft>
                        <a:buClr>
                          <a:srgbClr val="000000"/>
                        </a:buClr>
                        <a:buSzPts val="1800"/>
                        <a:buFont typeface="Arial"/>
                        <a:buNone/>
                      </a:pPr>
                      <a:r>
                        <a:rPr lang="en-US" sz="1500" u="none" strike="noStrike" cap="none"/>
                        <a:t>●   The Head of Agency approves or disapproves appointment/ promotion.</a:t>
                      </a:r>
                      <a:endParaRPr sz="1500" u="none" strike="noStrike" cap="none"/>
                    </a:p>
                    <a:p>
                      <a:pPr marL="457200" marR="0" lvl="0" indent="-165100" algn="l" rtl="0">
                        <a:lnSpc>
                          <a:spcPct val="106999"/>
                        </a:lnSpc>
                        <a:spcBef>
                          <a:spcPts val="800"/>
                        </a:spcBef>
                        <a:spcAft>
                          <a:spcPts val="0"/>
                        </a:spcAft>
                        <a:buClr>
                          <a:srgbClr val="000000"/>
                        </a:buClr>
                        <a:buSzPts val="1800"/>
                        <a:buFont typeface="Arial"/>
                        <a:buNone/>
                      </a:pPr>
                      <a:r>
                        <a:rPr lang="en-US" sz="1500" u="none" strike="noStrike" cap="none"/>
                        <a:t>●   For the Board Secretary V, Internal Auditor V, and Deputy Chief Operating Officers positions, endorse to the Office of the Corporate Board Secretary for TPB Board of Directors interview and deliberation.</a:t>
                      </a: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500" u="none" strike="noStrike" cap="none"/>
                        <a:t>None</a:t>
                      </a: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r>
                        <a:rPr lang="en-US" sz="1500" u="none" strike="noStrike" cap="none"/>
                        <a:t>None</a:t>
                      </a: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500" u="none" strike="noStrike" cap="none"/>
                        <a:t>3 working days</a:t>
                      </a: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r>
                        <a:rPr lang="en-US" sz="1500" u="none" strike="noStrike" cap="none"/>
                        <a:t>3 working days</a:t>
                      </a: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500" u="none" strike="noStrike" cap="none"/>
                        <a:t>Head of agency</a:t>
                      </a: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r>
                        <a:rPr lang="en-US" sz="1500" u="none" strike="noStrike" cap="none"/>
                        <a:t>HRMO</a:t>
                      </a: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p>
                      <a:pPr marL="0" marR="0" lvl="0" indent="0" algn="just" rtl="0">
                        <a:lnSpc>
                          <a:spcPct val="106999"/>
                        </a:lnSpc>
                        <a:spcBef>
                          <a:spcPts val="800"/>
                        </a:spcBef>
                        <a:spcAft>
                          <a:spcPts val="0"/>
                        </a:spcAft>
                        <a:buClr>
                          <a:srgbClr val="000000"/>
                        </a:buClr>
                        <a:buSzPts val="1800"/>
                        <a:buFont typeface="Arial"/>
                        <a:buNone/>
                      </a:pPr>
                      <a:endParaRPr sz="1500" u="none" strike="noStrike" cap="none"/>
                    </a:p>
                    <a:p>
                      <a:pPr marL="0" marR="0" lvl="0" indent="0" algn="l" rtl="0">
                        <a:lnSpc>
                          <a:spcPct val="106999"/>
                        </a:lnSpc>
                        <a:spcBef>
                          <a:spcPts val="800"/>
                        </a:spcBef>
                        <a:spcAft>
                          <a:spcPts val="0"/>
                        </a:spcAft>
                        <a:buClr>
                          <a:srgbClr val="000000"/>
                        </a:buClr>
                        <a:buSzPts val="1800"/>
                        <a:buFont typeface="Arial"/>
                        <a:buNone/>
                      </a:pPr>
                      <a:endParaRPr sz="15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79" name="Google Shape;579;p79"/>
          <p:cNvGraphicFramePr/>
          <p:nvPr/>
        </p:nvGraphicFramePr>
        <p:xfrm>
          <a:off x="1663625" y="1204053"/>
          <a:ext cx="10290550" cy="704662"/>
        </p:xfrm>
        <a:graphic>
          <a:graphicData uri="http://schemas.openxmlformats.org/drawingml/2006/table">
            <a:tbl>
              <a:tblPr>
                <a:noFill/>
                <a:tableStyleId>{7AFC1C30-CEC1-469A-B818-35135D24AD19}</a:tableStyleId>
              </a:tblPr>
              <a:tblGrid>
                <a:gridCol w="1455500">
                  <a:extLst>
                    <a:ext uri="{9D8B030D-6E8A-4147-A177-3AD203B41FA5}">
                      <a16:colId xmlns:a16="http://schemas.microsoft.com/office/drawing/2014/main" val="20000"/>
                    </a:ext>
                  </a:extLst>
                </a:gridCol>
                <a:gridCol w="25359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25">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641300">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580" name="Google Shape;580;p79"/>
          <p:cNvSpPr txBox="1"/>
          <p:nvPr/>
        </p:nvSpPr>
        <p:spPr>
          <a:xfrm>
            <a:off x="3168219" y="530809"/>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graphicFrame>
        <p:nvGraphicFramePr>
          <p:cNvPr id="585" name="Google Shape;585;p80"/>
          <p:cNvGraphicFramePr/>
          <p:nvPr/>
        </p:nvGraphicFramePr>
        <p:xfrm>
          <a:off x="1663625" y="1991058"/>
          <a:ext cx="10290550" cy="4673900"/>
        </p:xfrm>
        <a:graphic>
          <a:graphicData uri="http://schemas.openxmlformats.org/drawingml/2006/table">
            <a:tbl>
              <a:tblPr>
                <a:noFill/>
                <a:tableStyleId>{7AFC1C30-CEC1-469A-B818-35135D24AD19}</a:tableStyleId>
              </a:tblPr>
              <a:tblGrid>
                <a:gridCol w="1488625">
                  <a:extLst>
                    <a:ext uri="{9D8B030D-6E8A-4147-A177-3AD203B41FA5}">
                      <a16:colId xmlns:a16="http://schemas.microsoft.com/office/drawing/2014/main" val="20000"/>
                    </a:ext>
                  </a:extLst>
                </a:gridCol>
                <a:gridCol w="25028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00">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4673900">
                <a:tc>
                  <a:txBody>
                    <a:bodyPr/>
                    <a:lstStyle/>
                    <a:p>
                      <a:pPr marL="0" marR="0" lvl="0" indent="0" algn="l" rtl="0">
                        <a:lnSpc>
                          <a:spcPct val="106999"/>
                        </a:lnSpc>
                        <a:spcBef>
                          <a:spcPts val="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 For qualified and not qualified candidates in the TPB Board of Directors interview and deliberation, proceed to step 3.3.</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317500" marR="0" lvl="0" indent="-228600" algn="l" rtl="0">
                        <a:lnSpc>
                          <a:spcPct val="106999"/>
                        </a:lnSpc>
                        <a:spcBef>
                          <a:spcPts val="800"/>
                        </a:spcBef>
                        <a:spcAft>
                          <a:spcPts val="0"/>
                        </a:spcAft>
                        <a:buClr>
                          <a:srgbClr val="000000"/>
                        </a:buClr>
                        <a:buSzPts val="1600"/>
                        <a:buFont typeface="Arial"/>
                        <a:buNone/>
                      </a:pPr>
                      <a:r>
                        <a:rPr lang="en-US" sz="1400" u="none" strike="noStrike" cap="none"/>
                        <a:t>3.3  For approved appointment of coterminous, newly hired and/or promotion, prepare CSC Appointment Paper Form No. 33-A for endorsement to the Head of Agency.</a:t>
                      </a:r>
                      <a:endParaRPr sz="1400" u="none" strike="noStrike" cap="none"/>
                    </a:p>
                    <a:p>
                      <a:pPr marL="457200" marR="0" lvl="0" indent="-165100" algn="l" rtl="0">
                        <a:lnSpc>
                          <a:spcPct val="106999"/>
                        </a:lnSpc>
                        <a:spcBef>
                          <a:spcPts val="800"/>
                        </a:spcBef>
                        <a:spcAft>
                          <a:spcPts val="0"/>
                        </a:spcAft>
                        <a:buClr>
                          <a:srgbClr val="000000"/>
                        </a:buClr>
                        <a:buSzPts val="1600"/>
                        <a:buFont typeface="Arial"/>
                        <a:buNone/>
                      </a:pPr>
                      <a:r>
                        <a:rPr lang="en-US" sz="1400" u="none" strike="noStrike" cap="none"/>
                        <a:t>●   For disapproved appointment/ promotion, send a Letter of Regret.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r>
                        <a:rPr lang="en-US" sz="1400" u="none" strike="noStrike" cap="none"/>
                        <a:t>3 working days</a:t>
                      </a: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HRMO and HRMA</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86" name="Google Shape;586;p80"/>
          <p:cNvGraphicFramePr/>
          <p:nvPr/>
        </p:nvGraphicFramePr>
        <p:xfrm>
          <a:off x="1663625" y="1165588"/>
          <a:ext cx="10290550" cy="704662"/>
        </p:xfrm>
        <a:graphic>
          <a:graphicData uri="http://schemas.openxmlformats.org/drawingml/2006/table">
            <a:tbl>
              <a:tblPr>
                <a:noFill/>
                <a:tableStyleId>{7AFC1C30-CEC1-469A-B818-35135D24AD19}</a:tableStyleId>
              </a:tblPr>
              <a:tblGrid>
                <a:gridCol w="1455500">
                  <a:extLst>
                    <a:ext uri="{9D8B030D-6E8A-4147-A177-3AD203B41FA5}">
                      <a16:colId xmlns:a16="http://schemas.microsoft.com/office/drawing/2014/main" val="20000"/>
                    </a:ext>
                  </a:extLst>
                </a:gridCol>
                <a:gridCol w="25359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25">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641300">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587" name="Google Shape;587;p80"/>
          <p:cNvSpPr txBox="1"/>
          <p:nvPr/>
        </p:nvSpPr>
        <p:spPr>
          <a:xfrm>
            <a:off x="3168219" y="530809"/>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aphicFrame>
        <p:nvGraphicFramePr>
          <p:cNvPr id="592" name="Google Shape;592;p81"/>
          <p:cNvGraphicFramePr/>
          <p:nvPr/>
        </p:nvGraphicFramePr>
        <p:xfrm>
          <a:off x="1775385" y="2438400"/>
          <a:ext cx="10290550" cy="3050193"/>
        </p:xfrm>
        <a:graphic>
          <a:graphicData uri="http://schemas.openxmlformats.org/drawingml/2006/table">
            <a:tbl>
              <a:tblPr>
                <a:noFill/>
                <a:tableStyleId>{7AFC1C30-CEC1-469A-B818-35135D24AD19}</a:tableStyleId>
              </a:tblPr>
              <a:tblGrid>
                <a:gridCol w="1488625">
                  <a:extLst>
                    <a:ext uri="{9D8B030D-6E8A-4147-A177-3AD203B41FA5}">
                      <a16:colId xmlns:a16="http://schemas.microsoft.com/office/drawing/2014/main" val="20000"/>
                    </a:ext>
                  </a:extLst>
                </a:gridCol>
                <a:gridCol w="2502875">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00">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2967025">
                <a:tc>
                  <a:txBody>
                    <a:bodyPr/>
                    <a:lstStyle/>
                    <a:p>
                      <a:pPr marL="0" marR="0" lvl="0" indent="0" algn="l" rtl="0">
                        <a:lnSpc>
                          <a:spcPct val="106999"/>
                        </a:lnSpc>
                        <a:spcBef>
                          <a:spcPts val="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228600" algn="l" rtl="0">
                        <a:lnSpc>
                          <a:spcPct val="106999"/>
                        </a:lnSpc>
                        <a:spcBef>
                          <a:spcPts val="0"/>
                        </a:spcBef>
                        <a:spcAft>
                          <a:spcPts val="0"/>
                        </a:spcAft>
                        <a:buClr>
                          <a:srgbClr val="000000"/>
                        </a:buClr>
                        <a:buSzPts val="2000"/>
                        <a:buFont typeface="Arial"/>
                        <a:buNone/>
                      </a:pPr>
                      <a:r>
                        <a:rPr lang="en-US" sz="1400" u="none" strike="noStrike" cap="none"/>
                        <a:t>3.4   Issue the appointment documents to the coterminous, newly hired and/or promoted employee.</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3.5 Post Notice or Memorandum announcing the Appointment/ Promotion or Protest at 3 conspicuous  places in TPB for fifteen (15) calendar days.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3 working days</a:t>
                      </a: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r>
                        <a:rPr lang="en-US" sz="1400" u="none" strike="noStrike" cap="none"/>
                        <a:t>15 working days</a:t>
                      </a: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p>
                      <a:pPr marL="0" marR="0" lvl="0" indent="0" algn="just" rtl="0">
                        <a:lnSpc>
                          <a:spcPct val="106999"/>
                        </a:lnSpc>
                        <a:spcBef>
                          <a:spcPts val="80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000"/>
                        <a:buFont typeface="Arial"/>
                        <a:buNone/>
                      </a:pPr>
                      <a:r>
                        <a:rPr lang="en-US" sz="1400" u="none" strike="noStrike" cap="none"/>
                        <a:t>HRMO and HRMA</a:t>
                      </a: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HRMA</a:t>
                      </a:r>
                      <a:endParaRPr sz="1400" u="none" strike="noStrike" cap="none"/>
                    </a:p>
                    <a:p>
                      <a:pPr marL="0" marR="0" lvl="0" indent="0" algn="l" rtl="0">
                        <a:lnSpc>
                          <a:spcPct val="106999"/>
                        </a:lnSpc>
                        <a:spcBef>
                          <a:spcPts val="800"/>
                        </a:spcBef>
                        <a:spcAft>
                          <a:spcPts val="0"/>
                        </a:spcAft>
                        <a:buClr>
                          <a:srgbClr val="000000"/>
                        </a:buClr>
                        <a:buSzPts val="20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93" name="Google Shape;593;p81"/>
          <p:cNvGraphicFramePr/>
          <p:nvPr/>
        </p:nvGraphicFramePr>
        <p:xfrm>
          <a:off x="1775385" y="1581785"/>
          <a:ext cx="10290550" cy="704693"/>
        </p:xfrm>
        <a:graphic>
          <a:graphicData uri="http://schemas.openxmlformats.org/drawingml/2006/table">
            <a:tbl>
              <a:tblPr>
                <a:noFill/>
                <a:tableStyleId>{7AFC1C30-CEC1-469A-B818-35135D24AD19}</a:tableStyleId>
              </a:tblPr>
              <a:tblGrid>
                <a:gridCol w="1496125">
                  <a:extLst>
                    <a:ext uri="{9D8B030D-6E8A-4147-A177-3AD203B41FA5}">
                      <a16:colId xmlns:a16="http://schemas.microsoft.com/office/drawing/2014/main" val="20000"/>
                    </a:ext>
                  </a:extLst>
                </a:gridCol>
                <a:gridCol w="2495350">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25">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641300">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594" name="Google Shape;594;p81"/>
          <p:cNvSpPr txBox="1"/>
          <p:nvPr/>
        </p:nvSpPr>
        <p:spPr>
          <a:xfrm>
            <a:off x="3168219" y="804266"/>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graphicFrame>
        <p:nvGraphicFramePr>
          <p:cNvPr id="599" name="Google Shape;599;p82"/>
          <p:cNvGraphicFramePr/>
          <p:nvPr/>
        </p:nvGraphicFramePr>
        <p:xfrm>
          <a:off x="1688090" y="2254256"/>
          <a:ext cx="10290550" cy="4156075"/>
        </p:xfrm>
        <a:graphic>
          <a:graphicData uri="http://schemas.openxmlformats.org/drawingml/2006/table">
            <a:tbl>
              <a:tblPr>
                <a:noFill/>
                <a:tableStyleId>{7AFC1C30-CEC1-469A-B818-35135D24AD19}</a:tableStyleId>
              </a:tblPr>
              <a:tblGrid>
                <a:gridCol w="1618050">
                  <a:extLst>
                    <a:ext uri="{9D8B030D-6E8A-4147-A177-3AD203B41FA5}">
                      <a16:colId xmlns:a16="http://schemas.microsoft.com/office/drawing/2014/main" val="20000"/>
                    </a:ext>
                  </a:extLst>
                </a:gridCol>
                <a:gridCol w="2373450">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00">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4156075">
                <a:tc>
                  <a:txBody>
                    <a:bodyPr/>
                    <a:lstStyle/>
                    <a:p>
                      <a:pPr marL="228600" marR="0" lvl="0" indent="-228600" algn="just" rtl="0">
                        <a:lnSpc>
                          <a:spcPct val="106999"/>
                        </a:lnSpc>
                        <a:spcBef>
                          <a:spcPts val="0"/>
                        </a:spcBef>
                        <a:spcAft>
                          <a:spcPts val="0"/>
                        </a:spcAft>
                        <a:buClr>
                          <a:schemeClr val="dk1"/>
                        </a:buClr>
                        <a:buSzPts val="1100"/>
                        <a:buFont typeface="Arial"/>
                        <a:buNone/>
                      </a:pPr>
                      <a:r>
                        <a:rPr lang="en-US" sz="1400" u="none" strike="noStrike" cap="none"/>
                        <a:t>4.	Submit employment requirements.</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317500" algn="l" rtl="0">
                        <a:lnSpc>
                          <a:spcPct val="106999"/>
                        </a:lnSpc>
                        <a:spcBef>
                          <a:spcPts val="0"/>
                        </a:spcBef>
                        <a:spcAft>
                          <a:spcPts val="0"/>
                        </a:spcAft>
                        <a:buClr>
                          <a:srgbClr val="000000"/>
                        </a:buClr>
                        <a:buSzPts val="1600"/>
                        <a:buFont typeface="Arial"/>
                        <a:buNone/>
                      </a:pPr>
                      <a:r>
                        <a:rPr lang="en-US" sz="1400" u="none" strike="noStrike" cap="none"/>
                        <a:t>4.1 	If no Protest, receive requirements from the coterminous, newly hired, and/or promoted employee and release the copy of signed CSC Appointment Paper Form No. 33-A for acknowledgment.</a:t>
                      </a:r>
                      <a:endParaRPr sz="1400" u="none" strike="noStrike" cap="none"/>
                    </a:p>
                    <a:p>
                      <a:pPr marL="457200" marR="0" lvl="0" indent="-165100" algn="l" rtl="0">
                        <a:lnSpc>
                          <a:spcPct val="106999"/>
                        </a:lnSpc>
                        <a:spcBef>
                          <a:spcPts val="800"/>
                        </a:spcBef>
                        <a:spcAft>
                          <a:spcPts val="0"/>
                        </a:spcAft>
                        <a:buClr>
                          <a:srgbClr val="000000"/>
                        </a:buClr>
                        <a:buSzPts val="1600"/>
                        <a:buFont typeface="Arial"/>
                        <a:buNone/>
                      </a:pPr>
                      <a:r>
                        <a:rPr lang="en-US" sz="1400" u="none" strike="noStrike" cap="none"/>
                        <a:t>●   If with Protest, resolve protest pursuant to CSC rules and regulations.</a:t>
                      </a:r>
                      <a:endParaRPr sz="1400" u="none" strike="noStrike" cap="none"/>
                    </a:p>
                    <a:p>
                      <a:pPr marL="0" marR="0" lvl="0" indent="0" algn="l" rtl="0">
                        <a:lnSpc>
                          <a:spcPct val="106999"/>
                        </a:lnSpc>
                        <a:spcBef>
                          <a:spcPts val="800"/>
                        </a:spcBef>
                        <a:spcAft>
                          <a:spcPts val="0"/>
                        </a:spcAft>
                        <a:buClr>
                          <a:srgbClr val="000000"/>
                        </a:buClr>
                        <a:buSzPts val="1600"/>
                        <a:buFont typeface="Arial"/>
                        <a:buNone/>
                      </a:pPr>
                      <a:r>
                        <a:rPr lang="en-US" sz="1400" u="none" strike="noStrike" cap="none"/>
                        <a:t>Schedule TPB Onboarding Orientation prior to assumption to duty.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400" u="none" strike="noStrike" cap="none"/>
                        <a:t>1 working day</a:t>
                      </a: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400" u="none" strike="noStrike" cap="none"/>
                        <a:t>HRMA</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0" marR="0" lvl="0" indent="0" algn="just" rtl="0">
                        <a:lnSpc>
                          <a:spcPct val="106999"/>
                        </a:lnSpc>
                        <a:spcBef>
                          <a:spcPts val="800"/>
                        </a:spcBef>
                        <a:spcAft>
                          <a:spcPts val="0"/>
                        </a:spcAft>
                        <a:buClr>
                          <a:srgbClr val="000000"/>
                        </a:buClr>
                        <a:buSzPts val="1600"/>
                        <a:buFont typeface="Arial"/>
                        <a:buNone/>
                      </a:pP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00" name="Google Shape;600;p82"/>
          <p:cNvGraphicFramePr/>
          <p:nvPr/>
        </p:nvGraphicFramePr>
        <p:xfrm>
          <a:off x="1688090" y="1334769"/>
          <a:ext cx="10290550" cy="704693"/>
        </p:xfrm>
        <a:graphic>
          <a:graphicData uri="http://schemas.openxmlformats.org/drawingml/2006/table">
            <a:tbl>
              <a:tblPr>
                <a:noFill/>
                <a:tableStyleId>{7AFC1C30-CEC1-469A-B818-35135D24AD19}</a:tableStyleId>
              </a:tblPr>
              <a:tblGrid>
                <a:gridCol w="1496125">
                  <a:extLst>
                    <a:ext uri="{9D8B030D-6E8A-4147-A177-3AD203B41FA5}">
                      <a16:colId xmlns:a16="http://schemas.microsoft.com/office/drawing/2014/main" val="20000"/>
                    </a:ext>
                  </a:extLst>
                </a:gridCol>
                <a:gridCol w="2495350">
                  <a:extLst>
                    <a:ext uri="{9D8B030D-6E8A-4147-A177-3AD203B41FA5}">
                      <a16:colId xmlns:a16="http://schemas.microsoft.com/office/drawing/2014/main" val="20001"/>
                    </a:ext>
                  </a:extLst>
                </a:gridCol>
                <a:gridCol w="1268125">
                  <a:extLst>
                    <a:ext uri="{9D8B030D-6E8A-4147-A177-3AD203B41FA5}">
                      <a16:colId xmlns:a16="http://schemas.microsoft.com/office/drawing/2014/main" val="20002"/>
                    </a:ext>
                  </a:extLst>
                </a:gridCol>
                <a:gridCol w="2432325">
                  <a:extLst>
                    <a:ext uri="{9D8B030D-6E8A-4147-A177-3AD203B41FA5}">
                      <a16:colId xmlns:a16="http://schemas.microsoft.com/office/drawing/2014/main" val="20003"/>
                    </a:ext>
                  </a:extLst>
                </a:gridCol>
                <a:gridCol w="2598625">
                  <a:extLst>
                    <a:ext uri="{9D8B030D-6E8A-4147-A177-3AD203B41FA5}">
                      <a16:colId xmlns:a16="http://schemas.microsoft.com/office/drawing/2014/main" val="20004"/>
                    </a:ext>
                  </a:extLst>
                </a:gridCol>
              </a:tblGrid>
              <a:tr h="641300">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ctr" rtl="0">
                        <a:lnSpc>
                          <a:spcPct val="106999"/>
                        </a:lnSpc>
                        <a:spcBef>
                          <a:spcPts val="0"/>
                        </a:spcBef>
                        <a:spcAft>
                          <a:spcPts val="0"/>
                        </a:spcAft>
                        <a:buClr>
                          <a:srgbClr val="000000"/>
                        </a:buClr>
                        <a:buSzPts val="11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601" name="Google Shape;601;p82"/>
          <p:cNvSpPr txBox="1"/>
          <p:nvPr/>
        </p:nvSpPr>
        <p:spPr>
          <a:xfrm>
            <a:off x="3096300" y="643824"/>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graphicFrame>
        <p:nvGraphicFramePr>
          <p:cNvPr id="606" name="Google Shape;606;p83"/>
          <p:cNvGraphicFramePr/>
          <p:nvPr/>
        </p:nvGraphicFramePr>
        <p:xfrm>
          <a:off x="1778700" y="1568351"/>
          <a:ext cx="10253425" cy="2426178"/>
        </p:xfrm>
        <a:graphic>
          <a:graphicData uri="http://schemas.openxmlformats.org/drawingml/2006/table">
            <a:tbl>
              <a:tblPr>
                <a:noFill/>
                <a:tableStyleId>{7AFC1C30-CEC1-469A-B818-35135D24AD19}</a:tableStyleId>
              </a:tblPr>
              <a:tblGrid>
                <a:gridCol w="2713525">
                  <a:extLst>
                    <a:ext uri="{9D8B030D-6E8A-4147-A177-3AD203B41FA5}">
                      <a16:colId xmlns:a16="http://schemas.microsoft.com/office/drawing/2014/main" val="20000"/>
                    </a:ext>
                  </a:extLst>
                </a:gridCol>
                <a:gridCol w="2982800">
                  <a:extLst>
                    <a:ext uri="{9D8B030D-6E8A-4147-A177-3AD203B41FA5}">
                      <a16:colId xmlns:a16="http://schemas.microsoft.com/office/drawing/2014/main" val="20001"/>
                    </a:ext>
                  </a:extLst>
                </a:gridCol>
                <a:gridCol w="1222125">
                  <a:extLst>
                    <a:ext uri="{9D8B030D-6E8A-4147-A177-3AD203B41FA5}">
                      <a16:colId xmlns:a16="http://schemas.microsoft.com/office/drawing/2014/main" val="20002"/>
                    </a:ext>
                  </a:extLst>
                </a:gridCol>
                <a:gridCol w="1657125">
                  <a:extLst>
                    <a:ext uri="{9D8B030D-6E8A-4147-A177-3AD203B41FA5}">
                      <a16:colId xmlns:a16="http://schemas.microsoft.com/office/drawing/2014/main" val="20003"/>
                    </a:ext>
                  </a:extLst>
                </a:gridCol>
                <a:gridCol w="1677850">
                  <a:extLst>
                    <a:ext uri="{9D8B030D-6E8A-4147-A177-3AD203B41FA5}">
                      <a16:colId xmlns:a16="http://schemas.microsoft.com/office/drawing/2014/main" val="20004"/>
                    </a:ext>
                  </a:extLst>
                </a:gridCol>
              </a:tblGrid>
              <a:tr h="2216000">
                <a:tc>
                  <a:txBody>
                    <a:bodyPr/>
                    <a:lstStyle/>
                    <a:p>
                      <a:pPr marL="228600" marR="0" lvl="0" indent="-228600" algn="l" rtl="0">
                        <a:lnSpc>
                          <a:spcPct val="115000"/>
                        </a:lnSpc>
                        <a:spcBef>
                          <a:spcPts val="0"/>
                        </a:spcBef>
                        <a:spcAft>
                          <a:spcPts val="0"/>
                        </a:spcAft>
                        <a:buClr>
                          <a:srgbClr val="000000"/>
                        </a:buClr>
                        <a:buSzPts val="1800"/>
                        <a:buFont typeface="Arial"/>
                        <a:buNone/>
                      </a:pPr>
                      <a:r>
                        <a:rPr lang="en-US" sz="1600" u="none" strike="noStrike" cap="none"/>
                        <a:t>5.  Confirm attendance to the scheduled TPB Onboarding Orientation and virtual Oath Taking</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228600" algn="l" rtl="0">
                        <a:lnSpc>
                          <a:spcPct val="115000"/>
                        </a:lnSpc>
                        <a:spcBef>
                          <a:spcPts val="0"/>
                        </a:spcBef>
                        <a:spcAft>
                          <a:spcPts val="0"/>
                        </a:spcAft>
                        <a:buClr>
                          <a:srgbClr val="000000"/>
                        </a:buClr>
                        <a:buSzPts val="1800"/>
                        <a:buFont typeface="Arial"/>
                        <a:buNone/>
                      </a:pPr>
                      <a:r>
                        <a:rPr lang="en-US" sz="1600" u="none" strike="noStrike" cap="none"/>
                        <a:t>5.1  Conduct TPB Onboarding Orientation</a:t>
                      </a:r>
                      <a:endParaRPr sz="1600" u="none" strike="noStrike" cap="none"/>
                    </a:p>
                    <a:p>
                      <a:pPr marL="317500" marR="0" lvl="0" indent="-228600" algn="l" rtl="0">
                        <a:lnSpc>
                          <a:spcPct val="115000"/>
                        </a:lnSpc>
                        <a:spcBef>
                          <a:spcPts val="0"/>
                        </a:spcBef>
                        <a:spcAft>
                          <a:spcPts val="0"/>
                        </a:spcAft>
                        <a:buClr>
                          <a:srgbClr val="000000"/>
                        </a:buClr>
                        <a:buSzPts val="1800"/>
                        <a:buFont typeface="Arial"/>
                        <a:buNone/>
                      </a:pPr>
                      <a:r>
                        <a:rPr lang="en-US" sz="1600" u="none" strike="noStrike" cap="none"/>
                        <a:t>5.2  Conduct virtual Oath Taking to the coterminous, newly hired and/or promoted employee during the Monthly Town Hall Meetings.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t>None</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None</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t>1 working day</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1 working day</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t>HRMO and HRMA</a:t>
                      </a:r>
                      <a:endParaRPr sz="1600" u="none" strike="noStrike" cap="none"/>
                    </a:p>
                    <a:p>
                      <a:pPr marL="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800"/>
                        <a:buFont typeface="Arial"/>
                        <a:buNone/>
                      </a:pPr>
                      <a:r>
                        <a:rPr lang="en-US" sz="1600" u="none" strike="noStrike" cap="none"/>
                        <a:t>HRMO and Head of Agency</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07" name="Google Shape;607;p83"/>
          <p:cNvGraphicFramePr/>
          <p:nvPr/>
        </p:nvGraphicFramePr>
        <p:xfrm>
          <a:off x="1778700" y="4005245"/>
          <a:ext cx="10253425" cy="2706594"/>
        </p:xfrm>
        <a:graphic>
          <a:graphicData uri="http://schemas.openxmlformats.org/drawingml/2006/table">
            <a:tbl>
              <a:tblPr>
                <a:noFill/>
                <a:tableStyleId>{7AFC1C30-CEC1-469A-B818-35135D24AD19}</a:tableStyleId>
              </a:tblPr>
              <a:tblGrid>
                <a:gridCol w="2713525">
                  <a:extLst>
                    <a:ext uri="{9D8B030D-6E8A-4147-A177-3AD203B41FA5}">
                      <a16:colId xmlns:a16="http://schemas.microsoft.com/office/drawing/2014/main" val="20000"/>
                    </a:ext>
                  </a:extLst>
                </a:gridCol>
                <a:gridCol w="2982800">
                  <a:extLst>
                    <a:ext uri="{9D8B030D-6E8A-4147-A177-3AD203B41FA5}">
                      <a16:colId xmlns:a16="http://schemas.microsoft.com/office/drawing/2014/main" val="20001"/>
                    </a:ext>
                  </a:extLst>
                </a:gridCol>
                <a:gridCol w="1222125">
                  <a:extLst>
                    <a:ext uri="{9D8B030D-6E8A-4147-A177-3AD203B41FA5}">
                      <a16:colId xmlns:a16="http://schemas.microsoft.com/office/drawing/2014/main" val="20002"/>
                    </a:ext>
                  </a:extLst>
                </a:gridCol>
                <a:gridCol w="1657125">
                  <a:extLst>
                    <a:ext uri="{9D8B030D-6E8A-4147-A177-3AD203B41FA5}">
                      <a16:colId xmlns:a16="http://schemas.microsoft.com/office/drawing/2014/main" val="20003"/>
                    </a:ext>
                  </a:extLst>
                </a:gridCol>
                <a:gridCol w="1677850">
                  <a:extLst>
                    <a:ext uri="{9D8B030D-6E8A-4147-A177-3AD203B41FA5}">
                      <a16:colId xmlns:a16="http://schemas.microsoft.com/office/drawing/2014/main" val="20004"/>
                    </a:ext>
                  </a:extLst>
                </a:gridCol>
              </a:tblGrid>
              <a:tr h="2426025">
                <a:tc>
                  <a:txBody>
                    <a:bodyPr/>
                    <a:lstStyle/>
                    <a:p>
                      <a:pPr marL="228600" marR="0" lvl="0" indent="-228600" algn="l" rtl="0">
                        <a:lnSpc>
                          <a:spcPct val="115000"/>
                        </a:lnSpc>
                        <a:spcBef>
                          <a:spcPts val="0"/>
                        </a:spcBef>
                        <a:spcAft>
                          <a:spcPts val="0"/>
                        </a:spcAft>
                        <a:buClr>
                          <a:srgbClr val="000000"/>
                        </a:buClr>
                        <a:buSzPts val="1800"/>
                        <a:buFont typeface="Arial"/>
                        <a:buNone/>
                      </a:pPr>
                      <a:r>
                        <a:rPr lang="en-US" sz="1600" u="none" strike="noStrike" cap="none"/>
                        <a:t>6. Assumption to Duty</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228600" algn="l" rtl="0">
                        <a:lnSpc>
                          <a:spcPct val="115000"/>
                        </a:lnSpc>
                        <a:spcBef>
                          <a:spcPts val="0"/>
                        </a:spcBef>
                        <a:spcAft>
                          <a:spcPts val="0"/>
                        </a:spcAft>
                        <a:buClr>
                          <a:srgbClr val="000000"/>
                        </a:buClr>
                        <a:buSzPts val="1800"/>
                        <a:buFont typeface="Arial"/>
                        <a:buNone/>
                      </a:pPr>
                      <a:r>
                        <a:rPr lang="en-US" sz="1600" u="none" strike="noStrike" cap="none"/>
                        <a:t>6.1 Deploy coterminous, newly hired, and/or promoted employees and issue Certificate of Assumption to Duty and have it signed by the concerned Department Head.</a:t>
                      </a:r>
                      <a:endParaRPr sz="1600" u="none" strike="noStrike" cap="none"/>
                    </a:p>
                    <a:p>
                      <a:pPr marL="317500" marR="0" lvl="0" indent="-228600" algn="l" rtl="0">
                        <a:lnSpc>
                          <a:spcPct val="115000"/>
                        </a:lnSpc>
                        <a:spcBef>
                          <a:spcPts val="0"/>
                        </a:spcBef>
                        <a:spcAft>
                          <a:spcPts val="0"/>
                        </a:spcAft>
                        <a:buClr>
                          <a:srgbClr val="000000"/>
                        </a:buClr>
                        <a:buSzPts val="18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t>None</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t>1 working day</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just" rtl="0">
                        <a:lnSpc>
                          <a:spcPct val="106999"/>
                        </a:lnSpc>
                        <a:spcBef>
                          <a:spcPts val="800"/>
                        </a:spcBef>
                        <a:spcAft>
                          <a:spcPts val="0"/>
                        </a:spcAft>
                        <a:buClr>
                          <a:srgbClr val="000000"/>
                        </a:buClr>
                        <a:buSzPts val="18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t>HRMO and HRMA</a:t>
                      </a:r>
                      <a:endParaRPr sz="1600" u="none" strike="noStrike" cap="none"/>
                    </a:p>
                    <a:p>
                      <a:pPr marL="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800"/>
                        <a:buFont typeface="Arial"/>
                        <a:buNone/>
                      </a:pP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08" name="Google Shape;608;p83"/>
          <p:cNvGraphicFramePr/>
          <p:nvPr/>
        </p:nvGraphicFramePr>
        <p:xfrm>
          <a:off x="1778700" y="945509"/>
          <a:ext cx="10290550" cy="639415"/>
        </p:xfrm>
        <a:graphic>
          <a:graphicData uri="http://schemas.openxmlformats.org/drawingml/2006/table">
            <a:tbl>
              <a:tblPr>
                <a:noFill/>
                <a:tableStyleId>{7AFC1C30-CEC1-469A-B818-35135D24AD19}</a:tableStyleId>
              </a:tblPr>
              <a:tblGrid>
                <a:gridCol w="2701850">
                  <a:extLst>
                    <a:ext uri="{9D8B030D-6E8A-4147-A177-3AD203B41FA5}">
                      <a16:colId xmlns:a16="http://schemas.microsoft.com/office/drawing/2014/main" val="20000"/>
                    </a:ext>
                  </a:extLst>
                </a:gridCol>
                <a:gridCol w="2987050">
                  <a:extLst>
                    <a:ext uri="{9D8B030D-6E8A-4147-A177-3AD203B41FA5}">
                      <a16:colId xmlns:a16="http://schemas.microsoft.com/office/drawing/2014/main" val="20001"/>
                    </a:ext>
                  </a:extLst>
                </a:gridCol>
                <a:gridCol w="1249675">
                  <a:extLst>
                    <a:ext uri="{9D8B030D-6E8A-4147-A177-3AD203B41FA5}">
                      <a16:colId xmlns:a16="http://schemas.microsoft.com/office/drawing/2014/main" val="20002"/>
                    </a:ext>
                  </a:extLst>
                </a:gridCol>
                <a:gridCol w="1645925">
                  <a:extLst>
                    <a:ext uri="{9D8B030D-6E8A-4147-A177-3AD203B41FA5}">
                      <a16:colId xmlns:a16="http://schemas.microsoft.com/office/drawing/2014/main" val="20003"/>
                    </a:ext>
                  </a:extLst>
                </a:gridCol>
                <a:gridCol w="1706050">
                  <a:extLst>
                    <a:ext uri="{9D8B030D-6E8A-4147-A177-3AD203B41FA5}">
                      <a16:colId xmlns:a16="http://schemas.microsoft.com/office/drawing/2014/main" val="20004"/>
                    </a:ext>
                  </a:extLst>
                </a:gridCol>
              </a:tblGrid>
              <a:tr h="513625">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609" name="Google Shape;609;p83"/>
          <p:cNvSpPr txBox="1"/>
          <p:nvPr/>
        </p:nvSpPr>
        <p:spPr>
          <a:xfrm>
            <a:off x="3168219" y="517088"/>
            <a:ext cx="748608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3. Recruitment, Selection and Promotion Procedure</a:t>
            </a:r>
            <a:endParaRPr sz="22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graphicFrame>
        <p:nvGraphicFramePr>
          <p:cNvPr id="614" name="Google Shape;614;p84"/>
          <p:cNvGraphicFramePr/>
          <p:nvPr/>
        </p:nvGraphicFramePr>
        <p:xfrm>
          <a:off x="1763350" y="1402173"/>
          <a:ext cx="10253425" cy="1722625"/>
        </p:xfrm>
        <a:graphic>
          <a:graphicData uri="http://schemas.openxmlformats.org/drawingml/2006/table">
            <a:tbl>
              <a:tblPr>
                <a:noFill/>
                <a:tableStyleId>{7AFC1C30-CEC1-469A-B818-35135D24AD19}</a:tableStyleId>
              </a:tblPr>
              <a:tblGrid>
                <a:gridCol w="2713525">
                  <a:extLst>
                    <a:ext uri="{9D8B030D-6E8A-4147-A177-3AD203B41FA5}">
                      <a16:colId xmlns:a16="http://schemas.microsoft.com/office/drawing/2014/main" val="20000"/>
                    </a:ext>
                  </a:extLst>
                </a:gridCol>
                <a:gridCol w="2982800">
                  <a:extLst>
                    <a:ext uri="{9D8B030D-6E8A-4147-A177-3AD203B41FA5}">
                      <a16:colId xmlns:a16="http://schemas.microsoft.com/office/drawing/2014/main" val="20001"/>
                    </a:ext>
                  </a:extLst>
                </a:gridCol>
                <a:gridCol w="1222125">
                  <a:extLst>
                    <a:ext uri="{9D8B030D-6E8A-4147-A177-3AD203B41FA5}">
                      <a16:colId xmlns:a16="http://schemas.microsoft.com/office/drawing/2014/main" val="20002"/>
                    </a:ext>
                  </a:extLst>
                </a:gridCol>
                <a:gridCol w="1657125">
                  <a:extLst>
                    <a:ext uri="{9D8B030D-6E8A-4147-A177-3AD203B41FA5}">
                      <a16:colId xmlns:a16="http://schemas.microsoft.com/office/drawing/2014/main" val="20003"/>
                    </a:ext>
                  </a:extLst>
                </a:gridCol>
                <a:gridCol w="1677850">
                  <a:extLst>
                    <a:ext uri="{9D8B030D-6E8A-4147-A177-3AD203B41FA5}">
                      <a16:colId xmlns:a16="http://schemas.microsoft.com/office/drawing/2014/main" val="20004"/>
                    </a:ext>
                  </a:extLst>
                </a:gridCol>
              </a:tblGrid>
              <a:tr h="1722625">
                <a:tc>
                  <a:txBody>
                    <a:bodyPr/>
                    <a:lstStyle/>
                    <a:p>
                      <a:pPr marL="228600" marR="0" lvl="0" indent="-228600" algn="l" rtl="0">
                        <a:lnSpc>
                          <a:spcPct val="115000"/>
                        </a:lnSpc>
                        <a:spcBef>
                          <a:spcPts val="0"/>
                        </a:spcBef>
                        <a:spcAft>
                          <a:spcPts val="0"/>
                        </a:spcAft>
                        <a:buClr>
                          <a:srgbClr val="000000"/>
                        </a:buClr>
                        <a:buSzPts val="18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228600" algn="l" rtl="0">
                        <a:lnSpc>
                          <a:spcPct val="115000"/>
                        </a:lnSpc>
                        <a:spcBef>
                          <a:spcPts val="0"/>
                        </a:spcBef>
                        <a:spcAft>
                          <a:spcPts val="0"/>
                        </a:spcAft>
                        <a:buClr>
                          <a:srgbClr val="000000"/>
                        </a:buClr>
                        <a:buSzPts val="1800"/>
                        <a:buFont typeface="Arial"/>
                        <a:buNone/>
                      </a:pPr>
                      <a:r>
                        <a:rPr lang="en-US" sz="1400" u="none" strike="noStrike" cap="none"/>
                        <a:t>6.2 Submit signed Appointment Paper with prescribed supporting documents to CSC for evaluation and approval within thirty (30) days from the date of appointment.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u="none" strike="noStrike" cap="none"/>
                        <a:t>None</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u="none" strike="noStrike" cap="none"/>
                        <a:t>1 working day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400" u="none" strike="noStrike" cap="none"/>
                        <a:t>HRMO and HRMA</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15" name="Google Shape;615;p84"/>
          <p:cNvGraphicFramePr/>
          <p:nvPr>
            <p:extLst>
              <p:ext uri="{D42A27DB-BD31-4B8C-83A1-F6EECF244321}">
                <p14:modId xmlns:p14="http://schemas.microsoft.com/office/powerpoint/2010/main" val="4208651903"/>
              </p:ext>
            </p:extLst>
          </p:nvPr>
        </p:nvGraphicFramePr>
        <p:xfrm>
          <a:off x="1753190" y="3255589"/>
          <a:ext cx="10165794" cy="3602411"/>
        </p:xfrm>
        <a:graphic>
          <a:graphicData uri="http://schemas.openxmlformats.org/drawingml/2006/table">
            <a:tbl>
              <a:tblPr>
                <a:noFill/>
                <a:tableStyleId>{7AFC1C30-CEC1-469A-B818-35135D24AD19}</a:tableStyleId>
              </a:tblPr>
              <a:tblGrid>
                <a:gridCol w="6428039">
                  <a:extLst>
                    <a:ext uri="{9D8B030D-6E8A-4147-A177-3AD203B41FA5}">
                      <a16:colId xmlns:a16="http://schemas.microsoft.com/office/drawing/2014/main" val="20000"/>
                    </a:ext>
                  </a:extLst>
                </a:gridCol>
                <a:gridCol w="3737755">
                  <a:extLst>
                    <a:ext uri="{9D8B030D-6E8A-4147-A177-3AD203B41FA5}">
                      <a16:colId xmlns:a16="http://schemas.microsoft.com/office/drawing/2014/main" val="20001"/>
                    </a:ext>
                  </a:extLst>
                </a:gridCol>
              </a:tblGrid>
              <a:tr h="1177247">
                <a:tc>
                  <a:txBody>
                    <a:bodyPr/>
                    <a:lstStyle/>
                    <a:p>
                      <a:pPr marL="0" marR="0" lvl="0" indent="0" algn="just" rtl="0">
                        <a:lnSpc>
                          <a:spcPct val="106999"/>
                        </a:lnSpc>
                        <a:spcBef>
                          <a:spcPts val="0"/>
                        </a:spcBef>
                        <a:spcAft>
                          <a:spcPts val="0"/>
                        </a:spcAft>
                        <a:buClr>
                          <a:srgbClr val="000000"/>
                        </a:buClr>
                        <a:buSzPts val="1300"/>
                        <a:buFont typeface="Arial"/>
                        <a:buNone/>
                      </a:pPr>
                      <a:r>
                        <a:rPr lang="en-US" sz="1600" b="1" u="none" strike="noStrike" cap="none"/>
                        <a:t>TOTAL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tc>
                  <a:txBody>
                    <a:bodyPr/>
                    <a:lstStyle/>
                    <a:p>
                      <a:pPr marL="0" marR="0" lvl="0" indent="0" algn="ctr" rtl="0">
                        <a:lnSpc>
                          <a:spcPct val="106999"/>
                        </a:lnSpc>
                        <a:spcBef>
                          <a:spcPts val="0"/>
                        </a:spcBef>
                        <a:spcAft>
                          <a:spcPts val="0"/>
                        </a:spcAft>
                        <a:buClr>
                          <a:srgbClr val="000000"/>
                        </a:buClr>
                        <a:buSzPts val="1300"/>
                        <a:buFont typeface="Arial"/>
                        <a:buNone/>
                      </a:pPr>
                      <a:r>
                        <a:rPr lang="en-US" sz="1600" u="none" strike="noStrike" cap="none" dirty="0"/>
                        <a:t>43 working days &amp;</a:t>
                      </a:r>
                      <a:r>
                        <a:rPr lang="en-US" sz="1600" u="none" strike="noStrike" cap="none" baseline="0" dirty="0"/>
                        <a:t> </a:t>
                      </a:r>
                    </a:p>
                    <a:p>
                      <a:pPr marL="0" marR="0" lvl="0" indent="0" algn="ctr" rtl="0">
                        <a:lnSpc>
                          <a:spcPct val="106999"/>
                        </a:lnSpc>
                        <a:spcBef>
                          <a:spcPts val="0"/>
                        </a:spcBef>
                        <a:spcAft>
                          <a:spcPts val="0"/>
                        </a:spcAft>
                        <a:buClr>
                          <a:srgbClr val="000000"/>
                        </a:buClr>
                        <a:buSzPts val="1300"/>
                        <a:buFont typeface="Arial"/>
                        <a:buNone/>
                      </a:pPr>
                      <a:r>
                        <a:rPr lang="en-US" sz="1600" u="none" strike="noStrike" cap="none" dirty="0"/>
                        <a:t>25 calendar days - CSC requirement</a:t>
                      </a:r>
                      <a:r>
                        <a:rPr lang="en-US" sz="1600" u="none" strike="noStrike" cap="none" baseline="0" dirty="0"/>
                        <a:t> – 10 days ( publication ) &amp; 15 days ( in case of protest )</a:t>
                      </a:r>
                      <a:endParaRPr sz="1600"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0"/>
                  </a:ext>
                </a:extLst>
              </a:tr>
              <a:tr h="966489">
                <a:tc>
                  <a:txBody>
                    <a:bodyPr/>
                    <a:lstStyle/>
                    <a:p>
                      <a:pPr marL="0" marR="0" lvl="0" indent="0" algn="l" rtl="0">
                        <a:lnSpc>
                          <a:spcPct val="106999"/>
                        </a:lnSpc>
                        <a:spcBef>
                          <a:spcPts val="0"/>
                        </a:spcBef>
                        <a:spcAft>
                          <a:spcPts val="0"/>
                        </a:spcAft>
                        <a:buClr>
                          <a:srgbClr val="000000"/>
                        </a:buClr>
                        <a:buSzPts val="1600"/>
                        <a:buFont typeface="Arial"/>
                        <a:buNone/>
                      </a:pPr>
                      <a:r>
                        <a:rPr lang="en-US" sz="1600" u="none" strike="noStrike" cap="none"/>
                        <a:t>*From date screened and acknowledged receipt of application requirements to the Head of Agency’s approval/disapproval of appointment/ promotion</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tc>
                  <a:txBody>
                    <a:bodyPr/>
                    <a:lstStyle/>
                    <a:p>
                      <a:pPr marL="0" marR="0" lvl="0" indent="0" algn="just" rtl="0">
                        <a:lnSpc>
                          <a:spcPct val="106999"/>
                        </a:lnSpc>
                        <a:spcBef>
                          <a:spcPts val="0"/>
                        </a:spcBef>
                        <a:spcAft>
                          <a:spcPts val="0"/>
                        </a:spcAft>
                        <a:buClr>
                          <a:srgbClr val="000000"/>
                        </a:buClr>
                        <a:buSzPts val="1300"/>
                        <a:buFont typeface="Arial"/>
                        <a:buNone/>
                      </a:pPr>
                      <a:r>
                        <a:rPr lang="en-US" sz="1600" u="none" strike="noStrike" cap="none" dirty="0"/>
                        <a:t>33 working days</a:t>
                      </a:r>
                      <a:endParaRPr sz="1600"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1"/>
                  </a:ext>
                </a:extLst>
              </a:tr>
              <a:tr h="676375">
                <a:tc>
                  <a:txBody>
                    <a:bodyPr/>
                    <a:lstStyle/>
                    <a:p>
                      <a:pPr marL="0" marR="0" lvl="0" indent="0" algn="just" rtl="0">
                        <a:lnSpc>
                          <a:spcPct val="106999"/>
                        </a:lnSpc>
                        <a:spcBef>
                          <a:spcPts val="0"/>
                        </a:spcBef>
                        <a:spcAft>
                          <a:spcPts val="0"/>
                        </a:spcAft>
                        <a:buClr>
                          <a:srgbClr val="000000"/>
                        </a:buClr>
                        <a:buSzPts val="1600"/>
                        <a:buFont typeface="Arial"/>
                        <a:buNone/>
                      </a:pPr>
                      <a:r>
                        <a:rPr lang="en-US" sz="1600" u="none" strike="noStrike" cap="none"/>
                        <a:t>**For Board Secretary V, Internal Auditor V, and Deputy Chief Operating Officers position</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tc>
                  <a:txBody>
                    <a:bodyPr/>
                    <a:lstStyle/>
                    <a:p>
                      <a:pPr marL="0" marR="0" lvl="0" indent="0" algn="just" rtl="0">
                        <a:lnSpc>
                          <a:spcPct val="106999"/>
                        </a:lnSpc>
                        <a:spcBef>
                          <a:spcPts val="0"/>
                        </a:spcBef>
                        <a:spcAft>
                          <a:spcPts val="0"/>
                        </a:spcAft>
                        <a:buClr>
                          <a:srgbClr val="000000"/>
                        </a:buClr>
                        <a:buSzPts val="1300"/>
                        <a:buFont typeface="Arial"/>
                        <a:buNone/>
                      </a:pPr>
                      <a:r>
                        <a:rPr lang="en-US" sz="1600" u="none" strike="noStrike" cap="none"/>
                        <a:t>36 working days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2"/>
                  </a:ext>
                </a:extLst>
              </a:tr>
              <a:tr h="676375">
                <a:tc>
                  <a:txBody>
                    <a:bodyPr/>
                    <a:lstStyle/>
                    <a:p>
                      <a:pPr marL="0" marR="0" lvl="0" indent="0" algn="just" rtl="0">
                        <a:lnSpc>
                          <a:spcPct val="106999"/>
                        </a:lnSpc>
                        <a:spcBef>
                          <a:spcPts val="0"/>
                        </a:spcBef>
                        <a:spcAft>
                          <a:spcPts val="0"/>
                        </a:spcAft>
                        <a:buClr>
                          <a:srgbClr val="000000"/>
                        </a:buClr>
                        <a:buSzPts val="1600"/>
                        <a:buFont typeface="Arial"/>
                        <a:buNone/>
                      </a:pPr>
                      <a:r>
                        <a:rPr lang="en-US" sz="1600" u="none" strike="noStrike" cap="none"/>
                        <a:t>***Subject to and based on position line-up/ volume of applicants to be processed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tc>
                  <a:txBody>
                    <a:bodyPr/>
                    <a:lstStyle/>
                    <a:p>
                      <a:pPr marL="0" marR="0" lvl="0" indent="0" algn="just" rtl="0">
                        <a:lnSpc>
                          <a:spcPct val="106999"/>
                        </a:lnSpc>
                        <a:spcBef>
                          <a:spcPts val="0"/>
                        </a:spcBef>
                        <a:spcAft>
                          <a:spcPts val="0"/>
                        </a:spcAft>
                        <a:buClr>
                          <a:srgbClr val="000000"/>
                        </a:buClr>
                        <a:buSzPts val="1600"/>
                        <a:buFont typeface="Arial"/>
                        <a:buNone/>
                      </a:pPr>
                      <a:r>
                        <a:rPr lang="en-US" sz="1600" u="none" strike="noStrike" cap="none" dirty="0"/>
                        <a:t> </a:t>
                      </a:r>
                      <a:endParaRPr sz="1600"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3"/>
                  </a:ext>
                </a:extLst>
              </a:tr>
            </a:tbl>
          </a:graphicData>
        </a:graphic>
      </p:graphicFrame>
      <p:sp>
        <p:nvSpPr>
          <p:cNvPr id="616" name="Google Shape;616;p84"/>
          <p:cNvSpPr txBox="1"/>
          <p:nvPr/>
        </p:nvSpPr>
        <p:spPr>
          <a:xfrm>
            <a:off x="3555554" y="224734"/>
            <a:ext cx="6777165" cy="513957"/>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3. Recruitment, Selection and Promotion Procedure</a:t>
            </a:r>
            <a:endParaRPr sz="2000" b="1" i="0" u="none" strike="noStrike" cap="none">
              <a:solidFill>
                <a:schemeClr val="dk1"/>
              </a:solidFill>
              <a:latin typeface="Arial"/>
              <a:ea typeface="Arial"/>
              <a:cs typeface="Arial"/>
              <a:sym typeface="Arial"/>
            </a:endParaRPr>
          </a:p>
        </p:txBody>
      </p:sp>
      <p:graphicFrame>
        <p:nvGraphicFramePr>
          <p:cNvPr id="617" name="Google Shape;617;p84"/>
          <p:cNvGraphicFramePr/>
          <p:nvPr/>
        </p:nvGraphicFramePr>
        <p:xfrm>
          <a:off x="1753190" y="738691"/>
          <a:ext cx="10290550" cy="639415"/>
        </p:xfrm>
        <a:graphic>
          <a:graphicData uri="http://schemas.openxmlformats.org/drawingml/2006/table">
            <a:tbl>
              <a:tblPr>
                <a:noFill/>
                <a:tableStyleId>{7AFC1C30-CEC1-469A-B818-35135D24AD19}</a:tableStyleId>
              </a:tblPr>
              <a:tblGrid>
                <a:gridCol w="2701850">
                  <a:extLst>
                    <a:ext uri="{9D8B030D-6E8A-4147-A177-3AD203B41FA5}">
                      <a16:colId xmlns:a16="http://schemas.microsoft.com/office/drawing/2014/main" val="20000"/>
                    </a:ext>
                  </a:extLst>
                </a:gridCol>
                <a:gridCol w="2987050">
                  <a:extLst>
                    <a:ext uri="{9D8B030D-6E8A-4147-A177-3AD203B41FA5}">
                      <a16:colId xmlns:a16="http://schemas.microsoft.com/office/drawing/2014/main" val="20001"/>
                    </a:ext>
                  </a:extLst>
                </a:gridCol>
                <a:gridCol w="1249675">
                  <a:extLst>
                    <a:ext uri="{9D8B030D-6E8A-4147-A177-3AD203B41FA5}">
                      <a16:colId xmlns:a16="http://schemas.microsoft.com/office/drawing/2014/main" val="20002"/>
                    </a:ext>
                  </a:extLst>
                </a:gridCol>
                <a:gridCol w="1645925">
                  <a:extLst>
                    <a:ext uri="{9D8B030D-6E8A-4147-A177-3AD203B41FA5}">
                      <a16:colId xmlns:a16="http://schemas.microsoft.com/office/drawing/2014/main" val="20003"/>
                    </a:ext>
                  </a:extLst>
                </a:gridCol>
                <a:gridCol w="1706050">
                  <a:extLst>
                    <a:ext uri="{9D8B030D-6E8A-4147-A177-3AD203B41FA5}">
                      <a16:colId xmlns:a16="http://schemas.microsoft.com/office/drawing/2014/main" val="20004"/>
                    </a:ext>
                  </a:extLst>
                </a:gridCol>
              </a:tblGrid>
              <a:tr h="521250">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1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8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23" name="Google Shape;623;p85"/>
          <p:cNvSpPr txBox="1"/>
          <p:nvPr/>
        </p:nvSpPr>
        <p:spPr>
          <a:xfrm>
            <a:off x="2752820" y="684741"/>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624" name="Google Shape;624;p85"/>
          <p:cNvSpPr txBox="1"/>
          <p:nvPr/>
        </p:nvSpPr>
        <p:spPr>
          <a:xfrm>
            <a:off x="2264897" y="1648874"/>
            <a:ext cx="8328075" cy="878347"/>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1800"/>
              <a:buFont typeface="Arial"/>
              <a:buNone/>
            </a:pPr>
            <a:r>
              <a:rPr lang="en-US" sz="2400" b="1" i="0" u="none" strike="noStrike" cap="none">
                <a:solidFill>
                  <a:srgbClr val="2F5597"/>
                </a:solidFill>
                <a:latin typeface="Arial"/>
                <a:ea typeface="Arial"/>
                <a:cs typeface="Arial"/>
                <a:sym typeface="Arial"/>
              </a:rPr>
              <a:t>REVIEW OF CONTRACTS/ AGREEMENTS WITH DOT REGIONAL AND FOREIGN OFFICES</a:t>
            </a:r>
            <a:endParaRPr sz="1400" b="0" i="0" u="none" strike="noStrike" cap="none">
              <a:solidFill>
                <a:srgbClr val="2F5597"/>
              </a:solidFill>
              <a:latin typeface="Arial"/>
              <a:ea typeface="Arial"/>
              <a:cs typeface="Arial"/>
              <a:sym typeface="Arial"/>
            </a:endParaRPr>
          </a:p>
        </p:txBody>
      </p:sp>
      <p:pic>
        <p:nvPicPr>
          <p:cNvPr id="625" name="Google Shape;625;p85"/>
          <p:cNvPicPr preferRelativeResize="0"/>
          <p:nvPr/>
        </p:nvPicPr>
        <p:blipFill rotWithShape="1">
          <a:blip r:embed="rId4">
            <a:alphaModFix/>
          </a:blip>
          <a:srcRect/>
          <a:stretch/>
        </p:blipFill>
        <p:spPr>
          <a:xfrm>
            <a:off x="2144295" y="4039482"/>
            <a:ext cx="2584560" cy="2470089"/>
          </a:xfrm>
          <a:prstGeom prst="rect">
            <a:avLst/>
          </a:prstGeom>
          <a:noFill/>
          <a:ln>
            <a:noFill/>
          </a:ln>
        </p:spPr>
      </p:pic>
      <p:sp>
        <p:nvSpPr>
          <p:cNvPr id="626" name="Google Shape;626;p85"/>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628" name="Google Shape;628;p85"/>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487670" y="403688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3"/>
                                        </p:tgtEl>
                                        <p:attrNameLst>
                                          <p:attrName>style.visibility</p:attrName>
                                        </p:attrNameLst>
                                      </p:cBhvr>
                                      <p:to>
                                        <p:strVal val="visible"/>
                                      </p:to>
                                    </p:set>
                                    <p:animEffect transition="in" filter="fade">
                                      <p:cBhvr>
                                        <p:cTn id="7" dur="1000"/>
                                        <p:tgtEl>
                                          <p:spTgt spid="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6"/>
          <p:cNvSpPr txBox="1"/>
          <p:nvPr/>
        </p:nvSpPr>
        <p:spPr>
          <a:xfrm>
            <a:off x="1917800" y="306825"/>
            <a:ext cx="9558600" cy="2046600"/>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a:p>
            <a:pPr marL="177800" marR="0" lvl="0" indent="-12700" algn="just" rtl="0">
              <a:lnSpc>
                <a:spcPct val="106999"/>
              </a:lnSpc>
              <a:spcBef>
                <a:spcPts val="80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To review Contracts/Agreements within a period of ten (10) working days upon receipt of request supported by complete documents from the Requesting Department up to the release of reviewed contract or agreement for execution, of TPB projects requiring the execution of Contracts and Agreements with the Department of Tourism Regional and Foreign Offices.</a:t>
            </a:r>
            <a:endParaRPr sz="1800" b="0" i="0" u="none" strike="noStrike" cap="none">
              <a:solidFill>
                <a:schemeClr val="dk1"/>
              </a:solidFill>
              <a:latin typeface="Arial"/>
              <a:ea typeface="Arial"/>
              <a:cs typeface="Arial"/>
              <a:sym typeface="Arial"/>
            </a:endParaRPr>
          </a:p>
        </p:txBody>
      </p:sp>
      <p:graphicFrame>
        <p:nvGraphicFramePr>
          <p:cNvPr id="634" name="Google Shape;634;p86"/>
          <p:cNvGraphicFramePr/>
          <p:nvPr/>
        </p:nvGraphicFramePr>
        <p:xfrm>
          <a:off x="1733175" y="2353425"/>
          <a:ext cx="9743350" cy="3781051"/>
        </p:xfrm>
        <a:graphic>
          <a:graphicData uri="http://schemas.openxmlformats.org/drawingml/2006/table">
            <a:tbl>
              <a:tblPr>
                <a:noFill/>
                <a:tableStyleId>{7AFC1C30-CEC1-469A-B818-35135D24AD19}</a:tableStyleId>
              </a:tblPr>
              <a:tblGrid>
                <a:gridCol w="3050950">
                  <a:extLst>
                    <a:ext uri="{9D8B030D-6E8A-4147-A177-3AD203B41FA5}">
                      <a16:colId xmlns:a16="http://schemas.microsoft.com/office/drawing/2014/main" val="20000"/>
                    </a:ext>
                  </a:extLst>
                </a:gridCol>
                <a:gridCol w="6692400">
                  <a:extLst>
                    <a:ext uri="{9D8B030D-6E8A-4147-A177-3AD203B41FA5}">
                      <a16:colId xmlns:a16="http://schemas.microsoft.com/office/drawing/2014/main" val="20001"/>
                    </a:ext>
                  </a:extLst>
                </a:gridCol>
              </a:tblGrid>
              <a:tr h="257175">
                <a:tc>
                  <a:txBody>
                    <a:bodyPr/>
                    <a:lstStyle/>
                    <a:p>
                      <a:pPr marL="0" marR="0" lvl="0" indent="0" algn="just" rtl="0">
                        <a:lnSpc>
                          <a:spcPct val="106999"/>
                        </a:lnSpc>
                        <a:spcBef>
                          <a:spcPts val="0"/>
                        </a:spcBef>
                        <a:spcAft>
                          <a:spcPts val="0"/>
                        </a:spcAft>
                        <a:buClr>
                          <a:srgbClr val="000000"/>
                        </a:buClr>
                        <a:buSzPts val="1700"/>
                        <a:buFont typeface="Arial"/>
                        <a:buNone/>
                      </a:pPr>
                      <a:r>
                        <a:rPr lang="en-US" sz="1700" b="1" u="none" strike="noStrike" cap="none"/>
                        <a:t>Office or Division:</a:t>
                      </a:r>
                      <a:endParaRPr sz="17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700" u="none" strike="noStrike" cap="none"/>
                        <a:t>Legal Department</a:t>
                      </a:r>
                      <a:endParaRPr sz="17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257175">
                <a:tc>
                  <a:txBody>
                    <a:bodyPr/>
                    <a:lstStyle/>
                    <a:p>
                      <a:pPr marL="0" marR="0" lvl="0" indent="0" algn="just" rtl="0">
                        <a:lnSpc>
                          <a:spcPct val="106999"/>
                        </a:lnSpc>
                        <a:spcBef>
                          <a:spcPts val="0"/>
                        </a:spcBef>
                        <a:spcAft>
                          <a:spcPts val="0"/>
                        </a:spcAft>
                        <a:buClr>
                          <a:srgbClr val="000000"/>
                        </a:buClr>
                        <a:buSzPts val="1700"/>
                        <a:buFont typeface="Arial"/>
                        <a:buNone/>
                      </a:pPr>
                      <a:r>
                        <a:rPr lang="en-US" sz="1700" b="1" u="none" strike="noStrike" cap="none"/>
                        <a:t>Classification:</a:t>
                      </a:r>
                      <a:endParaRPr sz="17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700" u="none" strike="noStrike" cap="none"/>
                        <a:t>Highly-Technical Support/Complex</a:t>
                      </a:r>
                      <a:endParaRPr sz="17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400050">
                <a:tc>
                  <a:txBody>
                    <a:bodyPr/>
                    <a:lstStyle/>
                    <a:p>
                      <a:pPr marL="0" marR="0" lvl="0" indent="0" algn="just" rtl="0">
                        <a:lnSpc>
                          <a:spcPct val="106999"/>
                        </a:lnSpc>
                        <a:spcBef>
                          <a:spcPts val="0"/>
                        </a:spcBef>
                        <a:spcAft>
                          <a:spcPts val="0"/>
                        </a:spcAft>
                        <a:buClr>
                          <a:srgbClr val="000000"/>
                        </a:buClr>
                        <a:buSzPts val="1700"/>
                        <a:buFont typeface="Arial"/>
                        <a:buNone/>
                      </a:pPr>
                      <a:r>
                        <a:rPr lang="en-US" sz="1700" b="1" u="none" strike="noStrike" cap="none"/>
                        <a:t>Type of Transaction:</a:t>
                      </a:r>
                      <a:endParaRPr sz="17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700" u="none" strike="noStrike" cap="none"/>
                        <a:t>G2G - Government to Government</a:t>
                      </a:r>
                      <a:endParaRPr sz="17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1685925">
                <a:tc>
                  <a:txBody>
                    <a:bodyPr/>
                    <a:lstStyle/>
                    <a:p>
                      <a:pPr marL="0" marR="0" lvl="0" indent="0" algn="just" rtl="0">
                        <a:lnSpc>
                          <a:spcPct val="106999"/>
                        </a:lnSpc>
                        <a:spcBef>
                          <a:spcPts val="0"/>
                        </a:spcBef>
                        <a:spcAft>
                          <a:spcPts val="0"/>
                        </a:spcAft>
                        <a:buClr>
                          <a:srgbClr val="000000"/>
                        </a:buClr>
                        <a:buSzPts val="1700"/>
                        <a:buFont typeface="Arial"/>
                        <a:buNone/>
                      </a:pPr>
                      <a:r>
                        <a:rPr lang="en-US" sz="1700" b="1" u="none" strike="noStrike" cap="none"/>
                        <a:t>Who may avail:</a:t>
                      </a:r>
                      <a:endParaRPr sz="17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700" u="none" strike="noStrike" cap="none"/>
                        <a:t>TPB Office of the Chief Operating Officer, Office of the Deputy COO for Marketing and Promotions, Office of the Deputy COO for Corporate Affairs, International Promotions Department, Domestic Promotions Department, MICE Department, Marketing Communications Department, Administrative Department, Finance Department, Corporate Planning and Business Development Department, Management Information Department, DOT Regional and Foreign Offices</a:t>
                      </a:r>
                      <a:endParaRPr sz="17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graphicFrame>
        <p:nvGraphicFramePr>
          <p:cNvPr id="639" name="Google Shape;639;p87"/>
          <p:cNvGraphicFramePr/>
          <p:nvPr/>
        </p:nvGraphicFramePr>
        <p:xfrm>
          <a:off x="1948575" y="1229195"/>
          <a:ext cx="9724125" cy="4782773"/>
        </p:xfrm>
        <a:graphic>
          <a:graphicData uri="http://schemas.openxmlformats.org/drawingml/2006/table">
            <a:tbl>
              <a:tblPr>
                <a:noFill/>
                <a:tableStyleId>{7AFC1C30-CEC1-469A-B818-35135D24AD19}</a:tableStyleId>
              </a:tblPr>
              <a:tblGrid>
                <a:gridCol w="5127275">
                  <a:extLst>
                    <a:ext uri="{9D8B030D-6E8A-4147-A177-3AD203B41FA5}">
                      <a16:colId xmlns:a16="http://schemas.microsoft.com/office/drawing/2014/main" val="20000"/>
                    </a:ext>
                  </a:extLst>
                </a:gridCol>
                <a:gridCol w="4596850">
                  <a:extLst>
                    <a:ext uri="{9D8B030D-6E8A-4147-A177-3AD203B41FA5}">
                      <a16:colId xmlns:a16="http://schemas.microsoft.com/office/drawing/2014/main" val="20001"/>
                    </a:ext>
                  </a:extLst>
                </a:gridCol>
              </a:tblGrid>
              <a:tr h="717850">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CHECKLIST OF REQUIREMENTS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WHERE TO SECURE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3454775">
                <a:tc>
                  <a:txBody>
                    <a:bodyPr/>
                    <a:lstStyle/>
                    <a:p>
                      <a:pPr marL="228600" marR="0" lvl="0" indent="-228600" algn="just" rtl="0">
                        <a:lnSpc>
                          <a:spcPct val="106999"/>
                        </a:lnSpc>
                        <a:spcBef>
                          <a:spcPts val="0"/>
                        </a:spcBef>
                        <a:spcAft>
                          <a:spcPts val="0"/>
                        </a:spcAft>
                        <a:buClr>
                          <a:srgbClr val="000000"/>
                        </a:buClr>
                        <a:buSzPts val="1800"/>
                        <a:buFont typeface="Arial"/>
                        <a:buNone/>
                      </a:pPr>
                      <a:r>
                        <a:rPr lang="en-US" sz="1400" u="none" strike="noStrike" cap="none">
                          <a:latin typeface="Arial"/>
                          <a:ea typeface="Arial"/>
                          <a:cs typeface="Arial"/>
                          <a:sym typeface="Arial"/>
                        </a:rPr>
                        <a:t>●  	Board Approved Corporate Operating Budget</a:t>
                      </a:r>
                      <a:endParaRPr sz="1400" u="none" strike="noStrike" cap="none">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Work and Financial Plan</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Approved Project Proposal Form</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Approved Budget Breakdown</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Complete Staff Work by DOT Regional/Foreign Office</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Certificate of Funds Availability</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Approved Realignment of Funds, if applicable</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Market Study, if applicable</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Value Contribution/ Investment of Contracting Party, if applicable</a:t>
                      </a:r>
                      <a:endParaRPr sz="1400" u="none" strike="noStrike" cap="none">
                        <a:solidFill>
                          <a:schemeClr val="dk1"/>
                        </a:solidFill>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400" u="none" strike="noStrike" cap="none">
                          <a:solidFill>
                            <a:schemeClr val="dk1"/>
                          </a:solidFill>
                          <a:latin typeface="Arial"/>
                          <a:ea typeface="Arial"/>
                          <a:cs typeface="Arial"/>
                          <a:sym typeface="Arial"/>
                        </a:rPr>
                        <a:t>● Authority of the DOT Tourism Attaché/Regional Director to sign and execute the agreement and to implement the project</a:t>
                      </a:r>
                      <a:endParaRPr sz="14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u="none" strike="noStrike" cap="none">
                          <a:latin typeface="Arial"/>
                          <a:ea typeface="Arial"/>
                          <a:cs typeface="Arial"/>
                          <a:sym typeface="Arial"/>
                        </a:rPr>
                        <a:t>To be submitted by the Requesting Department.</a:t>
                      </a:r>
                      <a:endParaRPr sz="14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40" name="Google Shape;640;p87"/>
          <p:cNvSpPr txBox="1"/>
          <p:nvPr/>
        </p:nvSpPr>
        <p:spPr>
          <a:xfrm>
            <a:off x="2542638" y="575695"/>
            <a:ext cx="9521400" cy="480999"/>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graphicFrame>
        <p:nvGraphicFramePr>
          <p:cNvPr id="645" name="Google Shape;645;p88"/>
          <p:cNvGraphicFramePr/>
          <p:nvPr/>
        </p:nvGraphicFramePr>
        <p:xfrm>
          <a:off x="1817025" y="1464387"/>
          <a:ext cx="9949575" cy="4088022"/>
        </p:xfrm>
        <a:graphic>
          <a:graphicData uri="http://schemas.openxmlformats.org/drawingml/2006/table">
            <a:tbl>
              <a:tblPr>
                <a:noFill/>
                <a:tableStyleId>{7AFC1C30-CEC1-469A-B818-35135D24AD19}</a:tableStyleId>
              </a:tblPr>
              <a:tblGrid>
                <a:gridCol w="2744825">
                  <a:extLst>
                    <a:ext uri="{9D8B030D-6E8A-4147-A177-3AD203B41FA5}">
                      <a16:colId xmlns:a16="http://schemas.microsoft.com/office/drawing/2014/main" val="20000"/>
                    </a:ext>
                  </a:extLst>
                </a:gridCol>
                <a:gridCol w="2357125">
                  <a:extLst>
                    <a:ext uri="{9D8B030D-6E8A-4147-A177-3AD203B41FA5}">
                      <a16:colId xmlns:a16="http://schemas.microsoft.com/office/drawing/2014/main" val="20001"/>
                    </a:ext>
                  </a:extLst>
                </a:gridCol>
                <a:gridCol w="1239525">
                  <a:extLst>
                    <a:ext uri="{9D8B030D-6E8A-4147-A177-3AD203B41FA5}">
                      <a16:colId xmlns:a16="http://schemas.microsoft.com/office/drawing/2014/main" val="20002"/>
                    </a:ext>
                  </a:extLst>
                </a:gridCol>
                <a:gridCol w="1849125">
                  <a:extLst>
                    <a:ext uri="{9D8B030D-6E8A-4147-A177-3AD203B41FA5}">
                      <a16:colId xmlns:a16="http://schemas.microsoft.com/office/drawing/2014/main" val="20003"/>
                    </a:ext>
                  </a:extLst>
                </a:gridCol>
                <a:gridCol w="1758975">
                  <a:extLst>
                    <a:ext uri="{9D8B030D-6E8A-4147-A177-3AD203B41FA5}">
                      <a16:colId xmlns:a16="http://schemas.microsoft.com/office/drawing/2014/main" val="20004"/>
                    </a:ext>
                  </a:extLst>
                </a:gridCol>
              </a:tblGrid>
              <a:tr h="1106600">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CLIENT STEPS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AGENCY ACTIONS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FEES TO BE PAID</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PROCESSING TIME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PERSON RESPONSIBLE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2672075">
                <a:tc>
                  <a:txBody>
                    <a:bodyPr/>
                    <a:lstStyle/>
                    <a:p>
                      <a:pPr marL="228600" marR="0" lvl="0" indent="-22860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 	Submit request form for the Review of Contracts/Agreements with DOT Regional and Foreign Offices and supporting documents.</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1.1  Stamp receipt, check supporting documents and record entries.</a:t>
                      </a:r>
                      <a:endParaRPr sz="1600" u="none" strike="noStrike" cap="none">
                        <a:latin typeface="Arial"/>
                        <a:ea typeface="Arial"/>
                        <a:cs typeface="Arial"/>
                        <a:sym typeface="Arial"/>
                      </a:endParaRPr>
                    </a:p>
                    <a:p>
                      <a:pPr marL="228600" marR="0" lvl="0" indent="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228600" marR="0" lvl="0" indent="-22860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1.2  Assign the request to the Lawyer/Legal Researcher/Legal</a:t>
                      </a:r>
                      <a:endParaRPr sz="1600" u="none" strike="noStrike" cap="none">
                        <a:latin typeface="Arial"/>
                        <a:ea typeface="Arial"/>
                        <a:cs typeface="Arial"/>
                        <a:sym typeface="Arial"/>
                      </a:endParaRPr>
                    </a:p>
                    <a:p>
                      <a:pPr marL="457200" marR="0" lvl="0" indent="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None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Within 3 hours from receipt of documents</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Within 1 working day from receipt of documents</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Legal Assistant</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Department</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Head or OIC</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b="1" u="none" strike="noStrike" cap="none">
                          <a:latin typeface="Arial"/>
                          <a:ea typeface="Arial"/>
                          <a:cs typeface="Arial"/>
                          <a:sym typeface="Arial"/>
                        </a:rPr>
                        <a:t> </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46" name="Google Shape;646;p88"/>
          <p:cNvSpPr txBox="1"/>
          <p:nvPr/>
        </p:nvSpPr>
        <p:spPr>
          <a:xfrm>
            <a:off x="2419836" y="766269"/>
            <a:ext cx="9521400" cy="480999"/>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graphicFrame>
        <p:nvGraphicFramePr>
          <p:cNvPr id="651" name="Google Shape;651;p89"/>
          <p:cNvGraphicFramePr/>
          <p:nvPr/>
        </p:nvGraphicFramePr>
        <p:xfrm>
          <a:off x="1724975" y="1258155"/>
          <a:ext cx="10015975" cy="4845244"/>
        </p:xfrm>
        <a:graphic>
          <a:graphicData uri="http://schemas.openxmlformats.org/drawingml/2006/table">
            <a:tbl>
              <a:tblPr>
                <a:noFill/>
                <a:tableStyleId>{7AFC1C30-CEC1-469A-B818-35135D24AD19}</a:tableStyleId>
              </a:tblPr>
              <a:tblGrid>
                <a:gridCol w="1309775">
                  <a:extLst>
                    <a:ext uri="{9D8B030D-6E8A-4147-A177-3AD203B41FA5}">
                      <a16:colId xmlns:a16="http://schemas.microsoft.com/office/drawing/2014/main" val="20000"/>
                    </a:ext>
                  </a:extLst>
                </a:gridCol>
                <a:gridCol w="2947000">
                  <a:extLst>
                    <a:ext uri="{9D8B030D-6E8A-4147-A177-3AD203B41FA5}">
                      <a16:colId xmlns:a16="http://schemas.microsoft.com/office/drawing/2014/main" val="20001"/>
                    </a:ext>
                  </a:extLst>
                </a:gridCol>
                <a:gridCol w="1040125">
                  <a:extLst>
                    <a:ext uri="{9D8B030D-6E8A-4147-A177-3AD203B41FA5}">
                      <a16:colId xmlns:a16="http://schemas.microsoft.com/office/drawing/2014/main" val="20002"/>
                    </a:ext>
                  </a:extLst>
                </a:gridCol>
                <a:gridCol w="2195825">
                  <a:extLst>
                    <a:ext uri="{9D8B030D-6E8A-4147-A177-3AD203B41FA5}">
                      <a16:colId xmlns:a16="http://schemas.microsoft.com/office/drawing/2014/main" val="20003"/>
                    </a:ext>
                  </a:extLst>
                </a:gridCol>
                <a:gridCol w="2523250">
                  <a:extLst>
                    <a:ext uri="{9D8B030D-6E8A-4147-A177-3AD203B41FA5}">
                      <a16:colId xmlns:a16="http://schemas.microsoft.com/office/drawing/2014/main" val="20004"/>
                    </a:ext>
                  </a:extLst>
                </a:gridCol>
              </a:tblGrid>
              <a:tr h="685800">
                <a:tc>
                  <a:txBody>
                    <a:bodyPr/>
                    <a:lstStyle/>
                    <a:p>
                      <a:pPr marL="0" marR="0" lvl="0" indent="0" algn="just" rtl="0">
                        <a:lnSpc>
                          <a:spcPct val="106999"/>
                        </a:lnSpc>
                        <a:spcBef>
                          <a:spcPts val="0"/>
                        </a:spcBef>
                        <a:spcAft>
                          <a:spcPts val="0"/>
                        </a:spcAft>
                        <a:buClr>
                          <a:srgbClr val="000000"/>
                        </a:buClr>
                        <a:buSzPts val="17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3896350">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600" u="none" strike="noStrike" cap="none"/>
                        <a:t>1.3</a:t>
                      </a:r>
                      <a:r>
                        <a:rPr lang="en-US" sz="1600" u="none" strike="noStrike" cap="none">
                          <a:latin typeface="Times New Roman"/>
                          <a:ea typeface="Times New Roman"/>
                          <a:cs typeface="Times New Roman"/>
                          <a:sym typeface="Times New Roman"/>
                        </a:rPr>
                        <a:t>  </a:t>
                      </a:r>
                      <a:r>
                        <a:rPr lang="en-US" sz="1600" u="none" strike="noStrike" cap="none"/>
                        <a:t>Review the draft Contract/ Agreement and prepare the initial draft, if warranted.</a:t>
                      </a:r>
                      <a:endParaRPr sz="1600" u="none" strike="noStrike" cap="none"/>
                    </a:p>
                    <a:p>
                      <a:pPr marL="22860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600" u="none" strike="noStrike" cap="none"/>
                        <a:t>1.4</a:t>
                      </a:r>
                      <a:r>
                        <a:rPr lang="en-US" sz="1600" u="none" strike="noStrike" cap="none">
                          <a:latin typeface="Times New Roman"/>
                          <a:ea typeface="Times New Roman"/>
                          <a:cs typeface="Times New Roman"/>
                          <a:sym typeface="Times New Roman"/>
                        </a:rPr>
                        <a:t>  </a:t>
                      </a:r>
                      <a:r>
                        <a:rPr lang="en-US" sz="1600" u="none" strike="noStrike" cap="none"/>
                        <a:t>Review the initial draft of the Contract/ Agreement.</a:t>
                      </a:r>
                      <a:endParaRPr sz="1600" u="none" strike="noStrike" cap="none"/>
                    </a:p>
                    <a:p>
                      <a:pPr marL="22860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600" u="none" strike="noStrike" cap="none"/>
                        <a:t>1.5</a:t>
                      </a:r>
                      <a:r>
                        <a:rPr lang="en-US" sz="1600" u="none" strike="noStrike" cap="none">
                          <a:latin typeface="Times New Roman"/>
                          <a:ea typeface="Times New Roman"/>
                          <a:cs typeface="Times New Roman"/>
                          <a:sym typeface="Times New Roman"/>
                        </a:rPr>
                        <a:t>  </a:t>
                      </a:r>
                      <a:r>
                        <a:rPr lang="en-US" sz="1600" u="none" strike="noStrike" cap="none"/>
                        <a:t>Release the initial draft of the Contract/ Agreement or the recommendation/ opinion to the Requesting Department.</a:t>
                      </a:r>
                      <a:endParaRPr sz="1600" u="none" strike="noStrike" cap="none"/>
                    </a:p>
                    <a:p>
                      <a:pPr marL="22860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Within 3 days from receipt of documents</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Within 2 days from receipt of documents</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Within 1 working day from receipt of documents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700"/>
                        <a:buFont typeface="Arial"/>
                        <a:buNone/>
                      </a:pPr>
                      <a:r>
                        <a:rPr lang="en-US" sz="1600" u="none" strike="noStrike" cap="none"/>
                        <a:t>Assigned Lawyer/Legal Researcher/Legal Staff</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Department Head or OIC</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Legal Assistant</a:t>
                      </a:r>
                      <a:endParaRPr sz="1600" u="none" strike="noStrike" cap="none"/>
                    </a:p>
                    <a:p>
                      <a:pPr marL="0" marR="0" lvl="0" indent="0" algn="l" rtl="0">
                        <a:lnSpc>
                          <a:spcPct val="106999"/>
                        </a:lnSpc>
                        <a:spcBef>
                          <a:spcPts val="800"/>
                        </a:spcBef>
                        <a:spcAft>
                          <a:spcPts val="0"/>
                        </a:spcAft>
                        <a:buClr>
                          <a:srgbClr val="000000"/>
                        </a:buClr>
                        <a:buSzPts val="1700"/>
                        <a:buFont typeface="Arial"/>
                        <a:buNone/>
                      </a:pPr>
                      <a:r>
                        <a:rPr lang="en-US" sz="1600" u="none" strike="noStrike" cap="none"/>
                        <a:t> </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52" name="Google Shape;652;p89"/>
          <p:cNvSpPr txBox="1"/>
          <p:nvPr/>
        </p:nvSpPr>
        <p:spPr>
          <a:xfrm>
            <a:off x="2419836" y="766269"/>
            <a:ext cx="9521400" cy="480999"/>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graphicFrame>
        <p:nvGraphicFramePr>
          <p:cNvPr id="657" name="Google Shape;657;p90"/>
          <p:cNvGraphicFramePr/>
          <p:nvPr/>
        </p:nvGraphicFramePr>
        <p:xfrm>
          <a:off x="1778700" y="2013120"/>
          <a:ext cx="10253425" cy="3886805"/>
        </p:xfrm>
        <a:graphic>
          <a:graphicData uri="http://schemas.openxmlformats.org/drawingml/2006/table">
            <a:tbl>
              <a:tblPr>
                <a:noFill/>
                <a:tableStyleId>{7AFC1C30-CEC1-469A-B818-35135D24AD19}</a:tableStyleId>
              </a:tblPr>
              <a:tblGrid>
                <a:gridCol w="2713525">
                  <a:extLst>
                    <a:ext uri="{9D8B030D-6E8A-4147-A177-3AD203B41FA5}">
                      <a16:colId xmlns:a16="http://schemas.microsoft.com/office/drawing/2014/main" val="20000"/>
                    </a:ext>
                  </a:extLst>
                </a:gridCol>
                <a:gridCol w="2982800">
                  <a:extLst>
                    <a:ext uri="{9D8B030D-6E8A-4147-A177-3AD203B41FA5}">
                      <a16:colId xmlns:a16="http://schemas.microsoft.com/office/drawing/2014/main" val="20001"/>
                    </a:ext>
                  </a:extLst>
                </a:gridCol>
                <a:gridCol w="1222125">
                  <a:extLst>
                    <a:ext uri="{9D8B030D-6E8A-4147-A177-3AD203B41FA5}">
                      <a16:colId xmlns:a16="http://schemas.microsoft.com/office/drawing/2014/main" val="20002"/>
                    </a:ext>
                  </a:extLst>
                </a:gridCol>
                <a:gridCol w="1657125">
                  <a:extLst>
                    <a:ext uri="{9D8B030D-6E8A-4147-A177-3AD203B41FA5}">
                      <a16:colId xmlns:a16="http://schemas.microsoft.com/office/drawing/2014/main" val="20003"/>
                    </a:ext>
                  </a:extLst>
                </a:gridCol>
                <a:gridCol w="1677850">
                  <a:extLst>
                    <a:ext uri="{9D8B030D-6E8A-4147-A177-3AD203B41FA5}">
                      <a16:colId xmlns:a16="http://schemas.microsoft.com/office/drawing/2014/main" val="20004"/>
                    </a:ext>
                  </a:extLst>
                </a:gridCol>
              </a:tblGrid>
              <a:tr h="2216000">
                <a:tc>
                  <a:txBody>
                    <a:bodyPr/>
                    <a:lstStyle/>
                    <a:p>
                      <a:pPr marL="0" marR="0" lvl="0" indent="0" algn="l" rtl="0">
                        <a:lnSpc>
                          <a:spcPct val="106999"/>
                        </a:lnSpc>
                        <a:spcBef>
                          <a:spcPts val="0"/>
                        </a:spcBef>
                        <a:spcAft>
                          <a:spcPts val="0"/>
                        </a:spcAft>
                        <a:buClr>
                          <a:srgbClr val="000000"/>
                        </a:buClr>
                        <a:buSzPts val="1800"/>
                        <a:buFont typeface="Arial"/>
                        <a:buNone/>
                      </a:pPr>
                      <a:r>
                        <a:rPr lang="en-US" sz="1400" u="none" strike="noStrike" cap="none"/>
                        <a:t>2.  Receive the draft       Contract/Agreement for second/final review.</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317500" marR="0" lvl="0" indent="-228600" algn="l" rtl="0">
                        <a:lnSpc>
                          <a:spcPct val="115000"/>
                        </a:lnSpc>
                        <a:spcBef>
                          <a:spcPts val="0"/>
                        </a:spcBef>
                        <a:spcAft>
                          <a:spcPts val="0"/>
                        </a:spcAft>
                        <a:buClr>
                          <a:srgbClr val="000000"/>
                        </a:buClr>
                        <a:buSzPts val="1800"/>
                        <a:buFont typeface="Arial"/>
                        <a:buNone/>
                      </a:pPr>
                      <a:r>
                        <a:rPr lang="en-US" sz="1400" u="none" strike="noStrike" cap="none">
                          <a:solidFill>
                            <a:schemeClr val="dk1"/>
                          </a:solidFill>
                        </a:rPr>
                        <a:t>2.6</a:t>
                      </a:r>
                      <a:r>
                        <a:rPr lang="en-US" sz="1400" u="none" strike="noStrike" cap="none">
                          <a:solidFill>
                            <a:schemeClr val="dk1"/>
                          </a:solidFill>
                          <a:latin typeface="Times New Roman"/>
                          <a:ea typeface="Times New Roman"/>
                          <a:cs typeface="Times New Roman"/>
                          <a:sym typeface="Times New Roman"/>
                        </a:rPr>
                        <a:t>   </a:t>
                      </a:r>
                      <a:r>
                        <a:rPr lang="en-US" sz="1400" u="none" strike="noStrike" cap="none">
                          <a:solidFill>
                            <a:schemeClr val="dk1"/>
                          </a:solidFill>
                        </a:rPr>
                        <a:t>Stamp receipt, check supporting documents and record entries.</a:t>
                      </a:r>
                      <a:endParaRPr sz="1400" u="none" strike="noStrike" cap="none">
                        <a:solidFill>
                          <a:schemeClr val="dk1"/>
                        </a:solidFill>
                      </a:endParaRPr>
                    </a:p>
                    <a:p>
                      <a:pPr marL="215900" marR="0" lvl="0" indent="0" algn="l" rtl="0">
                        <a:lnSpc>
                          <a:spcPct val="106999"/>
                        </a:lnSpc>
                        <a:spcBef>
                          <a:spcPts val="0"/>
                        </a:spcBef>
                        <a:spcAft>
                          <a:spcPts val="0"/>
                        </a:spcAft>
                        <a:buClr>
                          <a:schemeClr val="dk1"/>
                        </a:buClr>
                        <a:buSzPts val="1100"/>
                        <a:buFont typeface="Arial"/>
                        <a:buNone/>
                      </a:pPr>
                      <a:r>
                        <a:rPr lang="en-US" sz="1400" u="none" strike="noStrike" cap="none">
                          <a:solidFill>
                            <a:schemeClr val="dk1"/>
                          </a:solidFill>
                        </a:rPr>
                        <a:t> </a:t>
                      </a:r>
                      <a:endParaRPr sz="1400" u="none" strike="noStrike" cap="none">
                        <a:solidFill>
                          <a:schemeClr val="dk1"/>
                        </a:solidFill>
                      </a:endParaRPr>
                    </a:p>
                    <a:p>
                      <a:pPr marL="215900" marR="0" lvl="0" indent="-215900" algn="l" rtl="0">
                        <a:lnSpc>
                          <a:spcPct val="106999"/>
                        </a:lnSpc>
                        <a:spcBef>
                          <a:spcPts val="800"/>
                        </a:spcBef>
                        <a:spcAft>
                          <a:spcPts val="0"/>
                        </a:spcAft>
                        <a:buClr>
                          <a:srgbClr val="000000"/>
                        </a:buClr>
                        <a:buSzPts val="1800"/>
                        <a:buFont typeface="Arial"/>
                        <a:buNone/>
                      </a:pPr>
                      <a:r>
                        <a:rPr lang="en-US" sz="1400" u="none" strike="noStrike" cap="none">
                          <a:solidFill>
                            <a:schemeClr val="dk1"/>
                          </a:solidFill>
                        </a:rPr>
                        <a:t>2.7</a:t>
                      </a:r>
                      <a:r>
                        <a:rPr lang="en-US" sz="1400" u="none" strike="noStrike" cap="none">
                          <a:solidFill>
                            <a:schemeClr val="dk1"/>
                          </a:solidFill>
                          <a:latin typeface="Times New Roman"/>
                          <a:ea typeface="Times New Roman"/>
                          <a:cs typeface="Times New Roman"/>
                          <a:sym typeface="Times New Roman"/>
                        </a:rPr>
                        <a:t>   </a:t>
                      </a:r>
                      <a:r>
                        <a:rPr lang="en-US" sz="1400" u="none" strike="noStrike" cap="none">
                          <a:solidFill>
                            <a:schemeClr val="dk1"/>
                          </a:solidFill>
                        </a:rPr>
                        <a:t>Conduct Second or Final Review of the draft Contract/ Agreement or Evaluate and review the Memorandum or Letter for Reconsideration from the Requesting Department.</a:t>
                      </a:r>
                      <a:endParaRPr sz="1400" u="none" strike="noStrike" cap="none">
                        <a:solidFill>
                          <a:schemeClr val="dk1"/>
                        </a:solidFill>
                      </a:endParaRPr>
                    </a:p>
                    <a:p>
                      <a:pPr marL="215900" marR="0" lvl="0" indent="-215900" algn="l" rtl="0">
                        <a:lnSpc>
                          <a:spcPct val="106999"/>
                        </a:lnSpc>
                        <a:spcBef>
                          <a:spcPts val="800"/>
                        </a:spcBef>
                        <a:spcAft>
                          <a:spcPts val="0"/>
                        </a:spcAft>
                        <a:buClr>
                          <a:schemeClr val="dk1"/>
                        </a:buClr>
                        <a:buSzPts val="1100"/>
                        <a:buFont typeface="Arial"/>
                        <a:buNone/>
                      </a:pPr>
                      <a:r>
                        <a:rPr lang="en-US" sz="1400" u="none" strike="noStrike" cap="none">
                          <a:solidFill>
                            <a:schemeClr val="dk1"/>
                          </a:solidFill>
                        </a:rPr>
                        <a:t>2.8 Finalization and Release of the proposed Contract/Agreement for Execution.</a:t>
                      </a:r>
                      <a:endParaRPr sz="1400" u="none" strike="noStrike" cap="none">
                        <a:solidFill>
                          <a:schemeClr val="dk1"/>
                        </a:solidFill>
                      </a:endParaRPr>
                    </a:p>
                    <a:p>
                      <a:pPr marL="317500" marR="0" lvl="0" indent="-228600" algn="l" rtl="0">
                        <a:lnSpc>
                          <a:spcPct val="115000"/>
                        </a:lnSpc>
                        <a:spcBef>
                          <a:spcPts val="800"/>
                        </a:spcBef>
                        <a:spcAft>
                          <a:spcPts val="0"/>
                        </a:spcAft>
                        <a:buClr>
                          <a:srgbClr val="000000"/>
                        </a:buClr>
                        <a:buSzPts val="1800"/>
                        <a:buFont typeface="Arial"/>
                        <a:buNone/>
                      </a:pP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400" u="none" strike="noStrike" cap="none"/>
                        <a:t>None</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400" u="none" strike="noStrike" cap="none"/>
                        <a:t>Within 3 hours from receipt of documents</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Within 1 working day from receipt of documents</a:t>
                      </a: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Within 1 working day from receipt of confirmation</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chemeClr val="dk1"/>
                        </a:buClr>
                        <a:buSzPts val="1100"/>
                        <a:buFont typeface="Arial"/>
                        <a:buNone/>
                      </a:pPr>
                      <a:r>
                        <a:rPr lang="en-US" sz="1400" u="none" strike="noStrike" cap="none"/>
                        <a:t>Legal Assistant</a:t>
                      </a: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chemeClr val="dk1"/>
                        </a:buClr>
                        <a:buSzPts val="1100"/>
                        <a:buFont typeface="Arial"/>
                        <a:buNone/>
                      </a:pPr>
                      <a:r>
                        <a:rPr lang="en-US" sz="1400" u="none" strike="noStrike" cap="none"/>
                        <a:t>Department Head or OIC/ Assigned Lawyer/Legal Researcher/Legal Staff</a:t>
                      </a: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Department Head or OIC/ Assigned Lawyer/Legal Researcher/Legal Assistant</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58" name="Google Shape;658;p90"/>
          <p:cNvGraphicFramePr/>
          <p:nvPr/>
        </p:nvGraphicFramePr>
        <p:xfrm>
          <a:off x="1778700" y="1136172"/>
          <a:ext cx="10253425" cy="731375"/>
        </p:xfrm>
        <a:graphic>
          <a:graphicData uri="http://schemas.openxmlformats.org/drawingml/2006/table">
            <a:tbl>
              <a:tblPr>
                <a:noFill/>
                <a:tableStyleId>{7AFC1C30-CEC1-469A-B818-35135D24AD19}</a:tableStyleId>
              </a:tblPr>
              <a:tblGrid>
                <a:gridCol w="2691700">
                  <a:extLst>
                    <a:ext uri="{9D8B030D-6E8A-4147-A177-3AD203B41FA5}">
                      <a16:colId xmlns:a16="http://schemas.microsoft.com/office/drawing/2014/main" val="20000"/>
                    </a:ext>
                  </a:extLst>
                </a:gridCol>
                <a:gridCol w="2997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635750">
                  <a:extLst>
                    <a:ext uri="{9D8B030D-6E8A-4147-A177-3AD203B41FA5}">
                      <a16:colId xmlns:a16="http://schemas.microsoft.com/office/drawing/2014/main" val="20003"/>
                    </a:ext>
                  </a:extLst>
                </a:gridCol>
                <a:gridCol w="1709575">
                  <a:extLst>
                    <a:ext uri="{9D8B030D-6E8A-4147-A177-3AD203B41FA5}">
                      <a16:colId xmlns:a16="http://schemas.microsoft.com/office/drawing/2014/main" val="20004"/>
                    </a:ext>
                  </a:extLst>
                </a:gridCol>
              </a:tblGrid>
              <a:tr h="731375">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t>CLIENT STEPS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t>AGENCY ACTIONS</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t>FEES TO BE PAID</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t>PROCESSING TIME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t>PERSON RESPONSIBLE</a:t>
                      </a:r>
                      <a:endParaRPr sz="14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659" name="Google Shape;659;p90"/>
          <p:cNvSpPr txBox="1"/>
          <p:nvPr/>
        </p:nvSpPr>
        <p:spPr>
          <a:xfrm>
            <a:off x="2419836" y="655173"/>
            <a:ext cx="9521400" cy="480999"/>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graphicFrame>
        <p:nvGraphicFramePr>
          <p:cNvPr id="664" name="Google Shape;664;p91"/>
          <p:cNvGraphicFramePr/>
          <p:nvPr/>
        </p:nvGraphicFramePr>
        <p:xfrm>
          <a:off x="1717300" y="1551169"/>
          <a:ext cx="10305975" cy="4045875"/>
        </p:xfrm>
        <a:graphic>
          <a:graphicData uri="http://schemas.openxmlformats.org/drawingml/2006/table">
            <a:tbl>
              <a:tblPr>
                <a:noFill/>
                <a:tableStyleId>{7AFC1C30-CEC1-469A-B818-35135D24AD19}</a:tableStyleId>
              </a:tblPr>
              <a:tblGrid>
                <a:gridCol w="1721875">
                  <a:extLst>
                    <a:ext uri="{9D8B030D-6E8A-4147-A177-3AD203B41FA5}">
                      <a16:colId xmlns:a16="http://schemas.microsoft.com/office/drawing/2014/main" val="20000"/>
                    </a:ext>
                  </a:extLst>
                </a:gridCol>
                <a:gridCol w="2594075">
                  <a:extLst>
                    <a:ext uri="{9D8B030D-6E8A-4147-A177-3AD203B41FA5}">
                      <a16:colId xmlns:a16="http://schemas.microsoft.com/office/drawing/2014/main" val="20001"/>
                    </a:ext>
                  </a:extLst>
                </a:gridCol>
                <a:gridCol w="1476000">
                  <a:extLst>
                    <a:ext uri="{9D8B030D-6E8A-4147-A177-3AD203B41FA5}">
                      <a16:colId xmlns:a16="http://schemas.microsoft.com/office/drawing/2014/main" val="20002"/>
                    </a:ext>
                  </a:extLst>
                </a:gridCol>
                <a:gridCol w="2258200">
                  <a:extLst>
                    <a:ext uri="{9D8B030D-6E8A-4147-A177-3AD203B41FA5}">
                      <a16:colId xmlns:a16="http://schemas.microsoft.com/office/drawing/2014/main" val="20003"/>
                    </a:ext>
                  </a:extLst>
                </a:gridCol>
                <a:gridCol w="2255825">
                  <a:extLst>
                    <a:ext uri="{9D8B030D-6E8A-4147-A177-3AD203B41FA5}">
                      <a16:colId xmlns:a16="http://schemas.microsoft.com/office/drawing/2014/main" val="20004"/>
                    </a:ext>
                  </a:extLst>
                </a:gridCol>
              </a:tblGrid>
              <a:tr h="741675">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CLIENT STEPS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215900" marR="0" lvl="0" indent="0" algn="l" rtl="0">
                        <a:lnSpc>
                          <a:spcPct val="106999"/>
                        </a:lnSpc>
                        <a:spcBef>
                          <a:spcPts val="0"/>
                        </a:spcBef>
                        <a:spcAft>
                          <a:spcPts val="0"/>
                        </a:spcAft>
                        <a:buClr>
                          <a:srgbClr val="000000"/>
                        </a:buClr>
                        <a:buSzPts val="1600"/>
                        <a:buFont typeface="Arial"/>
                        <a:buNone/>
                      </a:pPr>
                      <a:r>
                        <a:rPr lang="en-US" sz="1600" b="1" u="none" strike="noStrike" cap="none"/>
                        <a:t>AGENCY ACTIONS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FEES TO BE PAID</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l" rtl="0">
                        <a:lnSpc>
                          <a:spcPct val="106999"/>
                        </a:lnSpc>
                        <a:spcBef>
                          <a:spcPts val="0"/>
                        </a:spcBef>
                        <a:spcAft>
                          <a:spcPts val="0"/>
                        </a:spcAft>
                        <a:buClr>
                          <a:srgbClr val="000000"/>
                        </a:buClr>
                        <a:buSzPts val="1600"/>
                        <a:buFont typeface="Arial"/>
                        <a:buNone/>
                      </a:pPr>
                      <a:r>
                        <a:rPr lang="en-US" sz="1600" b="1" u="none" strike="noStrike" cap="none"/>
                        <a:t>PERSON RESPONSIBLE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2733050">
                <a:tc>
                  <a:txBody>
                    <a:bodyPr/>
                    <a:lstStyle/>
                    <a:p>
                      <a:pPr marL="0" marR="0" lvl="0" indent="0" algn="l" rtl="0">
                        <a:lnSpc>
                          <a:spcPct val="106999"/>
                        </a:lnSpc>
                        <a:spcBef>
                          <a:spcPts val="0"/>
                        </a:spcBef>
                        <a:spcAft>
                          <a:spcPts val="0"/>
                        </a:spcAft>
                        <a:buClr>
                          <a:srgbClr val="000000"/>
                        </a:buClr>
                        <a:buSzPts val="1900"/>
                        <a:buFont typeface="Arial"/>
                        <a:buNone/>
                      </a:pPr>
                      <a:r>
                        <a:rPr lang="en-US" sz="1900" u="none" strike="noStrike" cap="none"/>
                        <a:t>3. Submission of Notarized Copies of Contract/Agreement by the Requesting Department</a:t>
                      </a:r>
                      <a:endParaRPr sz="19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15900" marR="0" lvl="0" indent="-215900" algn="l" rtl="0">
                        <a:lnSpc>
                          <a:spcPct val="106999"/>
                        </a:lnSpc>
                        <a:spcBef>
                          <a:spcPts val="0"/>
                        </a:spcBef>
                        <a:spcAft>
                          <a:spcPts val="0"/>
                        </a:spcAft>
                        <a:buClr>
                          <a:srgbClr val="000000"/>
                        </a:buClr>
                        <a:buSzPts val="1600"/>
                        <a:buFont typeface="Arial"/>
                        <a:buNone/>
                      </a:pPr>
                      <a:r>
                        <a:rPr lang="en-US" sz="1600" u="none" strike="noStrike" cap="none"/>
                        <a:t>3.1</a:t>
                      </a:r>
                      <a:r>
                        <a:rPr lang="en-US" sz="1200" u="none" strike="noStrike" cap="none">
                          <a:latin typeface="Times New Roman"/>
                          <a:ea typeface="Times New Roman"/>
                          <a:cs typeface="Times New Roman"/>
                          <a:sym typeface="Times New Roman"/>
                        </a:rPr>
                        <a:t>   </a:t>
                      </a:r>
                      <a:r>
                        <a:rPr lang="en-US" sz="1600" u="none" strike="noStrike" cap="none"/>
                        <a:t>Stamp receipt the Notarized Copies of Contract/ Agreement prior to the implementation of the Project.</a:t>
                      </a:r>
                      <a:endParaRPr sz="1600" u="none" strike="noStrike" cap="none"/>
                    </a:p>
                    <a:p>
                      <a:pPr marL="215900" marR="0" lvl="0" indent="0" algn="l" rtl="0">
                        <a:lnSpc>
                          <a:spcPct val="106999"/>
                        </a:lnSpc>
                        <a:spcBef>
                          <a:spcPts val="0"/>
                        </a:spcBef>
                        <a:spcAft>
                          <a:spcPts val="0"/>
                        </a:spcAft>
                        <a:buClr>
                          <a:srgbClr val="000000"/>
                        </a:buClr>
                        <a:buSzPts val="1600"/>
                        <a:buFont typeface="Arial"/>
                        <a:buNone/>
                      </a:pPr>
                      <a:r>
                        <a:rPr lang="en-US" sz="1600" u="none" strike="noStrike" cap="none"/>
                        <a:t> </a:t>
                      </a:r>
                      <a:endParaRPr sz="1600" u="none" strike="noStrike" cap="none"/>
                    </a:p>
                    <a:p>
                      <a:pPr marL="215900" marR="0" lvl="0" indent="-215900" algn="l" rtl="0">
                        <a:lnSpc>
                          <a:spcPct val="106999"/>
                        </a:lnSpc>
                        <a:spcBef>
                          <a:spcPts val="800"/>
                        </a:spcBef>
                        <a:spcAft>
                          <a:spcPts val="0"/>
                        </a:spcAft>
                        <a:buClr>
                          <a:srgbClr val="000000"/>
                        </a:buClr>
                        <a:buSzPts val="1600"/>
                        <a:buFont typeface="Arial"/>
                        <a:buNone/>
                      </a:pPr>
                      <a:r>
                        <a:rPr lang="en-US" sz="1600" u="none" strike="noStrike" cap="none"/>
                        <a:t>3.2</a:t>
                      </a:r>
                      <a:r>
                        <a:rPr lang="en-US" sz="1200" u="none" strike="noStrike" cap="none">
                          <a:latin typeface="Times New Roman"/>
                          <a:ea typeface="Times New Roman"/>
                          <a:cs typeface="Times New Roman"/>
                          <a:sym typeface="Times New Roman"/>
                        </a:rPr>
                        <a:t>   </a:t>
                      </a:r>
                      <a:r>
                        <a:rPr lang="en-US" sz="1600" u="none" strike="noStrike" cap="none"/>
                        <a:t>File Records.</a:t>
                      </a:r>
                      <a:endParaRPr sz="16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900" u="none" strike="noStrike" cap="none"/>
                        <a:t>None</a:t>
                      </a:r>
                      <a:endParaRPr sz="19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900" u="none" strike="noStrike" cap="none"/>
                        <a:t>Within 2 hours upon receipt</a:t>
                      </a:r>
                      <a:endParaRPr sz="19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900"/>
                        <a:buFont typeface="Arial"/>
                        <a:buNone/>
                      </a:pPr>
                      <a:r>
                        <a:rPr lang="en-US" sz="1900" u="none" strike="noStrike" cap="none"/>
                        <a:t>Legal Assistant</a:t>
                      </a:r>
                      <a:endParaRPr sz="19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71150">
                <a:tc gridSpan="3">
                  <a:txBody>
                    <a:bodyPr/>
                    <a:lstStyle/>
                    <a:p>
                      <a:pPr marL="0" marR="0" lvl="0" indent="0" algn="just" rtl="0">
                        <a:lnSpc>
                          <a:spcPct val="106999"/>
                        </a:lnSpc>
                        <a:spcBef>
                          <a:spcPts val="0"/>
                        </a:spcBef>
                        <a:spcAft>
                          <a:spcPts val="0"/>
                        </a:spcAft>
                        <a:buClr>
                          <a:srgbClr val="000000"/>
                        </a:buClr>
                        <a:buSzPts val="1600"/>
                        <a:buFont typeface="Arial"/>
                        <a:buNone/>
                      </a:pPr>
                      <a:r>
                        <a:rPr lang="en-US" sz="1600" b="1" u="none" strike="noStrike" cap="none"/>
                        <a:t>TOTAL PROCESSING TIME</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gridSpan="2">
                  <a:txBody>
                    <a:bodyPr/>
                    <a:lstStyle/>
                    <a:p>
                      <a:pPr marL="0" marR="0" lvl="0" indent="0" algn="just" rtl="0">
                        <a:lnSpc>
                          <a:spcPct val="106999"/>
                        </a:lnSpc>
                        <a:spcBef>
                          <a:spcPts val="0"/>
                        </a:spcBef>
                        <a:spcAft>
                          <a:spcPts val="0"/>
                        </a:spcAft>
                        <a:buClr>
                          <a:srgbClr val="000000"/>
                        </a:buClr>
                        <a:buSzPts val="1600"/>
                        <a:buFont typeface="Arial"/>
                        <a:buNone/>
                      </a:pPr>
                      <a:r>
                        <a:rPr lang="en-US" sz="1600" b="1" u="none" strike="noStrike" cap="none"/>
                        <a:t>10 working days</a:t>
                      </a:r>
                      <a:endParaRPr sz="16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665" name="Google Shape;665;p91"/>
          <p:cNvSpPr txBox="1"/>
          <p:nvPr/>
        </p:nvSpPr>
        <p:spPr>
          <a:xfrm>
            <a:off x="2419836" y="869009"/>
            <a:ext cx="9521400" cy="480999"/>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Review of Contracts/ Agreements with DOT Regional and Foreign Offices</a:t>
            </a:r>
            <a:endParaRPr sz="1800" b="1"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pic>
        <p:nvPicPr>
          <p:cNvPr id="670" name="Google Shape;670;p9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71" name="Google Shape;671;p92"/>
          <p:cNvSpPr txBox="1"/>
          <p:nvPr/>
        </p:nvSpPr>
        <p:spPr>
          <a:xfrm>
            <a:off x="2779556" y="684740"/>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672" name="Google Shape;672;p92"/>
          <p:cNvSpPr txBox="1"/>
          <p:nvPr/>
        </p:nvSpPr>
        <p:spPr>
          <a:xfrm>
            <a:off x="3665209" y="1679035"/>
            <a:ext cx="5492159" cy="483166"/>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200"/>
              <a:buFont typeface="Arial"/>
              <a:buNone/>
            </a:pPr>
            <a:r>
              <a:rPr lang="en-US" sz="2400" b="1" i="0" u="none" strike="noStrike" cap="none">
                <a:solidFill>
                  <a:srgbClr val="2F5597"/>
                </a:solidFill>
                <a:latin typeface="Arial"/>
                <a:ea typeface="Arial"/>
                <a:cs typeface="Arial"/>
                <a:sym typeface="Arial"/>
              </a:rPr>
              <a:t>TPB MEMBERSHIP APPLICATION</a:t>
            </a:r>
            <a:endParaRPr sz="1400" b="0" i="0" u="none" strike="noStrike" cap="none">
              <a:solidFill>
                <a:srgbClr val="2F5597"/>
              </a:solidFill>
              <a:latin typeface="Arial"/>
              <a:ea typeface="Arial"/>
              <a:cs typeface="Arial"/>
              <a:sym typeface="Arial"/>
            </a:endParaRPr>
          </a:p>
        </p:txBody>
      </p:sp>
      <p:pic>
        <p:nvPicPr>
          <p:cNvPr id="673" name="Google Shape;673;p92"/>
          <p:cNvPicPr preferRelativeResize="0"/>
          <p:nvPr/>
        </p:nvPicPr>
        <p:blipFill rotWithShape="1">
          <a:blip r:embed="rId4">
            <a:alphaModFix/>
          </a:blip>
          <a:srcRect/>
          <a:stretch/>
        </p:blipFill>
        <p:spPr>
          <a:xfrm>
            <a:off x="2021582" y="4055306"/>
            <a:ext cx="2670733" cy="2481852"/>
          </a:xfrm>
          <a:prstGeom prst="rect">
            <a:avLst/>
          </a:prstGeom>
          <a:noFill/>
          <a:ln>
            <a:noFill/>
          </a:ln>
        </p:spPr>
      </p:pic>
      <p:sp>
        <p:nvSpPr>
          <p:cNvPr id="674" name="Google Shape;674;p92"/>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676" name="Google Shape;676;p92"/>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474158" y="396933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1"/>
                                        </p:tgtEl>
                                        <p:attrNameLst>
                                          <p:attrName>style.visibility</p:attrName>
                                        </p:attrNameLst>
                                      </p:cBhvr>
                                      <p:to>
                                        <p:strVal val="visible"/>
                                      </p:to>
                                    </p:set>
                                    <p:animEffect transition="in" filter="fade">
                                      <p:cBhvr>
                                        <p:cTn id="7" dur="1000"/>
                                        <p:tgtEl>
                                          <p:spTgt spid="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93"/>
          <p:cNvSpPr txBox="1"/>
          <p:nvPr/>
        </p:nvSpPr>
        <p:spPr>
          <a:xfrm>
            <a:off x="1829550" y="529125"/>
            <a:ext cx="9554325" cy="1011785"/>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5. TPB Membership Application</a:t>
            </a:r>
            <a:endParaRPr sz="2200" b="1" i="0" u="none" strike="noStrike" cap="none">
              <a:solidFill>
                <a:schemeClr val="dk1"/>
              </a:solidFill>
              <a:latin typeface="Arial"/>
              <a:ea typeface="Arial"/>
              <a:cs typeface="Arial"/>
              <a:sym typeface="Arial"/>
            </a:endParaRPr>
          </a:p>
          <a:p>
            <a:pPr marL="177800" marR="0" lvl="0" indent="-12700" algn="just" rtl="0">
              <a:lnSpc>
                <a:spcPct val="106999"/>
              </a:lnSpc>
              <a:spcBef>
                <a:spcPts val="800"/>
              </a:spcBef>
              <a:spcAft>
                <a:spcPts val="0"/>
              </a:spcAft>
              <a:buClr>
                <a:srgbClr val="000000"/>
              </a:buClr>
              <a:buSzPts val="2200"/>
              <a:buFont typeface="Arial"/>
              <a:buNone/>
            </a:pPr>
            <a:r>
              <a:rPr lang="en-US" sz="2200" b="0" i="0" u="none" strike="noStrike" cap="none">
                <a:solidFill>
                  <a:schemeClr val="dk1"/>
                </a:solidFill>
                <a:latin typeface="Arial"/>
                <a:ea typeface="Arial"/>
                <a:cs typeface="Arial"/>
                <a:sym typeface="Arial"/>
              </a:rPr>
              <a:t>To assess and process the application for membership of stakeholders</a:t>
            </a:r>
            <a:endParaRPr sz="2200" b="0" i="0" u="none" strike="noStrike" cap="none">
              <a:solidFill>
                <a:schemeClr val="dk1"/>
              </a:solidFill>
              <a:latin typeface="Arial"/>
              <a:ea typeface="Arial"/>
              <a:cs typeface="Arial"/>
              <a:sym typeface="Arial"/>
            </a:endParaRPr>
          </a:p>
        </p:txBody>
      </p:sp>
      <p:graphicFrame>
        <p:nvGraphicFramePr>
          <p:cNvPr id="682" name="Google Shape;682;p93"/>
          <p:cNvGraphicFramePr/>
          <p:nvPr/>
        </p:nvGraphicFramePr>
        <p:xfrm>
          <a:off x="1829550" y="1681520"/>
          <a:ext cx="9554325" cy="4170650"/>
        </p:xfrm>
        <a:graphic>
          <a:graphicData uri="http://schemas.openxmlformats.org/drawingml/2006/table">
            <a:tbl>
              <a:tblPr>
                <a:noFill/>
                <a:tableStyleId>{7AFC1C30-CEC1-469A-B818-35135D24AD19}</a:tableStyleId>
              </a:tblPr>
              <a:tblGrid>
                <a:gridCol w="2935475">
                  <a:extLst>
                    <a:ext uri="{9D8B030D-6E8A-4147-A177-3AD203B41FA5}">
                      <a16:colId xmlns:a16="http://schemas.microsoft.com/office/drawing/2014/main" val="20000"/>
                    </a:ext>
                  </a:extLst>
                </a:gridCol>
                <a:gridCol w="6618850">
                  <a:extLst>
                    <a:ext uri="{9D8B030D-6E8A-4147-A177-3AD203B41FA5}">
                      <a16:colId xmlns:a16="http://schemas.microsoft.com/office/drawing/2014/main" val="20001"/>
                    </a:ext>
                  </a:extLst>
                </a:gridCol>
              </a:tblGrid>
              <a:tr h="1207025">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Office or Division: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Domestic Promotions Department/ Industry Relations and Services Division</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836550">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Classification: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Simple</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836550">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Type of Transaction:</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G2C, G2B</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1290525">
                <a:tc>
                  <a:txBody>
                    <a:bodyPr/>
                    <a:lstStyle/>
                    <a:p>
                      <a:pPr marL="0" marR="0" lvl="0" indent="0" algn="just" rtl="0">
                        <a:lnSpc>
                          <a:spcPct val="106999"/>
                        </a:lnSpc>
                        <a:spcBef>
                          <a:spcPts val="0"/>
                        </a:spcBef>
                        <a:spcAft>
                          <a:spcPts val="0"/>
                        </a:spcAft>
                        <a:buClr>
                          <a:srgbClr val="000000"/>
                        </a:buClr>
                        <a:buSzPts val="2200"/>
                        <a:buFont typeface="Arial"/>
                        <a:buNone/>
                      </a:pPr>
                      <a:r>
                        <a:rPr lang="en-US" sz="1800" b="1" u="none" strike="noStrike" cap="none"/>
                        <a:t>Who may avail:</a:t>
                      </a:r>
                      <a:endParaRPr sz="18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800" u="none" strike="noStrike" cap="none"/>
                        <a:t>Accommodation Establishments, Travel and Tour Services, MICE Facilities/ Organizers, Health and Wellness Facilities, Tourism Related Enterprises</a:t>
                      </a:r>
                      <a:endParaRPr sz="18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graphicFrame>
        <p:nvGraphicFramePr>
          <p:cNvPr id="687" name="Google Shape;687;p94"/>
          <p:cNvGraphicFramePr/>
          <p:nvPr/>
        </p:nvGraphicFramePr>
        <p:xfrm>
          <a:off x="1947450" y="1892748"/>
          <a:ext cx="9370225" cy="3695275"/>
        </p:xfrm>
        <a:graphic>
          <a:graphicData uri="http://schemas.openxmlformats.org/drawingml/2006/table">
            <a:tbl>
              <a:tblPr>
                <a:noFill/>
                <a:tableStyleId>{7AFC1C30-CEC1-469A-B818-35135D24AD19}</a:tableStyleId>
              </a:tblPr>
              <a:tblGrid>
                <a:gridCol w="4620925">
                  <a:extLst>
                    <a:ext uri="{9D8B030D-6E8A-4147-A177-3AD203B41FA5}">
                      <a16:colId xmlns:a16="http://schemas.microsoft.com/office/drawing/2014/main" val="20000"/>
                    </a:ext>
                  </a:extLst>
                </a:gridCol>
                <a:gridCol w="4749300">
                  <a:extLst>
                    <a:ext uri="{9D8B030D-6E8A-4147-A177-3AD203B41FA5}">
                      <a16:colId xmlns:a16="http://schemas.microsoft.com/office/drawing/2014/main" val="20001"/>
                    </a:ext>
                  </a:extLst>
                </a:gridCol>
              </a:tblGrid>
              <a:tr h="858750">
                <a:tc>
                  <a:txBody>
                    <a:bodyPr/>
                    <a:lstStyle/>
                    <a:p>
                      <a:pPr marL="0" marR="0" lvl="0" indent="0" algn="l" rtl="0">
                        <a:lnSpc>
                          <a:spcPct val="106999"/>
                        </a:lnSpc>
                        <a:spcBef>
                          <a:spcPts val="0"/>
                        </a:spcBef>
                        <a:spcAft>
                          <a:spcPts val="0"/>
                        </a:spcAft>
                        <a:buClr>
                          <a:srgbClr val="000000"/>
                        </a:buClr>
                        <a:buSzPts val="2600"/>
                        <a:buFont typeface="Arial"/>
                        <a:buNone/>
                      </a:pPr>
                      <a:r>
                        <a:rPr lang="en-US" sz="2000" b="1" u="none" strike="noStrike" cap="none"/>
                        <a:t>CHECKLIST OF REQUIREMENTS</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0" marR="0" lvl="0" indent="0" algn="l" rtl="0">
                        <a:lnSpc>
                          <a:spcPct val="106999"/>
                        </a:lnSpc>
                        <a:spcBef>
                          <a:spcPts val="0"/>
                        </a:spcBef>
                        <a:spcAft>
                          <a:spcPts val="0"/>
                        </a:spcAft>
                        <a:buClr>
                          <a:srgbClr val="000000"/>
                        </a:buClr>
                        <a:buSzPts val="2600"/>
                        <a:buFont typeface="Arial"/>
                        <a:buNone/>
                      </a:pPr>
                      <a:r>
                        <a:rPr lang="en-US" sz="2000" b="1" u="none" strike="noStrike" cap="none"/>
                        <a:t>WHERE TO SECURE</a:t>
                      </a:r>
                      <a:endParaRPr sz="2000" b="1"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1505550">
                <a:tc>
                  <a:txBody>
                    <a:bodyPr/>
                    <a:lstStyle/>
                    <a:p>
                      <a:pPr marL="0" marR="0" lvl="0" indent="0" algn="l" rtl="0">
                        <a:lnSpc>
                          <a:spcPct val="106999"/>
                        </a:lnSpc>
                        <a:spcBef>
                          <a:spcPts val="0"/>
                        </a:spcBef>
                        <a:spcAft>
                          <a:spcPts val="0"/>
                        </a:spcAft>
                        <a:buClr>
                          <a:srgbClr val="000000"/>
                        </a:buClr>
                        <a:buSzPts val="2600"/>
                        <a:buFont typeface="Arial"/>
                        <a:buNone/>
                      </a:pPr>
                      <a:r>
                        <a:rPr lang="en-US" sz="2000" b="1" u="none" strike="noStrike" cap="none"/>
                        <a:t>Valid </a:t>
                      </a:r>
                      <a:r>
                        <a:rPr lang="en-US" sz="2000" u="none" strike="noStrike" cap="none"/>
                        <a:t>Department of Tourism (DOT) Accreditation Certificate or Provisional Accreditation Certificate if Renewal is on process</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600"/>
                        <a:buFont typeface="Arial"/>
                        <a:buNone/>
                      </a:pPr>
                      <a:r>
                        <a:rPr lang="en-US" sz="2000" u="none" strike="noStrike" cap="none"/>
                        <a:t>To be submitted by the applicant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0250">
                <a:tc>
                  <a:txBody>
                    <a:bodyPr/>
                    <a:lstStyle/>
                    <a:p>
                      <a:pPr marL="0" marR="0" lvl="0" indent="0" algn="l" rtl="0">
                        <a:lnSpc>
                          <a:spcPct val="106999"/>
                        </a:lnSpc>
                        <a:spcBef>
                          <a:spcPts val="0"/>
                        </a:spcBef>
                        <a:spcAft>
                          <a:spcPts val="0"/>
                        </a:spcAft>
                        <a:buClr>
                          <a:srgbClr val="000000"/>
                        </a:buClr>
                        <a:buSzPts val="2600"/>
                        <a:buFont typeface="Arial"/>
                        <a:buNone/>
                      </a:pPr>
                      <a:r>
                        <a:rPr lang="en-US" sz="2000" u="none" strike="noStrike" cap="none"/>
                        <a:t>Certificate of Employment</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600"/>
                        <a:buFont typeface="Arial"/>
                        <a:buNone/>
                      </a:pPr>
                      <a:r>
                        <a:rPr lang="en-US" sz="2000" u="none" strike="noStrike" cap="none"/>
                        <a:t>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80725">
                <a:tc>
                  <a:txBody>
                    <a:bodyPr/>
                    <a:lstStyle/>
                    <a:p>
                      <a:pPr marL="0" marR="0" lvl="0" indent="0" algn="l" rtl="0">
                        <a:lnSpc>
                          <a:spcPct val="106999"/>
                        </a:lnSpc>
                        <a:spcBef>
                          <a:spcPts val="0"/>
                        </a:spcBef>
                        <a:spcAft>
                          <a:spcPts val="0"/>
                        </a:spcAft>
                        <a:buClr>
                          <a:srgbClr val="000000"/>
                        </a:buClr>
                        <a:buSzPts val="2600"/>
                        <a:buFont typeface="Arial"/>
                        <a:buNone/>
                      </a:pPr>
                      <a:r>
                        <a:rPr lang="en-US" sz="2000" u="none" strike="noStrike" cap="none"/>
                        <a:t>2x2 photo</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600"/>
                        <a:buFont typeface="Arial"/>
                        <a:buNone/>
                      </a:pPr>
                      <a:r>
                        <a:rPr lang="en-US" sz="2000" u="none" strike="noStrike" cap="none"/>
                        <a:t> </a:t>
                      </a:r>
                      <a:endParaRPr sz="20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688" name="Google Shape;688;p94"/>
          <p:cNvSpPr txBox="1"/>
          <p:nvPr/>
        </p:nvSpPr>
        <p:spPr>
          <a:xfrm>
            <a:off x="4354653" y="1165710"/>
            <a:ext cx="485099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5. TPB Membership Application</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graphicFrame>
        <p:nvGraphicFramePr>
          <p:cNvPr id="693" name="Google Shape;693;p95"/>
          <p:cNvGraphicFramePr/>
          <p:nvPr/>
        </p:nvGraphicFramePr>
        <p:xfrm>
          <a:off x="1809325" y="966278"/>
          <a:ext cx="9763475" cy="5192433"/>
        </p:xfrm>
        <a:graphic>
          <a:graphicData uri="http://schemas.openxmlformats.org/drawingml/2006/table">
            <a:tbl>
              <a:tblPr>
                <a:noFill/>
                <a:tableStyleId>{7AFC1C30-CEC1-469A-B818-35135D24AD19}</a:tableStyleId>
              </a:tblPr>
              <a:tblGrid>
                <a:gridCol w="2209625">
                  <a:extLst>
                    <a:ext uri="{9D8B030D-6E8A-4147-A177-3AD203B41FA5}">
                      <a16:colId xmlns:a16="http://schemas.microsoft.com/office/drawing/2014/main" val="20000"/>
                    </a:ext>
                  </a:extLst>
                </a:gridCol>
                <a:gridCol w="2620725">
                  <a:extLst>
                    <a:ext uri="{9D8B030D-6E8A-4147-A177-3AD203B41FA5}">
                      <a16:colId xmlns:a16="http://schemas.microsoft.com/office/drawing/2014/main" val="20001"/>
                    </a:ext>
                  </a:extLst>
                </a:gridCol>
                <a:gridCol w="1214675">
                  <a:extLst>
                    <a:ext uri="{9D8B030D-6E8A-4147-A177-3AD203B41FA5}">
                      <a16:colId xmlns:a16="http://schemas.microsoft.com/office/drawing/2014/main" val="20002"/>
                    </a:ext>
                  </a:extLst>
                </a:gridCol>
                <a:gridCol w="1753225">
                  <a:extLst>
                    <a:ext uri="{9D8B030D-6E8A-4147-A177-3AD203B41FA5}">
                      <a16:colId xmlns:a16="http://schemas.microsoft.com/office/drawing/2014/main" val="20003"/>
                    </a:ext>
                  </a:extLst>
                </a:gridCol>
                <a:gridCol w="1965225">
                  <a:extLst>
                    <a:ext uri="{9D8B030D-6E8A-4147-A177-3AD203B41FA5}">
                      <a16:colId xmlns:a16="http://schemas.microsoft.com/office/drawing/2014/main" val="20004"/>
                    </a:ext>
                  </a:extLst>
                </a:gridCol>
              </a:tblGrid>
              <a:tr h="760925">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CLIENT STEPS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AGENCY ACTIONS</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FEES TO BE PAID</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PROCESSING TIME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600" b="1" u="none" strike="noStrike" cap="none">
                          <a:latin typeface="Arial"/>
                          <a:ea typeface="Arial"/>
                          <a:cs typeface="Arial"/>
                          <a:sym typeface="Arial"/>
                        </a:rPr>
                        <a:t>PERSON RESPONSIBLE</a:t>
                      </a:r>
                      <a:endParaRPr sz="16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4301850">
                <a:tc>
                  <a:txBody>
                    <a:bodyPr/>
                    <a:lstStyle/>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 	</a:t>
                      </a:r>
                      <a:r>
                        <a:rPr lang="en-US" sz="1600" b="1" u="none" strike="noStrike" cap="none">
                          <a:latin typeface="Arial"/>
                          <a:ea typeface="Arial"/>
                          <a:cs typeface="Arial"/>
                          <a:sym typeface="Arial"/>
                        </a:rPr>
                        <a:t>Fill-out </a:t>
                      </a:r>
                      <a:r>
                        <a:rPr lang="en-US" sz="1600" u="none" strike="noStrike" cap="none">
                          <a:latin typeface="Arial"/>
                          <a:ea typeface="Arial"/>
                          <a:cs typeface="Arial"/>
                          <a:sym typeface="Arial"/>
                        </a:rPr>
                        <a:t>the TPB Membership Online Application Form  and submit requirements.      </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1.1  Receive the TPB Membership Online Application Form and its attachments</a:t>
                      </a:r>
                      <a:endParaRPr sz="1400" u="none" strike="noStrike" cap="none"/>
                    </a:p>
                    <a:p>
                      <a:pPr marL="457200" marR="0" lvl="0" indent="-228600" algn="l" rtl="0">
                        <a:lnSpc>
                          <a:spcPct val="106999"/>
                        </a:lnSpc>
                        <a:spcBef>
                          <a:spcPts val="0"/>
                        </a:spcBef>
                        <a:spcAft>
                          <a:spcPts val="0"/>
                        </a:spcAft>
                        <a:buClr>
                          <a:srgbClr val="000000"/>
                        </a:buClr>
                        <a:buSzPts val="1800"/>
                        <a:buFont typeface="Arial"/>
                        <a:buNone/>
                      </a:pPr>
                      <a:endParaRPr sz="1600" u="none" strike="noStrike" cap="none">
                        <a:latin typeface="Arial"/>
                        <a:ea typeface="Arial"/>
                        <a:cs typeface="Arial"/>
                        <a:sym typeface="Arial"/>
                      </a:endParaRPr>
                    </a:p>
                    <a:p>
                      <a:pPr marL="4572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1.2  Assessment of TPB Membership Application Form and verification of client’s DOT Accreditation.</a:t>
                      </a:r>
                      <a:endParaRPr sz="1400" u="none" strike="noStrike" cap="none"/>
                    </a:p>
                    <a:p>
                      <a:pPr marL="457200" marR="0" lvl="0" indent="-228600" algn="l" rtl="0">
                        <a:lnSpc>
                          <a:spcPct val="106999"/>
                        </a:lnSpc>
                        <a:spcBef>
                          <a:spcPts val="0"/>
                        </a:spcBef>
                        <a:spcAft>
                          <a:spcPts val="0"/>
                        </a:spcAft>
                        <a:buClr>
                          <a:srgbClr val="000000"/>
                        </a:buClr>
                        <a:buSzPts val="1800"/>
                        <a:buFont typeface="Arial"/>
                        <a:buNone/>
                      </a:pPr>
                      <a:endParaRPr sz="1600" u="none" strike="noStrike" cap="none">
                        <a:latin typeface="Arial"/>
                        <a:ea typeface="Arial"/>
                        <a:cs typeface="Arial"/>
                        <a:sym typeface="Arial"/>
                      </a:endParaRPr>
                    </a:p>
                    <a:p>
                      <a:pPr marL="4572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1.3  Preparation of Statement of Account (SOA).</a:t>
                      </a:r>
                      <a:endParaRPr sz="1400" u="none" strike="noStrike" cap="none"/>
                    </a:p>
                    <a:p>
                      <a:pPr marL="457200" marR="0" lvl="0" indent="-228600" algn="l" rtl="0">
                        <a:lnSpc>
                          <a:spcPct val="106999"/>
                        </a:lnSpc>
                        <a:spcBef>
                          <a:spcPts val="0"/>
                        </a:spcBef>
                        <a:spcAft>
                          <a:spcPts val="0"/>
                        </a:spcAft>
                        <a:buClr>
                          <a:srgbClr val="000000"/>
                        </a:buClr>
                        <a:buSzPts val="1800"/>
                        <a:buFont typeface="Arial"/>
                        <a:buNone/>
                      </a:pPr>
                      <a:endParaRPr sz="1600" u="none" strike="noStrike" cap="none">
                        <a:latin typeface="Arial"/>
                        <a:ea typeface="Arial"/>
                        <a:cs typeface="Arial"/>
                        <a:sym typeface="Arial"/>
                      </a:endParaRPr>
                    </a:p>
                    <a:p>
                      <a:pPr marL="457200" marR="0" lvl="0" indent="-22860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1.4  Issuance of SOA.</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None</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30 minutes</a:t>
                      </a: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1 day</a:t>
                      </a: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2 days</a:t>
                      </a: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30 minutes</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1800"/>
                        <a:buFont typeface="Arial"/>
                        <a:buNone/>
                      </a:pPr>
                      <a:r>
                        <a:rPr lang="en-US" sz="1600" u="none" strike="noStrike" cap="none">
                          <a:latin typeface="Arial"/>
                          <a:ea typeface="Arial"/>
                          <a:cs typeface="Arial"/>
                          <a:sym typeface="Arial"/>
                        </a:rPr>
                        <a:t>Marketing Officer</a:t>
                      </a: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Marketing Officer</a:t>
                      </a: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l"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r>
                        <a:rPr lang="en-US" sz="1600" u="none" strike="noStrike" cap="none">
                          <a:latin typeface="Arial"/>
                          <a:ea typeface="Arial"/>
                          <a:cs typeface="Arial"/>
                          <a:sym typeface="Arial"/>
                        </a:rPr>
                        <a:t>Finance Department</a:t>
                      </a: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rgbClr val="000000"/>
                        </a:buClr>
                        <a:buSzPts val="1800"/>
                        <a:buFont typeface="Arial"/>
                        <a:buNone/>
                      </a:pPr>
                      <a:endParaRPr sz="1600" u="none" strike="noStrike" cap="none">
                        <a:latin typeface="Arial"/>
                        <a:ea typeface="Arial"/>
                        <a:cs typeface="Arial"/>
                        <a:sym typeface="Arial"/>
                      </a:endParaRPr>
                    </a:p>
                    <a:p>
                      <a:pPr marL="0" marR="0" lvl="0" indent="0" algn="just" rtl="0">
                        <a:lnSpc>
                          <a:spcPct val="106999"/>
                        </a:lnSpc>
                        <a:spcBef>
                          <a:spcPts val="800"/>
                        </a:spcBef>
                        <a:spcAft>
                          <a:spcPts val="0"/>
                        </a:spcAft>
                        <a:buClr>
                          <a:schemeClr val="dk1"/>
                        </a:buClr>
                        <a:buSzPts val="1100"/>
                        <a:buFont typeface="Arial"/>
                        <a:buNone/>
                      </a:pPr>
                      <a:r>
                        <a:rPr lang="en-US" sz="1600" u="none" strike="noStrike" cap="none">
                          <a:latin typeface="Arial"/>
                          <a:ea typeface="Arial"/>
                          <a:cs typeface="Arial"/>
                          <a:sym typeface="Arial"/>
                        </a:rPr>
                        <a:t>Marketing Officer</a:t>
                      </a:r>
                      <a:endParaRPr sz="1600"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94" name="Google Shape;694;p95"/>
          <p:cNvSpPr txBox="1"/>
          <p:nvPr/>
        </p:nvSpPr>
        <p:spPr>
          <a:xfrm>
            <a:off x="4601234" y="362449"/>
            <a:ext cx="485099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5. TPB Membership Application</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graphicFrame>
        <p:nvGraphicFramePr>
          <p:cNvPr id="699" name="Google Shape;699;p96"/>
          <p:cNvGraphicFramePr/>
          <p:nvPr>
            <p:extLst>
              <p:ext uri="{D42A27DB-BD31-4B8C-83A1-F6EECF244321}">
                <p14:modId xmlns:p14="http://schemas.microsoft.com/office/powerpoint/2010/main" val="957924819"/>
              </p:ext>
            </p:extLst>
          </p:nvPr>
        </p:nvGraphicFramePr>
        <p:xfrm>
          <a:off x="1944846" y="1445000"/>
          <a:ext cx="10059800" cy="1784950"/>
        </p:xfrm>
        <a:graphic>
          <a:graphicData uri="http://schemas.openxmlformats.org/drawingml/2006/table">
            <a:tbl>
              <a:tblPr>
                <a:noFill/>
                <a:tableStyleId>{7AFC1C30-CEC1-469A-B818-35135D24AD19}</a:tableStyleId>
              </a:tblPr>
              <a:tblGrid>
                <a:gridCol w="2593598">
                  <a:extLst>
                    <a:ext uri="{9D8B030D-6E8A-4147-A177-3AD203B41FA5}">
                      <a16:colId xmlns:a16="http://schemas.microsoft.com/office/drawing/2014/main" val="20000"/>
                    </a:ext>
                  </a:extLst>
                </a:gridCol>
                <a:gridCol w="2636902">
                  <a:extLst>
                    <a:ext uri="{9D8B030D-6E8A-4147-A177-3AD203B41FA5}">
                      <a16:colId xmlns:a16="http://schemas.microsoft.com/office/drawing/2014/main" val="20001"/>
                    </a:ext>
                  </a:extLst>
                </a:gridCol>
                <a:gridCol w="1799723">
                  <a:extLst>
                    <a:ext uri="{9D8B030D-6E8A-4147-A177-3AD203B41FA5}">
                      <a16:colId xmlns:a16="http://schemas.microsoft.com/office/drawing/2014/main" val="20002"/>
                    </a:ext>
                  </a:extLst>
                </a:gridCol>
                <a:gridCol w="1048352">
                  <a:extLst>
                    <a:ext uri="{9D8B030D-6E8A-4147-A177-3AD203B41FA5}">
                      <a16:colId xmlns:a16="http://schemas.microsoft.com/office/drawing/2014/main" val="20003"/>
                    </a:ext>
                  </a:extLst>
                </a:gridCol>
                <a:gridCol w="1981225">
                  <a:extLst>
                    <a:ext uri="{9D8B030D-6E8A-4147-A177-3AD203B41FA5}">
                      <a16:colId xmlns:a16="http://schemas.microsoft.com/office/drawing/2014/main" val="20004"/>
                    </a:ext>
                  </a:extLst>
                </a:gridCol>
              </a:tblGrid>
              <a:tr h="1784950">
                <a:tc>
                  <a:txBody>
                    <a:bodyPr/>
                    <a:lstStyle/>
                    <a:p>
                      <a:pPr marL="457200" marR="0" lvl="0" indent="-228600" algn="just" rtl="0">
                        <a:lnSpc>
                          <a:spcPct val="106999"/>
                        </a:lnSpc>
                        <a:spcBef>
                          <a:spcPts val="0"/>
                        </a:spcBef>
                        <a:spcAft>
                          <a:spcPts val="0"/>
                        </a:spcAft>
                        <a:buClr>
                          <a:srgbClr val="000000"/>
                        </a:buClr>
                        <a:buSzPts val="2200"/>
                        <a:buFont typeface="Arial"/>
                        <a:buNone/>
                      </a:pPr>
                      <a:r>
                        <a:rPr lang="en-US" sz="1400" u="none" strike="noStrike" cap="none" dirty="0">
                          <a:latin typeface="Arial"/>
                          <a:ea typeface="Arial"/>
                          <a:cs typeface="Arial"/>
                          <a:sym typeface="Arial"/>
                        </a:rPr>
                        <a:t>2. 	Payment of Membership Fee</a:t>
                      </a:r>
                      <a:endParaRPr sz="1400" u="none" strike="noStrike" cap="none" dirty="0">
                        <a:latin typeface="Arial"/>
                        <a:ea typeface="Arial"/>
                        <a:cs typeface="Arial"/>
                        <a:sym typeface="Arial"/>
                      </a:endParaRPr>
                    </a:p>
                    <a:p>
                      <a:pPr marL="457200" marR="0" lvl="0" indent="0" algn="just" rtl="0">
                        <a:lnSpc>
                          <a:spcPct val="106999"/>
                        </a:lnSpc>
                        <a:spcBef>
                          <a:spcPts val="0"/>
                        </a:spcBef>
                        <a:spcAft>
                          <a:spcPts val="0"/>
                        </a:spcAft>
                        <a:buClr>
                          <a:srgbClr val="000000"/>
                        </a:buClr>
                        <a:buSzPts val="2200"/>
                        <a:buFont typeface="Arial"/>
                        <a:buNone/>
                      </a:pPr>
                      <a:r>
                        <a:rPr lang="en-US" sz="1400" u="none" strike="noStrike" cap="none" dirty="0">
                          <a:latin typeface="Arial"/>
                          <a:ea typeface="Arial"/>
                          <a:cs typeface="Arial"/>
                          <a:sym typeface="Arial"/>
                        </a:rPr>
                        <a:t> </a:t>
                      </a:r>
                      <a:endParaRPr sz="1400" u="none" strike="noStrike" cap="none" dirty="0">
                        <a:latin typeface="Arial"/>
                        <a:ea typeface="Arial"/>
                        <a:cs typeface="Arial"/>
                        <a:sym typeface="Arial"/>
                      </a:endParaRPr>
                    </a:p>
                    <a:p>
                      <a:pPr marL="457200" marR="0" lvl="0" indent="0" algn="just" rtl="0">
                        <a:lnSpc>
                          <a:spcPct val="106999"/>
                        </a:lnSpc>
                        <a:spcBef>
                          <a:spcPts val="800"/>
                        </a:spcBef>
                        <a:spcAft>
                          <a:spcPts val="0"/>
                        </a:spcAft>
                        <a:buClr>
                          <a:srgbClr val="000000"/>
                        </a:buClr>
                        <a:buSzPts val="2200"/>
                        <a:buFont typeface="Arial"/>
                        <a:buNone/>
                      </a:pPr>
                      <a:r>
                        <a:rPr lang="en-US" sz="1400" i="1" u="none" strike="noStrike" cap="none" dirty="0">
                          <a:latin typeface="Arial"/>
                          <a:ea typeface="Arial"/>
                          <a:cs typeface="Arial"/>
                          <a:sym typeface="Arial"/>
                        </a:rPr>
                        <a:t>Note: Payment can be done through bank or TPB Cashier</a:t>
                      </a:r>
                      <a:endParaRPr sz="1400" i="1"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400" u="none" strike="noStrike" cap="none" dirty="0">
                          <a:latin typeface="Arial"/>
                          <a:ea typeface="Arial"/>
                          <a:cs typeface="Arial"/>
                          <a:sym typeface="Arial"/>
                        </a:rPr>
                        <a:t> </a:t>
                      </a:r>
                      <a:endParaRPr sz="1400"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400" u="none" strike="noStrike" cap="none" dirty="0" err="1">
                          <a:latin typeface="Arial"/>
                          <a:ea typeface="Arial"/>
                          <a:cs typeface="Arial"/>
                          <a:sym typeface="Arial"/>
                        </a:rPr>
                        <a:t>Php</a:t>
                      </a:r>
                      <a:r>
                        <a:rPr lang="en-US" sz="1400" u="none" strike="noStrike" cap="none" dirty="0">
                          <a:latin typeface="Arial"/>
                          <a:ea typeface="Arial"/>
                          <a:cs typeface="Arial"/>
                          <a:sym typeface="Arial"/>
                        </a:rPr>
                        <a:t> 10,000.00* Waive</a:t>
                      </a:r>
                      <a:r>
                        <a:rPr lang="en-US" sz="1400" u="none" strike="noStrike" cap="none" baseline="0" dirty="0">
                          <a:latin typeface="Arial"/>
                          <a:ea typeface="Arial"/>
                          <a:cs typeface="Arial"/>
                          <a:sym typeface="Arial"/>
                        </a:rPr>
                        <a:t>r for 2020 to 2021 per Circular No. 2020-16 dated 15 May 2020</a:t>
                      </a:r>
                      <a:endParaRPr sz="1400"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400" u="none" strike="noStrike" cap="none" dirty="0">
                          <a:latin typeface="Arial"/>
                          <a:ea typeface="Arial"/>
                          <a:cs typeface="Arial"/>
                          <a:sym typeface="Arial"/>
                        </a:rPr>
                        <a:t>10 minutes</a:t>
                      </a:r>
                      <a:endParaRPr sz="1400"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2200"/>
                        <a:buFont typeface="Arial"/>
                        <a:buNone/>
                      </a:pPr>
                      <a:r>
                        <a:rPr lang="en-US" sz="1400" u="none" strike="noStrike" cap="none" dirty="0">
                          <a:latin typeface="Arial"/>
                          <a:ea typeface="Arial"/>
                          <a:cs typeface="Arial"/>
                          <a:sym typeface="Arial"/>
                        </a:rPr>
                        <a:t> </a:t>
                      </a:r>
                      <a:endParaRPr sz="1400"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00" name="Google Shape;700;p96"/>
          <p:cNvGraphicFramePr/>
          <p:nvPr>
            <p:extLst>
              <p:ext uri="{D42A27DB-BD31-4B8C-83A1-F6EECF244321}">
                <p14:modId xmlns:p14="http://schemas.microsoft.com/office/powerpoint/2010/main" val="3787305978"/>
              </p:ext>
            </p:extLst>
          </p:nvPr>
        </p:nvGraphicFramePr>
        <p:xfrm>
          <a:off x="1944846" y="3271200"/>
          <a:ext cx="10041845" cy="3030898"/>
        </p:xfrm>
        <a:graphic>
          <a:graphicData uri="http://schemas.openxmlformats.org/drawingml/2006/table">
            <a:tbl>
              <a:tblPr>
                <a:noFill/>
                <a:tableStyleId>{7AFC1C30-CEC1-469A-B818-35135D24AD19}</a:tableStyleId>
              </a:tblPr>
              <a:tblGrid>
                <a:gridCol w="2618765">
                  <a:extLst>
                    <a:ext uri="{9D8B030D-6E8A-4147-A177-3AD203B41FA5}">
                      <a16:colId xmlns:a16="http://schemas.microsoft.com/office/drawing/2014/main" val="20000"/>
                    </a:ext>
                  </a:extLst>
                </a:gridCol>
                <a:gridCol w="2634143">
                  <a:extLst>
                    <a:ext uri="{9D8B030D-6E8A-4147-A177-3AD203B41FA5}">
                      <a16:colId xmlns:a16="http://schemas.microsoft.com/office/drawing/2014/main" val="20001"/>
                    </a:ext>
                  </a:extLst>
                </a:gridCol>
                <a:gridCol w="1770077">
                  <a:extLst>
                    <a:ext uri="{9D8B030D-6E8A-4147-A177-3AD203B41FA5}">
                      <a16:colId xmlns:a16="http://schemas.microsoft.com/office/drawing/2014/main" val="20002"/>
                    </a:ext>
                  </a:extLst>
                </a:gridCol>
                <a:gridCol w="1098958">
                  <a:extLst>
                    <a:ext uri="{9D8B030D-6E8A-4147-A177-3AD203B41FA5}">
                      <a16:colId xmlns:a16="http://schemas.microsoft.com/office/drawing/2014/main" val="20003"/>
                    </a:ext>
                  </a:extLst>
                </a:gridCol>
                <a:gridCol w="1919902">
                  <a:extLst>
                    <a:ext uri="{9D8B030D-6E8A-4147-A177-3AD203B41FA5}">
                      <a16:colId xmlns:a16="http://schemas.microsoft.com/office/drawing/2014/main" val="20004"/>
                    </a:ext>
                  </a:extLst>
                </a:gridCol>
              </a:tblGrid>
              <a:tr h="1934918">
                <a:tc>
                  <a:txBody>
                    <a:bodyPr/>
                    <a:lstStyle/>
                    <a:p>
                      <a:pPr marL="457200" marR="0" lvl="0" indent="-228600" algn="l" rtl="0">
                        <a:lnSpc>
                          <a:spcPct val="106999"/>
                        </a:lnSpc>
                        <a:spcBef>
                          <a:spcPts val="0"/>
                        </a:spcBef>
                        <a:spcAft>
                          <a:spcPts val="0"/>
                        </a:spcAft>
                        <a:buClr>
                          <a:srgbClr val="000000"/>
                        </a:buClr>
                        <a:buSzPts val="2000"/>
                        <a:buFont typeface="Arial"/>
                        <a:buNone/>
                      </a:pPr>
                      <a:r>
                        <a:rPr lang="en-US" sz="1400" u="none" strike="noStrike" cap="none" dirty="0"/>
                        <a:t>3.</a:t>
                      </a:r>
                      <a:r>
                        <a:rPr lang="en-US" sz="1400" u="none" strike="noStrike" cap="none" dirty="0">
                          <a:latin typeface="Times New Roman"/>
                          <a:ea typeface="Times New Roman"/>
                          <a:cs typeface="Times New Roman"/>
                          <a:sym typeface="Times New Roman"/>
                        </a:rPr>
                        <a:t> 	</a:t>
                      </a:r>
                      <a:r>
                        <a:rPr lang="en-US" sz="1400" u="none" strike="noStrike" cap="none" dirty="0"/>
                        <a:t>Submission of proof of payment</a:t>
                      </a:r>
                      <a:endParaRPr sz="1400" u="none" strike="noStrike" cap="none" dirty="0"/>
                    </a:p>
                    <a:p>
                      <a:pPr marL="457200" marR="0" lvl="0" indent="0" algn="l" rtl="0">
                        <a:lnSpc>
                          <a:spcPct val="106999"/>
                        </a:lnSpc>
                        <a:spcBef>
                          <a:spcPts val="0"/>
                        </a:spcBef>
                        <a:spcAft>
                          <a:spcPts val="0"/>
                        </a:spcAft>
                        <a:buClr>
                          <a:srgbClr val="000000"/>
                        </a:buClr>
                        <a:buSzPts val="2000"/>
                        <a:buFont typeface="Arial"/>
                        <a:buNone/>
                      </a:pPr>
                      <a:r>
                        <a:rPr lang="en-US" sz="1400" i="1" u="none" strike="noStrike" cap="none" dirty="0"/>
                        <a:t> </a:t>
                      </a:r>
                      <a:endParaRPr sz="1400" i="1" u="none" strike="noStrike" cap="none" dirty="0"/>
                    </a:p>
                    <a:p>
                      <a:pPr marL="457200" marR="0" lvl="0" indent="0" algn="l" rtl="0">
                        <a:lnSpc>
                          <a:spcPct val="106999"/>
                        </a:lnSpc>
                        <a:spcBef>
                          <a:spcPts val="800"/>
                        </a:spcBef>
                        <a:spcAft>
                          <a:spcPts val="0"/>
                        </a:spcAft>
                        <a:buClr>
                          <a:srgbClr val="000000"/>
                        </a:buClr>
                        <a:buSzPts val="2000"/>
                        <a:buFont typeface="Arial"/>
                        <a:buNone/>
                      </a:pPr>
                      <a:r>
                        <a:rPr lang="en-US" sz="1400" i="1" u="none" strike="noStrike" cap="none" dirty="0"/>
                        <a:t>Note: deposit slip, if payment is through bank; official receipt, if through TPB Cashier</a:t>
                      </a:r>
                      <a:endParaRPr sz="1400" i="1"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228600" algn="l" rtl="0">
                        <a:lnSpc>
                          <a:spcPct val="106999"/>
                        </a:lnSpc>
                        <a:spcBef>
                          <a:spcPts val="0"/>
                        </a:spcBef>
                        <a:spcAft>
                          <a:spcPts val="0"/>
                        </a:spcAft>
                        <a:buClr>
                          <a:srgbClr val="000000"/>
                        </a:buClr>
                        <a:buSzPts val="2000"/>
                        <a:buFont typeface="Arial"/>
                        <a:buNone/>
                      </a:pPr>
                      <a:r>
                        <a:rPr lang="en-US" sz="1400" u="none" strike="noStrike" cap="none" dirty="0"/>
                        <a:t>3.1</a:t>
                      </a:r>
                      <a:r>
                        <a:rPr lang="en-US" sz="1400" u="none" strike="noStrike" cap="none" dirty="0">
                          <a:latin typeface="Times New Roman"/>
                          <a:ea typeface="Times New Roman"/>
                          <a:cs typeface="Times New Roman"/>
                          <a:sym typeface="Times New Roman"/>
                        </a:rPr>
                        <a:t>  </a:t>
                      </a:r>
                      <a:r>
                        <a:rPr lang="en-US" sz="1400" u="none" strike="noStrike" cap="none" dirty="0"/>
                        <a:t>Verification of payment (applicable to payments made through bank transfers/ bank deposit)</a:t>
                      </a:r>
                      <a:endParaRPr sz="1400" u="none" strike="noStrike" cap="none" dirty="0"/>
                    </a:p>
                    <a:p>
                      <a:pPr marL="457200" marR="0" lvl="0" indent="-228600" algn="l" rtl="0">
                        <a:lnSpc>
                          <a:spcPct val="106999"/>
                        </a:lnSpc>
                        <a:spcBef>
                          <a:spcPts val="0"/>
                        </a:spcBef>
                        <a:spcAft>
                          <a:spcPts val="0"/>
                        </a:spcAft>
                        <a:buClr>
                          <a:srgbClr val="000000"/>
                        </a:buClr>
                        <a:buSzPts val="2000"/>
                        <a:buFont typeface="Arial"/>
                        <a:buNone/>
                      </a:pPr>
                      <a:endParaRPr sz="1400" u="none" strike="noStrike" cap="none" dirty="0"/>
                    </a:p>
                    <a:p>
                      <a:pPr marL="457200" marR="0" lvl="0" indent="-228600" algn="l" rtl="0">
                        <a:lnSpc>
                          <a:spcPct val="106999"/>
                        </a:lnSpc>
                        <a:spcBef>
                          <a:spcPts val="0"/>
                        </a:spcBef>
                        <a:spcAft>
                          <a:spcPts val="0"/>
                        </a:spcAft>
                        <a:buClr>
                          <a:srgbClr val="000000"/>
                        </a:buClr>
                        <a:buSzPts val="2000"/>
                        <a:buFont typeface="Arial"/>
                        <a:buNone/>
                      </a:pPr>
                      <a:r>
                        <a:rPr lang="en-US" sz="1400" u="none" strike="noStrike" cap="none" dirty="0"/>
                        <a:t>3.2</a:t>
                      </a:r>
                      <a:r>
                        <a:rPr lang="en-US" sz="1400" u="none" strike="noStrike" cap="none" dirty="0">
                          <a:latin typeface="Times New Roman"/>
                          <a:ea typeface="Times New Roman"/>
                          <a:cs typeface="Times New Roman"/>
                          <a:sym typeface="Times New Roman"/>
                        </a:rPr>
                        <a:t>  </a:t>
                      </a:r>
                      <a:r>
                        <a:rPr lang="en-US" sz="1400" u="none" strike="noStrike" cap="none" dirty="0"/>
                        <a:t>Issuance of notice of approval. </a:t>
                      </a:r>
                      <a:r>
                        <a:rPr lang="en-US"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dirty="0"/>
                        <a:t> </a:t>
                      </a:r>
                      <a:endParaRPr sz="1400"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a:t>3 days</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1 day</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a:t>Finance Department</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2000"/>
                        <a:buFont typeface="Arial"/>
                        <a:buNone/>
                      </a:pPr>
                      <a:r>
                        <a:rPr lang="en-US" sz="1400" u="none" strike="noStrike" cap="none"/>
                        <a:t>Marketing Officer</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945504">
                <a:tc>
                  <a:txBody>
                    <a:bodyPr/>
                    <a:lstStyle/>
                    <a:p>
                      <a:pPr marL="457200" marR="0" lvl="0" indent="0" algn="l" rtl="0">
                        <a:lnSpc>
                          <a:spcPct val="106999"/>
                        </a:lnSpc>
                        <a:spcBef>
                          <a:spcPts val="0"/>
                        </a:spcBef>
                        <a:spcAft>
                          <a:spcPts val="0"/>
                        </a:spcAft>
                        <a:buClr>
                          <a:srgbClr val="000000"/>
                        </a:buClr>
                        <a:buSzPts val="20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457200" marR="0" lvl="0" indent="0" algn="l" rtl="0">
                        <a:lnSpc>
                          <a:spcPct val="106999"/>
                        </a:lnSpc>
                        <a:spcBef>
                          <a:spcPts val="0"/>
                        </a:spcBef>
                        <a:spcAft>
                          <a:spcPts val="0"/>
                        </a:spcAft>
                        <a:buClr>
                          <a:srgbClr val="000000"/>
                        </a:buClr>
                        <a:buSzPts val="20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a:t> </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a:t>7 working days, 1hour and 10 minutes</a:t>
                      </a:r>
                      <a:endParaRPr sz="1400" u="none" strike="noStrike" cap="none"/>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l" rtl="0">
                        <a:lnSpc>
                          <a:spcPct val="106999"/>
                        </a:lnSpc>
                        <a:spcBef>
                          <a:spcPts val="0"/>
                        </a:spcBef>
                        <a:spcAft>
                          <a:spcPts val="0"/>
                        </a:spcAft>
                        <a:buClr>
                          <a:srgbClr val="000000"/>
                        </a:buClr>
                        <a:buSzPts val="2000"/>
                        <a:buFont typeface="Arial"/>
                        <a:buNone/>
                      </a:pPr>
                      <a:r>
                        <a:rPr lang="en-US" sz="1400" u="none" strike="noStrike" cap="none" dirty="0"/>
                        <a:t> </a:t>
                      </a:r>
                      <a:endParaRPr sz="1400" u="none" strike="noStrike" cap="none" dirty="0"/>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701" name="Google Shape;701;p96"/>
          <p:cNvGraphicFramePr/>
          <p:nvPr>
            <p:extLst>
              <p:ext uri="{D42A27DB-BD31-4B8C-83A1-F6EECF244321}">
                <p14:modId xmlns:p14="http://schemas.microsoft.com/office/powerpoint/2010/main" val="3809157253"/>
              </p:ext>
            </p:extLst>
          </p:nvPr>
        </p:nvGraphicFramePr>
        <p:xfrm>
          <a:off x="1944846" y="705612"/>
          <a:ext cx="10059800" cy="639415"/>
        </p:xfrm>
        <a:graphic>
          <a:graphicData uri="http://schemas.openxmlformats.org/drawingml/2006/table">
            <a:tbl>
              <a:tblPr>
                <a:noFill/>
                <a:tableStyleId>{7AFC1C30-CEC1-469A-B818-35135D24AD19}</a:tableStyleId>
              </a:tblPr>
              <a:tblGrid>
                <a:gridCol w="2610376">
                  <a:extLst>
                    <a:ext uri="{9D8B030D-6E8A-4147-A177-3AD203B41FA5}">
                      <a16:colId xmlns:a16="http://schemas.microsoft.com/office/drawing/2014/main" val="20000"/>
                    </a:ext>
                  </a:extLst>
                </a:gridCol>
                <a:gridCol w="2620124">
                  <a:extLst>
                    <a:ext uri="{9D8B030D-6E8A-4147-A177-3AD203B41FA5}">
                      <a16:colId xmlns:a16="http://schemas.microsoft.com/office/drawing/2014/main" val="20001"/>
                    </a:ext>
                  </a:extLst>
                </a:gridCol>
                <a:gridCol w="1774556">
                  <a:extLst>
                    <a:ext uri="{9D8B030D-6E8A-4147-A177-3AD203B41FA5}">
                      <a16:colId xmlns:a16="http://schemas.microsoft.com/office/drawing/2014/main" val="20002"/>
                    </a:ext>
                  </a:extLst>
                </a:gridCol>
                <a:gridCol w="1039769">
                  <a:extLst>
                    <a:ext uri="{9D8B030D-6E8A-4147-A177-3AD203B41FA5}">
                      <a16:colId xmlns:a16="http://schemas.microsoft.com/office/drawing/2014/main" val="20003"/>
                    </a:ext>
                  </a:extLst>
                </a:gridCol>
                <a:gridCol w="2014975">
                  <a:extLst>
                    <a:ext uri="{9D8B030D-6E8A-4147-A177-3AD203B41FA5}">
                      <a16:colId xmlns:a16="http://schemas.microsoft.com/office/drawing/2014/main" val="20004"/>
                    </a:ext>
                  </a:extLst>
                </a:gridCol>
              </a:tblGrid>
              <a:tr h="551825">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CLIENT STEPS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AGENCY ACTIONS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FEES TO BE PAID</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PROCESSING TIME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dirty="0">
                          <a:latin typeface="Arial"/>
                          <a:ea typeface="Arial"/>
                          <a:cs typeface="Arial"/>
                          <a:sym typeface="Arial"/>
                        </a:rPr>
                        <a:t>PERSON RESPONSIBLE</a:t>
                      </a:r>
                      <a:endParaRPr sz="1400" b="1" u="none" strike="noStrike" cap="none" dirty="0">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02" name="Google Shape;702;p96"/>
          <p:cNvSpPr txBox="1"/>
          <p:nvPr/>
        </p:nvSpPr>
        <p:spPr>
          <a:xfrm>
            <a:off x="4643179" y="138850"/>
            <a:ext cx="4850992" cy="546914"/>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5. TPB Membership Application</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707" name="Google Shape;707;p9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8" name="Google Shape;708;p97"/>
          <p:cNvSpPr txBox="1"/>
          <p:nvPr/>
        </p:nvSpPr>
        <p:spPr>
          <a:xfrm>
            <a:off x="2779556" y="1714109"/>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709" name="Google Shape;709;p97"/>
          <p:cNvSpPr txBox="1"/>
          <p:nvPr/>
        </p:nvSpPr>
        <p:spPr>
          <a:xfrm>
            <a:off x="3281171" y="2679830"/>
            <a:ext cx="6147583" cy="849848"/>
          </a:xfrm>
          <a:prstGeom prst="rect">
            <a:avLst/>
          </a:prstGeom>
          <a:solidFill>
            <a:srgbClr val="BBD6EE"/>
          </a:solidFill>
          <a:ln>
            <a:noFill/>
          </a:ln>
        </p:spPr>
        <p:txBody>
          <a:bodyPr spcFirstLastPara="1" wrap="square" lIns="91425" tIns="45700" rIns="91425" bIns="45700" anchor="t" anchorCtr="0">
            <a:spAutoFit/>
          </a:bodyPr>
          <a:lstStyle/>
          <a:p>
            <a:pPr marL="0" marR="0" lvl="0" indent="0" algn="ctr" rtl="0">
              <a:lnSpc>
                <a:spcPct val="105000"/>
              </a:lnSpc>
              <a:spcBef>
                <a:spcPts val="0"/>
              </a:spcBef>
              <a:spcAft>
                <a:spcPts val="0"/>
              </a:spcAft>
              <a:buClr>
                <a:srgbClr val="000000"/>
              </a:buClr>
              <a:buSzPts val="1800"/>
              <a:buFont typeface="Arial"/>
              <a:buNone/>
            </a:pPr>
            <a:r>
              <a:rPr lang="en-US" sz="2400" b="1" i="0" u="none" strike="noStrike" cap="none">
                <a:solidFill>
                  <a:schemeClr val="dk1"/>
                </a:solidFill>
                <a:latin typeface="Arial"/>
                <a:ea typeface="Arial"/>
                <a:cs typeface="Arial"/>
                <a:sym typeface="Arial"/>
              </a:rPr>
              <a:t>Evaluation of Marketing Proposals/ Requested Assistance</a:t>
            </a:r>
            <a:endParaRPr sz="2400" b="0" i="0" u="none" strike="noStrike" cap="none">
              <a:solidFill>
                <a:schemeClr val="dk1"/>
              </a:solidFill>
              <a:latin typeface="Calibri"/>
              <a:ea typeface="Calibri"/>
              <a:cs typeface="Calibri"/>
              <a:sym typeface="Calibri"/>
            </a:endParaRPr>
          </a:p>
        </p:txBody>
      </p:sp>
      <p:pic>
        <p:nvPicPr>
          <p:cNvPr id="710" name="Google Shape;710;p97"/>
          <p:cNvPicPr preferRelativeResize="0"/>
          <p:nvPr/>
        </p:nvPicPr>
        <p:blipFill rotWithShape="1">
          <a:blip r:embed="rId4">
            <a:alphaModFix/>
          </a:blip>
          <a:srcRect/>
          <a:stretch/>
        </p:blipFill>
        <p:spPr>
          <a:xfrm>
            <a:off x="4932483" y="3664442"/>
            <a:ext cx="2438987" cy="2438987"/>
          </a:xfrm>
          <a:prstGeom prst="rect">
            <a:avLst/>
          </a:prstGeom>
          <a:noFill/>
          <a:ln>
            <a:noFill/>
          </a:ln>
        </p:spPr>
      </p:pic>
      <p:pic>
        <p:nvPicPr>
          <p:cNvPr id="711" name="Google Shape;711;p9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12" name="Google Shape;712;p97"/>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714" name="Google Shape;714;p97"/>
          <p:cNvSpPr txBox="1"/>
          <p:nvPr/>
        </p:nvSpPr>
        <p:spPr>
          <a:xfrm>
            <a:off x="2297987"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sp>
        <p:nvSpPr>
          <p:cNvPr id="715" name="Google Shape;715;p97"/>
          <p:cNvSpPr txBox="1"/>
          <p:nvPr/>
        </p:nvSpPr>
        <p:spPr>
          <a:xfrm>
            <a:off x="2752819" y="698109"/>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716" name="Google Shape;716;p97"/>
          <p:cNvSpPr txBox="1"/>
          <p:nvPr/>
        </p:nvSpPr>
        <p:spPr>
          <a:xfrm>
            <a:off x="2332012" y="1770778"/>
            <a:ext cx="7961671" cy="864812"/>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5000"/>
              </a:lnSpc>
              <a:spcBef>
                <a:spcPts val="0"/>
              </a:spcBef>
              <a:spcAft>
                <a:spcPts val="0"/>
              </a:spcAft>
              <a:buClr>
                <a:srgbClr val="000000"/>
              </a:buClr>
              <a:buSzPts val="1800"/>
              <a:buFont typeface="Arial"/>
              <a:buNone/>
            </a:pPr>
            <a:r>
              <a:rPr lang="en-US" sz="2400" b="1" i="0" u="none" strike="noStrike" cap="none">
                <a:solidFill>
                  <a:srgbClr val="2F5597"/>
                </a:solidFill>
                <a:latin typeface="Arial"/>
                <a:ea typeface="Arial"/>
                <a:cs typeface="Arial"/>
                <a:sym typeface="Arial"/>
              </a:rPr>
              <a:t>EVALUATION OF MARKETING PROPOSALS/ REQUESTED ASSISTANCE</a:t>
            </a:r>
            <a:endParaRPr sz="2400" b="0" i="0" u="none" strike="noStrike" cap="none">
              <a:solidFill>
                <a:srgbClr val="2F5597"/>
              </a:solidFill>
              <a:latin typeface="Calibri"/>
              <a:ea typeface="Calibri"/>
              <a:cs typeface="Calibri"/>
              <a:sym typeface="Calibri"/>
            </a:endParaRPr>
          </a:p>
        </p:txBody>
      </p:sp>
      <p:pic>
        <p:nvPicPr>
          <p:cNvPr id="717" name="Google Shape;717;p97"/>
          <p:cNvPicPr preferRelativeResize="0"/>
          <p:nvPr/>
        </p:nvPicPr>
        <p:blipFill rotWithShape="1">
          <a:blip r:embed="rId4">
            <a:alphaModFix/>
          </a:blip>
          <a:srcRect/>
          <a:stretch/>
        </p:blipFill>
        <p:spPr>
          <a:xfrm>
            <a:off x="1999631" y="4066501"/>
            <a:ext cx="2756246" cy="2485835"/>
          </a:xfrm>
          <a:prstGeom prst="rect">
            <a:avLst/>
          </a:prstGeom>
          <a:noFill/>
          <a:ln>
            <a:noFill/>
          </a:ln>
        </p:spPr>
      </p:pic>
      <p:pic>
        <p:nvPicPr>
          <p:cNvPr id="2" name="Picture 1"/>
          <p:cNvPicPr>
            <a:picLocks noChangeAspect="1"/>
          </p:cNvPicPr>
          <p:nvPr/>
        </p:nvPicPr>
        <p:blipFill>
          <a:blip r:embed="rId5"/>
          <a:stretch>
            <a:fillRect/>
          </a:stretch>
        </p:blipFill>
        <p:spPr>
          <a:xfrm>
            <a:off x="7433626" y="405039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8"/>
                                        </p:tgtEl>
                                        <p:attrNameLst>
                                          <p:attrName>style.visibility</p:attrName>
                                        </p:attrNameLst>
                                      </p:cBhvr>
                                      <p:to>
                                        <p:strVal val="visible"/>
                                      </p:to>
                                    </p:set>
                                    <p:animEffect transition="in" filter="fade">
                                      <p:cBhvr>
                                        <p:cTn id="7" dur="1000"/>
                                        <p:tgtEl>
                                          <p:spTgt spid="7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5"/>
                                        </p:tgtEl>
                                        <p:attrNameLst>
                                          <p:attrName>style.visibility</p:attrName>
                                        </p:attrNameLst>
                                      </p:cBhvr>
                                      <p:to>
                                        <p:strVal val="visible"/>
                                      </p:to>
                                    </p:set>
                                    <p:animEffect transition="in" filter="fade">
                                      <p:cBhvr>
                                        <p:cTn id="12" dur="1000"/>
                                        <p:tgtEl>
                                          <p:spTgt spid="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98"/>
          <p:cNvSpPr txBox="1"/>
          <p:nvPr/>
        </p:nvSpPr>
        <p:spPr>
          <a:xfrm>
            <a:off x="1886075" y="362010"/>
            <a:ext cx="9757800" cy="1713259"/>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r>
              <a:rPr lang="en-US" sz="2000" b="0" i="0" u="none" strike="noStrike" cap="none">
                <a:solidFill>
                  <a:schemeClr val="dk1"/>
                </a:solidFill>
                <a:latin typeface="Calibri"/>
                <a:ea typeface="Calibri"/>
                <a:cs typeface="Calibri"/>
                <a:sym typeface="Calibri"/>
              </a:rPr>
              <a:t>6. </a:t>
            </a:r>
            <a:r>
              <a:rPr lang="en-US" sz="2000" b="1" i="0" u="none" strike="noStrike" cap="none">
                <a:solidFill>
                  <a:schemeClr val="dk1"/>
                </a:solidFill>
                <a:latin typeface="Arial"/>
                <a:ea typeface="Arial"/>
                <a:cs typeface="Arial"/>
                <a:sym typeface="Arial"/>
              </a:rPr>
              <a:t>Evaluation of Marketing Proposals/ Requested Assistance</a:t>
            </a:r>
            <a:endParaRPr sz="2000" b="0" i="0" u="none" strike="noStrike" cap="none">
              <a:solidFill>
                <a:schemeClr val="dk1"/>
              </a:solidFill>
              <a:latin typeface="Calibri"/>
              <a:ea typeface="Calibri"/>
              <a:cs typeface="Calibri"/>
              <a:sym typeface="Calibri"/>
            </a:endParaRPr>
          </a:p>
          <a:p>
            <a:pPr marL="190500" marR="0" lvl="0" indent="-12700" algn="just" rtl="0">
              <a:lnSpc>
                <a:spcPct val="105000"/>
              </a:lnSpc>
              <a:spcBef>
                <a:spcPts val="8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To evaluate marketing proposals and activities or assist international events that would help promote the Philippines as a premier travel/ MICE destination</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graphicFrame>
        <p:nvGraphicFramePr>
          <p:cNvPr id="723" name="Google Shape;723;p98"/>
          <p:cNvGraphicFramePr/>
          <p:nvPr/>
        </p:nvGraphicFramePr>
        <p:xfrm>
          <a:off x="1886075" y="1840650"/>
          <a:ext cx="9757800" cy="3519525"/>
        </p:xfrm>
        <a:graphic>
          <a:graphicData uri="http://schemas.openxmlformats.org/drawingml/2006/table">
            <a:tbl>
              <a:tblPr>
                <a:noFill/>
                <a:tableStyleId>{7AFC1C30-CEC1-469A-B818-35135D24AD19}</a:tableStyleId>
              </a:tblPr>
              <a:tblGrid>
                <a:gridCol w="2921375">
                  <a:extLst>
                    <a:ext uri="{9D8B030D-6E8A-4147-A177-3AD203B41FA5}">
                      <a16:colId xmlns:a16="http://schemas.microsoft.com/office/drawing/2014/main" val="20000"/>
                    </a:ext>
                  </a:extLst>
                </a:gridCol>
                <a:gridCol w="6836425">
                  <a:extLst>
                    <a:ext uri="{9D8B030D-6E8A-4147-A177-3AD203B41FA5}">
                      <a16:colId xmlns:a16="http://schemas.microsoft.com/office/drawing/2014/main" val="20001"/>
                    </a:ext>
                  </a:extLst>
                </a:gridCol>
              </a:tblGrid>
              <a:tr h="668850">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b="1" u="none" strike="noStrike" cap="none"/>
                        <a:t>Office or Division:</a:t>
                      </a:r>
                      <a:endParaRPr sz="20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u="none" strike="noStrike" cap="none"/>
                        <a:t>Marketing and Promotions</a:t>
                      </a:r>
                      <a:endParaRPr sz="20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668850">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b="1" u="none" strike="noStrike" cap="none"/>
                        <a:t>Classification:</a:t>
                      </a:r>
                      <a:endParaRPr sz="20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u="none" strike="noStrike" cap="none"/>
                        <a:t>Technical</a:t>
                      </a:r>
                      <a:endParaRPr sz="20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848750">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b="1" u="none" strike="noStrike" cap="none"/>
                        <a:t>Type of Transaction:</a:t>
                      </a:r>
                      <a:endParaRPr sz="20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u="none" strike="noStrike" cap="none"/>
                        <a:t>G2C, G2B, and G2G</a:t>
                      </a:r>
                      <a:endParaRPr sz="20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1333075">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b="1" u="none" strike="noStrike" cap="none"/>
                        <a:t>Who may avail:</a:t>
                      </a:r>
                      <a:endParaRPr sz="20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200"/>
                        <a:buFont typeface="Arial"/>
                        <a:buNone/>
                      </a:pPr>
                      <a:r>
                        <a:rPr lang="en-US" sz="2000" u="none" strike="noStrike" cap="none"/>
                        <a:t>All Tourism and MICE Stakeholders, DOT Overseas Offices/ Regional Offices, Media Agencies, etc.</a:t>
                      </a:r>
                      <a:endParaRPr sz="20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graphicFrame>
        <p:nvGraphicFramePr>
          <p:cNvPr id="728" name="Google Shape;728;p99"/>
          <p:cNvGraphicFramePr/>
          <p:nvPr/>
        </p:nvGraphicFramePr>
        <p:xfrm>
          <a:off x="1855375" y="986830"/>
          <a:ext cx="9624650" cy="3026475"/>
        </p:xfrm>
        <a:graphic>
          <a:graphicData uri="http://schemas.openxmlformats.org/drawingml/2006/table">
            <a:tbl>
              <a:tblPr>
                <a:noFill/>
                <a:tableStyleId>{7AFC1C30-CEC1-469A-B818-35135D24AD19}</a:tableStyleId>
              </a:tblPr>
              <a:tblGrid>
                <a:gridCol w="4453975">
                  <a:extLst>
                    <a:ext uri="{9D8B030D-6E8A-4147-A177-3AD203B41FA5}">
                      <a16:colId xmlns:a16="http://schemas.microsoft.com/office/drawing/2014/main" val="20000"/>
                    </a:ext>
                  </a:extLst>
                </a:gridCol>
                <a:gridCol w="5170675">
                  <a:extLst>
                    <a:ext uri="{9D8B030D-6E8A-4147-A177-3AD203B41FA5}">
                      <a16:colId xmlns:a16="http://schemas.microsoft.com/office/drawing/2014/main" val="20001"/>
                    </a:ext>
                  </a:extLst>
                </a:gridCol>
              </a:tblGrid>
              <a:tr h="496525">
                <a:tc>
                  <a:txBody>
                    <a:bodyPr/>
                    <a:lstStyle/>
                    <a:p>
                      <a:pPr marL="50800" marR="0" lvl="0" indent="0" algn="just" rtl="0">
                        <a:lnSpc>
                          <a:spcPct val="106999"/>
                        </a:lnSpc>
                        <a:spcBef>
                          <a:spcPts val="0"/>
                        </a:spcBef>
                        <a:spcAft>
                          <a:spcPts val="0"/>
                        </a:spcAft>
                        <a:buClr>
                          <a:srgbClr val="000000"/>
                        </a:buClr>
                        <a:buSzPts val="2300"/>
                        <a:buFont typeface="Arial"/>
                        <a:buNone/>
                      </a:pPr>
                      <a:r>
                        <a:rPr lang="en-US" sz="1800" b="1" u="none" strike="noStrike" cap="none"/>
                        <a:t>CHECKLIST  OF REQUIREMENTS</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300"/>
                        <a:buFont typeface="Arial"/>
                        <a:buNone/>
                      </a:pPr>
                      <a:r>
                        <a:rPr lang="en-US" sz="1800" b="1" u="none" strike="noStrike" cap="none"/>
                        <a:t>WHERE TO SECURE</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650250">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u="none" strike="noStrike" cap="none"/>
                        <a:t>Letter of Request/ Proposal</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u="none" strike="noStrike" cap="none"/>
                        <a:t>To be submitted by the requesting party</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879700">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u="none" strike="noStrike" cap="none"/>
                        <a:t>If requesting party is a Travel Trade or Tourism Association:</a:t>
                      </a:r>
                      <a:endParaRPr sz="1600" u="none" strike="noStrike" cap="none"/>
                    </a:p>
                    <a:p>
                      <a:pPr marL="457200" marR="0" lvl="0" indent="-228600" algn="just" rtl="0">
                        <a:lnSpc>
                          <a:spcPct val="106999"/>
                        </a:lnSpc>
                        <a:spcBef>
                          <a:spcPts val="800"/>
                        </a:spcBef>
                        <a:spcAft>
                          <a:spcPts val="0"/>
                        </a:spcAft>
                        <a:buClr>
                          <a:srgbClr val="000000"/>
                        </a:buClr>
                        <a:buSzPts val="2300"/>
                        <a:buFont typeface="Arial"/>
                        <a:buNone/>
                      </a:pPr>
                      <a:r>
                        <a:rPr lang="en-US" sz="1600" u="none" strike="noStrike" cap="none"/>
                        <a:t>●</a:t>
                      </a:r>
                      <a:r>
                        <a:rPr lang="en-US" sz="1600" u="none" strike="noStrike" cap="none">
                          <a:latin typeface="Times New Roman"/>
                          <a:ea typeface="Times New Roman"/>
                          <a:cs typeface="Times New Roman"/>
                          <a:sym typeface="Times New Roman"/>
                        </a:rPr>
                        <a:t>  	</a:t>
                      </a:r>
                      <a:r>
                        <a:rPr lang="en-US" sz="1600" u="none" strike="noStrike" cap="none"/>
                        <a:t>Letter of Request</a:t>
                      </a:r>
                      <a:endParaRPr sz="1600" u="none" strike="noStrike" cap="none"/>
                    </a:p>
                    <a:p>
                      <a:pPr marL="457200" marR="0" lvl="0" indent="-228600" algn="just" rtl="0">
                        <a:lnSpc>
                          <a:spcPct val="106999"/>
                        </a:lnSpc>
                        <a:spcBef>
                          <a:spcPts val="0"/>
                        </a:spcBef>
                        <a:spcAft>
                          <a:spcPts val="0"/>
                        </a:spcAft>
                        <a:buClr>
                          <a:srgbClr val="000000"/>
                        </a:buClr>
                        <a:buSzPts val="2300"/>
                        <a:buFont typeface="Arial"/>
                        <a:buNone/>
                      </a:pPr>
                      <a:r>
                        <a:rPr lang="en-US" sz="1600" u="none" strike="noStrike" cap="none"/>
                        <a:t>●</a:t>
                      </a:r>
                      <a:r>
                        <a:rPr lang="en-US" sz="1600" u="none" strike="noStrike" cap="none">
                          <a:latin typeface="Times New Roman"/>
                          <a:ea typeface="Times New Roman"/>
                          <a:cs typeface="Times New Roman"/>
                          <a:sym typeface="Times New Roman"/>
                        </a:rPr>
                        <a:t>  	</a:t>
                      </a:r>
                      <a:r>
                        <a:rPr lang="en-US" sz="1600" u="none" strike="noStrike" cap="none"/>
                        <a:t>Project Proposal</a:t>
                      </a:r>
                      <a:endParaRPr sz="1600" u="none" strike="noStrike" cap="none"/>
                    </a:p>
                    <a:p>
                      <a:pPr marL="457200" marR="0" lvl="0" indent="-228600" algn="just" rtl="0">
                        <a:lnSpc>
                          <a:spcPct val="106999"/>
                        </a:lnSpc>
                        <a:spcBef>
                          <a:spcPts val="0"/>
                        </a:spcBef>
                        <a:spcAft>
                          <a:spcPts val="0"/>
                        </a:spcAft>
                        <a:buClr>
                          <a:srgbClr val="000000"/>
                        </a:buClr>
                        <a:buSzPts val="2300"/>
                        <a:buFont typeface="Arial"/>
                        <a:buNone/>
                      </a:pPr>
                      <a:r>
                        <a:rPr lang="en-US" sz="1600" u="none" strike="noStrike" cap="none"/>
                        <a:t>●</a:t>
                      </a:r>
                      <a:r>
                        <a:rPr lang="en-US" sz="1600" u="none" strike="noStrike" cap="none">
                          <a:latin typeface="Times New Roman"/>
                          <a:ea typeface="Times New Roman"/>
                          <a:cs typeface="Times New Roman"/>
                          <a:sym typeface="Times New Roman"/>
                        </a:rPr>
                        <a:t>  	</a:t>
                      </a:r>
                      <a:r>
                        <a:rPr lang="en-US" sz="1600" u="none" strike="noStrike" cap="none"/>
                        <a:t>Detailed Budget Breakdown</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u="none" strike="noStrike" cap="none"/>
                        <a:t>To be submitted by the requesting party</a:t>
                      </a:r>
                      <a:endParaRPr sz="1600" u="none" strike="noStrike" cap="none"/>
                    </a:p>
                    <a:p>
                      <a:pPr marL="50800" marR="0" lvl="0" indent="0" algn="just" rtl="0">
                        <a:lnSpc>
                          <a:spcPct val="106999"/>
                        </a:lnSpc>
                        <a:spcBef>
                          <a:spcPts val="800"/>
                        </a:spcBef>
                        <a:spcAft>
                          <a:spcPts val="0"/>
                        </a:spcAft>
                        <a:buClr>
                          <a:srgbClr val="000000"/>
                        </a:buClr>
                        <a:buSzPts val="2300"/>
                        <a:buFont typeface="Arial"/>
                        <a:buNone/>
                      </a:pPr>
                      <a:r>
                        <a:rPr lang="en-US" sz="1600" u="none" strike="noStrike" cap="none">
                          <a:latin typeface="Calibri"/>
                          <a:ea typeface="Calibri"/>
                          <a:cs typeface="Calibri"/>
                          <a:sym typeface="Calibri"/>
                        </a:rPr>
                        <a:t> </a:t>
                      </a:r>
                      <a:endParaRPr sz="1600" u="none" strike="noStrike" cap="none">
                        <a:latin typeface="Calibri"/>
                        <a:ea typeface="Calibri"/>
                        <a:cs typeface="Calibri"/>
                        <a:sym typeface="Calibri"/>
                      </a:endParaRPr>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29" name="Google Shape;729;p99"/>
          <p:cNvSpPr txBox="1"/>
          <p:nvPr/>
        </p:nvSpPr>
        <p:spPr>
          <a:xfrm>
            <a:off x="2915560" y="310040"/>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graphicFrame>
        <p:nvGraphicFramePr>
          <p:cNvPr id="730" name="Google Shape;730;p99"/>
          <p:cNvGraphicFramePr/>
          <p:nvPr/>
        </p:nvGraphicFramePr>
        <p:xfrm>
          <a:off x="1855375" y="4060929"/>
          <a:ext cx="9624650" cy="2238375"/>
        </p:xfrm>
        <a:graphic>
          <a:graphicData uri="http://schemas.openxmlformats.org/drawingml/2006/table">
            <a:tbl>
              <a:tblPr>
                <a:noFill/>
                <a:tableStyleId>{7AFC1C30-CEC1-469A-B818-35135D24AD19}</a:tableStyleId>
              </a:tblPr>
              <a:tblGrid>
                <a:gridCol w="4453975">
                  <a:extLst>
                    <a:ext uri="{9D8B030D-6E8A-4147-A177-3AD203B41FA5}">
                      <a16:colId xmlns:a16="http://schemas.microsoft.com/office/drawing/2014/main" val="20000"/>
                    </a:ext>
                  </a:extLst>
                </a:gridCol>
                <a:gridCol w="5170675">
                  <a:extLst>
                    <a:ext uri="{9D8B030D-6E8A-4147-A177-3AD203B41FA5}">
                      <a16:colId xmlns:a16="http://schemas.microsoft.com/office/drawing/2014/main" val="20001"/>
                    </a:ext>
                  </a:extLst>
                </a:gridCol>
              </a:tblGrid>
              <a:tr h="2238375">
                <a:tc>
                  <a:txBody>
                    <a:bodyPr/>
                    <a:lstStyle/>
                    <a:p>
                      <a:pPr marL="50800" marR="0" lvl="0" indent="0" algn="just" rtl="0">
                        <a:lnSpc>
                          <a:spcPct val="106999"/>
                        </a:lnSpc>
                        <a:spcBef>
                          <a:spcPts val="0"/>
                        </a:spcBef>
                        <a:spcAft>
                          <a:spcPts val="0"/>
                        </a:spcAft>
                        <a:buClr>
                          <a:srgbClr val="000000"/>
                        </a:buClr>
                        <a:buSzPts val="1400"/>
                        <a:buFont typeface="Arial"/>
                        <a:buNone/>
                      </a:pPr>
                      <a:r>
                        <a:rPr lang="en-US" sz="1400" u="none" strike="noStrike" cap="none"/>
                        <a:t>If requesting party is Local Government Unit:</a:t>
                      </a:r>
                      <a:endParaRPr sz="1400" u="none" strike="noStrike" cap="none"/>
                    </a:p>
                    <a:p>
                      <a:pPr marL="50800" marR="0" lvl="0" indent="0" algn="just" rtl="0">
                        <a:lnSpc>
                          <a:spcPct val="106999"/>
                        </a:lnSpc>
                        <a:spcBef>
                          <a:spcPts val="0"/>
                        </a:spcBef>
                        <a:spcAft>
                          <a:spcPts val="0"/>
                        </a:spcAft>
                        <a:buClr>
                          <a:srgbClr val="000000"/>
                        </a:buClr>
                        <a:buSzPts val="1400"/>
                        <a:buFont typeface="Arial"/>
                        <a:buNone/>
                      </a:pPr>
                      <a:r>
                        <a:rPr lang="en-US" sz="1400" u="none" strike="noStrike" cap="none"/>
                        <a:t> </a:t>
                      </a:r>
                      <a:endParaRPr sz="1400" u="none" strike="noStrike" cap="none"/>
                    </a:p>
                    <a:p>
                      <a:pPr marL="457200" marR="0" lvl="0" indent="-228600" algn="just" rtl="0">
                        <a:lnSpc>
                          <a:spcPct val="106999"/>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Letter of Request</a:t>
                      </a:r>
                      <a:endParaRPr sz="1400" u="none" strike="noStrike" cap="none"/>
                    </a:p>
                    <a:p>
                      <a:pPr marL="457200" marR="0" lvl="0" indent="-228600" algn="just" rtl="0">
                        <a:lnSpc>
                          <a:spcPct val="106999"/>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Project Proposal using TPB Template</a:t>
                      </a:r>
                      <a:endParaRPr sz="1400" u="none" strike="noStrike" cap="none"/>
                    </a:p>
                    <a:p>
                      <a:pPr marL="457200" marR="0" lvl="0" indent="-228600" algn="just" rtl="0">
                        <a:lnSpc>
                          <a:spcPct val="106999"/>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Endorsement from the concerned DOT Regional Office</a:t>
                      </a:r>
                      <a:endParaRPr sz="1400" u="none" strike="noStrike" cap="none"/>
                    </a:p>
                    <a:p>
                      <a:pPr marL="457200" marR="0" lvl="0" indent="-228600" algn="just" rtl="0">
                        <a:lnSpc>
                          <a:spcPct val="106999"/>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Endorsement from Provincial Government Office (if requesting party is a city or municipality, if applicable)</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To be submitted by the requesting party</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From TPB ℅ Domestic Promotions Department - Industry Relations  and Services Division</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graphicFrame>
        <p:nvGraphicFramePr>
          <p:cNvPr id="735" name="Google Shape;735;p100"/>
          <p:cNvGraphicFramePr/>
          <p:nvPr/>
        </p:nvGraphicFramePr>
        <p:xfrm>
          <a:off x="1984580" y="1573933"/>
          <a:ext cx="9248775" cy="2826004"/>
        </p:xfrm>
        <a:graphic>
          <a:graphicData uri="http://schemas.openxmlformats.org/drawingml/2006/table">
            <a:tbl>
              <a:tblPr>
                <a:noFill/>
                <a:tableStyleId>{7AFC1C30-CEC1-469A-B818-35135D24AD19}</a:tableStyleId>
              </a:tblPr>
              <a:tblGrid>
                <a:gridCol w="4456850">
                  <a:extLst>
                    <a:ext uri="{9D8B030D-6E8A-4147-A177-3AD203B41FA5}">
                      <a16:colId xmlns:a16="http://schemas.microsoft.com/office/drawing/2014/main" val="20000"/>
                    </a:ext>
                  </a:extLst>
                </a:gridCol>
                <a:gridCol w="4791925">
                  <a:extLst>
                    <a:ext uri="{9D8B030D-6E8A-4147-A177-3AD203B41FA5}">
                      <a16:colId xmlns:a16="http://schemas.microsoft.com/office/drawing/2014/main" val="20001"/>
                    </a:ext>
                  </a:extLst>
                </a:gridCol>
              </a:tblGrid>
              <a:tr h="2571750">
                <a:tc>
                  <a:txBody>
                    <a:bodyPr/>
                    <a:lstStyle/>
                    <a:p>
                      <a:pPr marL="50800" marR="0" lvl="0" indent="0" algn="just" rtl="0">
                        <a:lnSpc>
                          <a:spcPct val="115000"/>
                        </a:lnSpc>
                        <a:spcBef>
                          <a:spcPts val="0"/>
                        </a:spcBef>
                        <a:spcAft>
                          <a:spcPts val="0"/>
                        </a:spcAft>
                        <a:buClr>
                          <a:srgbClr val="000000"/>
                        </a:buClr>
                        <a:buSzPts val="1400"/>
                        <a:buFont typeface="Arial"/>
                        <a:buNone/>
                      </a:pPr>
                      <a:r>
                        <a:rPr lang="en-US" sz="1400" u="none" strike="noStrike" cap="none"/>
                        <a:t>If requesting party is from DOT Regional Offices or  Attached Agencies:</a:t>
                      </a:r>
                      <a:endParaRPr sz="1400" u="none" strike="noStrike" cap="none"/>
                    </a:p>
                    <a:p>
                      <a:pPr marL="50800" marR="0" lvl="0" indent="0" algn="just" rtl="0">
                        <a:lnSpc>
                          <a:spcPct val="115000"/>
                        </a:lnSpc>
                        <a:spcBef>
                          <a:spcPts val="0"/>
                        </a:spcBef>
                        <a:spcAft>
                          <a:spcPts val="0"/>
                        </a:spcAft>
                        <a:buClr>
                          <a:srgbClr val="000000"/>
                        </a:buClr>
                        <a:buSzPts val="1400"/>
                        <a:buFont typeface="Arial"/>
                        <a:buNone/>
                      </a:pPr>
                      <a:r>
                        <a:rPr lang="en-US" sz="1400" u="none" strike="noStrike" cap="none"/>
                        <a:t> </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Certification of Non-inclusion in the Work Program for the Year</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Itemized list of regional projects</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Fund utilization timelines/cash flow</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Project proposal</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Budget breakdown</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Funding evaluation measures</a:t>
                      </a:r>
                      <a:endParaRPr sz="1400" u="none" strike="noStrike" cap="none"/>
                    </a:p>
                    <a:p>
                      <a:pPr marL="457200" marR="0" lvl="0" indent="-228600" algn="just" rtl="0">
                        <a:lnSpc>
                          <a:spcPct val="115000"/>
                        </a:lnSpc>
                        <a:spcBef>
                          <a:spcPts val="0"/>
                        </a:spcBef>
                        <a:spcAft>
                          <a:spcPts val="0"/>
                        </a:spcAft>
                        <a:buClr>
                          <a:srgbClr val="000000"/>
                        </a:buClr>
                        <a:buSzPts val="1400"/>
                        <a:buFont typeface="Arial"/>
                        <a:buNone/>
                      </a:pPr>
                      <a:r>
                        <a:rPr lang="en-US" sz="1400" u="none" strike="noStrike" cap="none"/>
                        <a:t>●</a:t>
                      </a:r>
                      <a:r>
                        <a:rPr lang="en-US" sz="1400" u="none" strike="noStrike" cap="none">
                          <a:latin typeface="Times New Roman"/>
                          <a:ea typeface="Times New Roman"/>
                          <a:cs typeface="Times New Roman"/>
                          <a:sym typeface="Times New Roman"/>
                        </a:rPr>
                        <a:t>  	</a:t>
                      </a:r>
                      <a:r>
                        <a:rPr lang="en-US" sz="1400" u="none" strike="noStrike" cap="none"/>
                        <a:t>Project evaluation criteria</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To be submitted by the requesting party</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15000"/>
                        </a:lnSpc>
                        <a:spcBef>
                          <a:spcPts val="0"/>
                        </a:spcBef>
                        <a:spcAft>
                          <a:spcPts val="0"/>
                        </a:spcAft>
                        <a:buClr>
                          <a:srgbClr val="000000"/>
                        </a:buClr>
                        <a:buSzPts val="1700"/>
                        <a:buFont typeface="Arial"/>
                        <a:buNone/>
                      </a:pPr>
                      <a:endParaRPr sz="1400" u="none" strike="noStrike" cap="none"/>
                    </a:p>
                    <a:p>
                      <a:pPr marL="50800" marR="0" lvl="0" indent="0" algn="just" rtl="0">
                        <a:lnSpc>
                          <a:spcPct val="106999"/>
                        </a:lnSpc>
                        <a:spcBef>
                          <a:spcPts val="0"/>
                        </a:spcBef>
                        <a:spcAft>
                          <a:spcPts val="0"/>
                        </a:spcAft>
                        <a:buClr>
                          <a:srgbClr val="000000"/>
                        </a:buClr>
                        <a:buSzPts val="1700"/>
                        <a:buFont typeface="Arial"/>
                        <a:buNone/>
                      </a:pPr>
                      <a:r>
                        <a:rPr lang="en-US" sz="1400" u="none" strike="noStrike" cap="none"/>
                        <a:t>From TPB ℅ Domestic Promotions Department - Industry Relations  and Services Division</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36" name="Google Shape;736;p100"/>
          <p:cNvGraphicFramePr/>
          <p:nvPr/>
        </p:nvGraphicFramePr>
        <p:xfrm>
          <a:off x="1984580" y="960715"/>
          <a:ext cx="9248775" cy="496525"/>
        </p:xfrm>
        <a:graphic>
          <a:graphicData uri="http://schemas.openxmlformats.org/drawingml/2006/table">
            <a:tbl>
              <a:tblPr>
                <a:noFill/>
                <a:tableStyleId>{7AFC1C30-CEC1-469A-B818-35135D24AD19}</a:tableStyleId>
              </a:tblPr>
              <a:tblGrid>
                <a:gridCol w="4426375">
                  <a:extLst>
                    <a:ext uri="{9D8B030D-6E8A-4147-A177-3AD203B41FA5}">
                      <a16:colId xmlns:a16="http://schemas.microsoft.com/office/drawing/2014/main" val="20000"/>
                    </a:ext>
                  </a:extLst>
                </a:gridCol>
                <a:gridCol w="4822400">
                  <a:extLst>
                    <a:ext uri="{9D8B030D-6E8A-4147-A177-3AD203B41FA5}">
                      <a16:colId xmlns:a16="http://schemas.microsoft.com/office/drawing/2014/main" val="20001"/>
                    </a:ext>
                  </a:extLst>
                </a:gridCol>
              </a:tblGrid>
              <a:tr h="496525">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b="1" i="0" u="none" strike="noStrike" cap="none"/>
                        <a:t>CHECKLIST  OF REQUIREMENTS</a:t>
                      </a:r>
                      <a:endParaRPr sz="1600" b="1" i="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300"/>
                        <a:buFont typeface="Arial"/>
                        <a:buNone/>
                      </a:pPr>
                      <a:r>
                        <a:rPr lang="en-US" sz="1600" b="1" u="none" strike="noStrike" cap="none"/>
                        <a:t>WHERE TO SECURE</a:t>
                      </a:r>
                      <a:endParaRPr sz="16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bl>
          </a:graphicData>
        </a:graphic>
      </p:graphicFrame>
      <p:graphicFrame>
        <p:nvGraphicFramePr>
          <p:cNvPr id="737" name="Google Shape;737;p100"/>
          <p:cNvGraphicFramePr/>
          <p:nvPr/>
        </p:nvGraphicFramePr>
        <p:xfrm>
          <a:off x="1984580" y="4539932"/>
          <a:ext cx="9252400" cy="1405250"/>
        </p:xfrm>
        <a:graphic>
          <a:graphicData uri="http://schemas.openxmlformats.org/drawingml/2006/table">
            <a:tbl>
              <a:tblPr>
                <a:noFill/>
                <a:tableStyleId>{7AFC1C30-CEC1-469A-B818-35135D24AD19}</a:tableStyleId>
              </a:tblPr>
              <a:tblGrid>
                <a:gridCol w="4487350">
                  <a:extLst>
                    <a:ext uri="{9D8B030D-6E8A-4147-A177-3AD203B41FA5}">
                      <a16:colId xmlns:a16="http://schemas.microsoft.com/office/drawing/2014/main" val="20000"/>
                    </a:ext>
                  </a:extLst>
                </a:gridCol>
                <a:gridCol w="4765050">
                  <a:extLst>
                    <a:ext uri="{9D8B030D-6E8A-4147-A177-3AD203B41FA5}">
                      <a16:colId xmlns:a16="http://schemas.microsoft.com/office/drawing/2014/main" val="20001"/>
                    </a:ext>
                  </a:extLst>
                </a:gridCol>
              </a:tblGrid>
              <a:tr h="1405250">
                <a:tc>
                  <a:txBody>
                    <a:bodyPr/>
                    <a:lstStyle/>
                    <a:p>
                      <a:pPr marL="50800" marR="0" lvl="0" indent="0" algn="l" rtl="0">
                        <a:lnSpc>
                          <a:spcPct val="115000"/>
                        </a:lnSpc>
                        <a:spcBef>
                          <a:spcPts val="0"/>
                        </a:spcBef>
                        <a:spcAft>
                          <a:spcPts val="0"/>
                        </a:spcAft>
                        <a:buClr>
                          <a:srgbClr val="000000"/>
                        </a:buClr>
                        <a:buSzPts val="2300"/>
                        <a:buFont typeface="Arial"/>
                        <a:buNone/>
                      </a:pPr>
                      <a:r>
                        <a:rPr lang="en-US" sz="1400" u="none" strike="noStrike" cap="none"/>
                        <a:t>If requesting party would like to avail of TPB support for their MICE Event/s in the Philippines, requesting party should accomplish the MICE Event Support and Assistance Form</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50800" marR="0" lvl="0" indent="0" algn="l" rtl="0">
                        <a:lnSpc>
                          <a:spcPct val="115000"/>
                        </a:lnSpc>
                        <a:spcBef>
                          <a:spcPts val="0"/>
                        </a:spcBef>
                        <a:spcAft>
                          <a:spcPts val="0"/>
                        </a:spcAft>
                        <a:buClr>
                          <a:srgbClr val="000000"/>
                        </a:buClr>
                        <a:buSzPts val="2300"/>
                        <a:buFont typeface="Arial"/>
                        <a:buNone/>
                      </a:pPr>
                      <a:r>
                        <a:rPr lang="en-US" sz="1400" u="none" strike="noStrike" cap="none"/>
                        <a:t>https://www.tpb.gov.ph/enhanced-mice-plus-program/</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738" name="Google Shape;738;p100"/>
          <p:cNvSpPr txBox="1"/>
          <p:nvPr/>
        </p:nvSpPr>
        <p:spPr>
          <a:xfrm>
            <a:off x="2915560" y="310040"/>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graphicFrame>
        <p:nvGraphicFramePr>
          <p:cNvPr id="743" name="Google Shape;743;p101"/>
          <p:cNvGraphicFramePr/>
          <p:nvPr/>
        </p:nvGraphicFramePr>
        <p:xfrm>
          <a:off x="1767840" y="2240343"/>
          <a:ext cx="10115600" cy="3475990"/>
        </p:xfrm>
        <a:graphic>
          <a:graphicData uri="http://schemas.openxmlformats.org/drawingml/2006/table">
            <a:tbl>
              <a:tblPr>
                <a:noFill/>
                <a:tableStyleId>{7AFC1C30-CEC1-469A-B818-35135D24AD19}</a:tableStyleId>
              </a:tblPr>
              <a:tblGrid>
                <a:gridCol w="2389825">
                  <a:extLst>
                    <a:ext uri="{9D8B030D-6E8A-4147-A177-3AD203B41FA5}">
                      <a16:colId xmlns:a16="http://schemas.microsoft.com/office/drawing/2014/main" val="20000"/>
                    </a:ext>
                  </a:extLst>
                </a:gridCol>
                <a:gridCol w="2400025">
                  <a:extLst>
                    <a:ext uri="{9D8B030D-6E8A-4147-A177-3AD203B41FA5}">
                      <a16:colId xmlns:a16="http://schemas.microsoft.com/office/drawing/2014/main" val="20001"/>
                    </a:ext>
                  </a:extLst>
                </a:gridCol>
                <a:gridCol w="1431950">
                  <a:extLst>
                    <a:ext uri="{9D8B030D-6E8A-4147-A177-3AD203B41FA5}">
                      <a16:colId xmlns:a16="http://schemas.microsoft.com/office/drawing/2014/main" val="20002"/>
                    </a:ext>
                  </a:extLst>
                </a:gridCol>
                <a:gridCol w="1709975">
                  <a:extLst>
                    <a:ext uri="{9D8B030D-6E8A-4147-A177-3AD203B41FA5}">
                      <a16:colId xmlns:a16="http://schemas.microsoft.com/office/drawing/2014/main" val="20003"/>
                    </a:ext>
                  </a:extLst>
                </a:gridCol>
                <a:gridCol w="2183825">
                  <a:extLst>
                    <a:ext uri="{9D8B030D-6E8A-4147-A177-3AD203B41FA5}">
                      <a16:colId xmlns:a16="http://schemas.microsoft.com/office/drawing/2014/main" val="20004"/>
                    </a:ext>
                  </a:extLst>
                </a:gridCol>
              </a:tblGrid>
              <a:tr h="3164775">
                <a:tc>
                  <a:txBody>
                    <a:bodyPr/>
                    <a:lstStyle/>
                    <a:p>
                      <a:pPr marL="177800" marR="0" lvl="0" indent="-165100" algn="l" rtl="0">
                        <a:lnSpc>
                          <a:spcPct val="106999"/>
                        </a:lnSpc>
                        <a:spcBef>
                          <a:spcPts val="0"/>
                        </a:spcBef>
                        <a:spcAft>
                          <a:spcPts val="0"/>
                        </a:spcAft>
                        <a:buClr>
                          <a:srgbClr val="000000"/>
                        </a:buClr>
                        <a:buSzPts val="1800"/>
                        <a:buFont typeface="Arial"/>
                        <a:buNone/>
                      </a:pPr>
                      <a:r>
                        <a:rPr lang="en-US" sz="1400" u="none" strike="noStrike" cap="none"/>
                        <a:t>1. Submit the Letter of Request to the ODCOO for Marketing &amp; Promotions</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800"/>
                        <a:buFont typeface="Arial"/>
                        <a:buNone/>
                      </a:pPr>
                      <a:r>
                        <a:rPr lang="en-US" sz="1400" u="none" strike="noStrike" cap="none"/>
                        <a:t>1.1  Receive the Letter of Request.</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400" u="none" strike="noStrike" cap="none"/>
                        <a:t>1.2  Acknowledgment of Receipt of Request and Endorsement to the Relevant Department</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800"/>
                        <a:buFont typeface="Arial"/>
                        <a:buNone/>
                      </a:pPr>
                      <a:r>
                        <a:rPr lang="en-US" sz="1400" u="none" strike="noStrike" cap="none"/>
                        <a:t>1.3  Assignment of Project Officer Coordinator</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400" u="none" strike="noStrike" cap="none"/>
                        <a:t>N/A</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1 working day</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1 working day</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400" u="none" strike="noStrike" cap="none"/>
                        <a:t>ODCOO for Marketing and Promotions</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ODCOO for Marketing and Promotions</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400" u="none" strike="noStrike" cap="none"/>
                        <a:t>Department Manager &amp; Division Chief</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44" name="Google Shape;744;p101"/>
          <p:cNvGraphicFramePr/>
          <p:nvPr/>
        </p:nvGraphicFramePr>
        <p:xfrm>
          <a:off x="1727200" y="1409065"/>
          <a:ext cx="10151775" cy="639415"/>
        </p:xfrm>
        <a:graphic>
          <a:graphicData uri="http://schemas.openxmlformats.org/drawingml/2006/table">
            <a:tbl>
              <a:tblPr>
                <a:noFill/>
                <a:tableStyleId>{7AFC1C30-CEC1-469A-B818-35135D24AD19}</a:tableStyleId>
              </a:tblPr>
              <a:tblGrid>
                <a:gridCol w="2387600">
                  <a:extLst>
                    <a:ext uri="{9D8B030D-6E8A-4147-A177-3AD203B41FA5}">
                      <a16:colId xmlns:a16="http://schemas.microsoft.com/office/drawing/2014/main" val="20000"/>
                    </a:ext>
                  </a:extLst>
                </a:gridCol>
                <a:gridCol w="2479050">
                  <a:extLst>
                    <a:ext uri="{9D8B030D-6E8A-4147-A177-3AD203B41FA5}">
                      <a16:colId xmlns:a16="http://schemas.microsoft.com/office/drawing/2014/main" val="20001"/>
                    </a:ext>
                  </a:extLst>
                </a:gridCol>
                <a:gridCol w="1391925">
                  <a:extLst>
                    <a:ext uri="{9D8B030D-6E8A-4147-A177-3AD203B41FA5}">
                      <a16:colId xmlns:a16="http://schemas.microsoft.com/office/drawing/2014/main" val="20002"/>
                    </a:ext>
                  </a:extLst>
                </a:gridCol>
                <a:gridCol w="1717050">
                  <a:extLst>
                    <a:ext uri="{9D8B030D-6E8A-4147-A177-3AD203B41FA5}">
                      <a16:colId xmlns:a16="http://schemas.microsoft.com/office/drawing/2014/main" val="20003"/>
                    </a:ext>
                  </a:extLst>
                </a:gridCol>
                <a:gridCol w="2176150">
                  <a:extLst>
                    <a:ext uri="{9D8B030D-6E8A-4147-A177-3AD203B41FA5}">
                      <a16:colId xmlns:a16="http://schemas.microsoft.com/office/drawing/2014/main" val="20004"/>
                    </a:ext>
                  </a:extLst>
                </a:gridCol>
              </a:tblGrid>
              <a:tr h="551825">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CLIENT STEPS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AGENCY ACTIONS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FEES TO BE PAID</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PROCESSING TIME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PERSON RESPONSIBLE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45" name="Google Shape;745;p101"/>
          <p:cNvSpPr txBox="1"/>
          <p:nvPr/>
        </p:nvSpPr>
        <p:spPr>
          <a:xfrm>
            <a:off x="2803800" y="731281"/>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graphicFrame>
        <p:nvGraphicFramePr>
          <p:cNvPr id="750" name="Google Shape;750;p102"/>
          <p:cNvGraphicFramePr/>
          <p:nvPr/>
        </p:nvGraphicFramePr>
        <p:xfrm>
          <a:off x="1763350" y="2102010"/>
          <a:ext cx="10115600" cy="4034625"/>
        </p:xfrm>
        <a:graphic>
          <a:graphicData uri="http://schemas.openxmlformats.org/drawingml/2006/table">
            <a:tbl>
              <a:tblPr>
                <a:noFill/>
                <a:tableStyleId>{7AFC1C30-CEC1-469A-B818-35135D24AD19}</a:tableStyleId>
              </a:tblPr>
              <a:tblGrid>
                <a:gridCol w="1607350">
                  <a:extLst>
                    <a:ext uri="{9D8B030D-6E8A-4147-A177-3AD203B41FA5}">
                      <a16:colId xmlns:a16="http://schemas.microsoft.com/office/drawing/2014/main" val="20000"/>
                    </a:ext>
                  </a:extLst>
                </a:gridCol>
                <a:gridCol w="3223575">
                  <a:extLst>
                    <a:ext uri="{9D8B030D-6E8A-4147-A177-3AD203B41FA5}">
                      <a16:colId xmlns:a16="http://schemas.microsoft.com/office/drawing/2014/main" val="20001"/>
                    </a:ext>
                  </a:extLst>
                </a:gridCol>
                <a:gridCol w="1137475">
                  <a:extLst>
                    <a:ext uri="{9D8B030D-6E8A-4147-A177-3AD203B41FA5}">
                      <a16:colId xmlns:a16="http://schemas.microsoft.com/office/drawing/2014/main" val="20002"/>
                    </a:ext>
                  </a:extLst>
                </a:gridCol>
                <a:gridCol w="1963375">
                  <a:extLst>
                    <a:ext uri="{9D8B030D-6E8A-4147-A177-3AD203B41FA5}">
                      <a16:colId xmlns:a16="http://schemas.microsoft.com/office/drawing/2014/main" val="20003"/>
                    </a:ext>
                  </a:extLst>
                </a:gridCol>
                <a:gridCol w="2183825">
                  <a:extLst>
                    <a:ext uri="{9D8B030D-6E8A-4147-A177-3AD203B41FA5}">
                      <a16:colId xmlns:a16="http://schemas.microsoft.com/office/drawing/2014/main" val="20004"/>
                    </a:ext>
                  </a:extLst>
                </a:gridCol>
              </a:tblGrid>
              <a:tr h="4034625">
                <a:tc>
                  <a:txBody>
                    <a:bodyPr/>
                    <a:lstStyle/>
                    <a:p>
                      <a:pPr marL="177800" marR="0" lvl="0" indent="-165100" algn="l" rtl="0">
                        <a:lnSpc>
                          <a:spcPct val="106999"/>
                        </a:lnSpc>
                        <a:spcBef>
                          <a:spcPts val="0"/>
                        </a:spcBef>
                        <a:spcAft>
                          <a:spcPts val="0"/>
                        </a:spcAft>
                        <a:buClr>
                          <a:srgbClr val="000000"/>
                        </a:buClr>
                        <a:buSzPts val="1500"/>
                        <a:buFont typeface="Arial"/>
                        <a:buNone/>
                      </a:pP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500"/>
                        <a:buFont typeface="Arial"/>
                        <a:buNone/>
                      </a:pPr>
                      <a:r>
                        <a:rPr lang="en-US" sz="1400" u="none" strike="noStrike" cap="none"/>
                        <a:t>1.4  Evaluation/ Verification of Completeness of Documents and Information/ Drafting of Recommendation</a:t>
                      </a: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endParaRPr sz="1400" u="none" strike="noStrike" cap="none"/>
                    </a:p>
                    <a:p>
                      <a:pPr marL="228600" marR="0" lvl="0" indent="0" algn="l" rtl="0">
                        <a:lnSpc>
                          <a:spcPct val="106999"/>
                        </a:lnSpc>
                        <a:spcBef>
                          <a:spcPts val="800"/>
                        </a:spcBef>
                        <a:spcAft>
                          <a:spcPts val="0"/>
                        </a:spcAft>
                        <a:buClr>
                          <a:schemeClr val="dk1"/>
                        </a:buClr>
                        <a:buSzPts val="1100"/>
                        <a:buFont typeface="Arial"/>
                        <a:buNone/>
                      </a:pPr>
                      <a:endParaRPr sz="1400" u="none" strike="noStrike" cap="none"/>
                    </a:p>
                    <a:p>
                      <a:pPr marL="228600" marR="0" lvl="0" indent="-228600" algn="l" rtl="0">
                        <a:lnSpc>
                          <a:spcPct val="106999"/>
                        </a:lnSpc>
                        <a:spcBef>
                          <a:spcPts val="800"/>
                        </a:spcBef>
                        <a:spcAft>
                          <a:spcPts val="0"/>
                        </a:spcAft>
                        <a:buClr>
                          <a:srgbClr val="000000"/>
                        </a:buClr>
                        <a:buSzPts val="1500"/>
                        <a:buFont typeface="Arial"/>
                        <a:buNone/>
                      </a:pP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5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chemeClr val="dk1"/>
                        </a:buClr>
                        <a:buSzPts val="1100"/>
                        <a:buFont typeface="Arial"/>
                        <a:buNone/>
                      </a:pPr>
                      <a:r>
                        <a:rPr lang="en-US" sz="1400" b="1" u="none" strike="noStrike" cap="none">
                          <a:solidFill>
                            <a:schemeClr val="dk1"/>
                          </a:solidFill>
                        </a:rPr>
                        <a:t>4-7 working days </a:t>
                      </a:r>
                      <a:r>
                        <a:rPr lang="en-US" sz="1400" u="none" strike="noStrike" cap="none">
                          <a:solidFill>
                            <a:schemeClr val="dk1"/>
                          </a:solidFill>
                        </a:rPr>
                        <a:t>(for requests not requiring market study)</a:t>
                      </a:r>
                      <a:endParaRPr sz="1400" u="none" strike="noStrike" cap="none">
                        <a:solidFill>
                          <a:schemeClr val="dk1"/>
                        </a:solidFill>
                      </a:endParaRPr>
                    </a:p>
                    <a:p>
                      <a:pPr marL="50800" marR="0" lvl="0" indent="0" algn="l" rtl="0">
                        <a:lnSpc>
                          <a:spcPct val="106999"/>
                        </a:lnSpc>
                        <a:spcBef>
                          <a:spcPts val="800"/>
                        </a:spcBef>
                        <a:spcAft>
                          <a:spcPts val="0"/>
                        </a:spcAft>
                        <a:buClr>
                          <a:schemeClr val="dk1"/>
                        </a:buClr>
                        <a:buSzPts val="1100"/>
                        <a:buFont typeface="Arial"/>
                        <a:buNone/>
                      </a:pPr>
                      <a:r>
                        <a:rPr lang="en-US" sz="1400" u="none" strike="noStrike" cap="none">
                          <a:solidFill>
                            <a:schemeClr val="dk1"/>
                          </a:solidFill>
                        </a:rPr>
                        <a:t> </a:t>
                      </a:r>
                      <a:endParaRPr sz="1400" u="none" strike="noStrike" cap="none">
                        <a:solidFill>
                          <a:schemeClr val="dk1"/>
                        </a:solidFill>
                      </a:endParaRPr>
                    </a:p>
                    <a:p>
                      <a:pPr marL="50800" marR="0" lvl="0" indent="0" algn="l" rtl="0">
                        <a:lnSpc>
                          <a:spcPct val="106999"/>
                        </a:lnSpc>
                        <a:spcBef>
                          <a:spcPts val="800"/>
                        </a:spcBef>
                        <a:spcAft>
                          <a:spcPts val="0"/>
                        </a:spcAft>
                        <a:buClr>
                          <a:schemeClr val="dk1"/>
                        </a:buClr>
                        <a:buSzPts val="1100"/>
                        <a:buFont typeface="Arial"/>
                        <a:buNone/>
                      </a:pPr>
                      <a:r>
                        <a:rPr lang="en-US" sz="1400" i="1" u="none" strike="noStrike" cap="none">
                          <a:solidFill>
                            <a:schemeClr val="dk1"/>
                          </a:solidFill>
                        </a:rPr>
                        <a:t>Note: Processing of the proposal will start upon receipt of  complete information and supporting documents</a:t>
                      </a:r>
                      <a:endParaRPr sz="1400" u="none" strike="noStrike" cap="none"/>
                    </a:p>
                    <a:p>
                      <a:pPr marL="50800" marR="0" lvl="0" indent="0" algn="l" rtl="0">
                        <a:lnSpc>
                          <a:spcPct val="106999"/>
                        </a:lnSpc>
                        <a:spcBef>
                          <a:spcPts val="800"/>
                        </a:spcBef>
                        <a:spcAft>
                          <a:spcPts val="0"/>
                        </a:spcAft>
                        <a:buClr>
                          <a:schemeClr val="dk1"/>
                        </a:buClr>
                        <a:buSzPts val="1100"/>
                        <a:buFont typeface="Arial"/>
                        <a:buNone/>
                      </a:pPr>
                      <a:endParaRPr sz="1400" i="1" u="none" strike="noStrike" cap="none">
                        <a:solidFill>
                          <a:schemeClr val="dk1"/>
                        </a:solidFill>
                      </a:endParaRPr>
                    </a:p>
                    <a:p>
                      <a:pPr marL="50800" marR="0" lvl="0" indent="0" algn="l" rtl="0">
                        <a:lnSpc>
                          <a:spcPct val="106999"/>
                        </a:lnSpc>
                        <a:spcBef>
                          <a:spcPts val="800"/>
                        </a:spcBef>
                        <a:spcAft>
                          <a:spcPts val="0"/>
                        </a:spcAft>
                        <a:buClr>
                          <a:srgbClr val="000000"/>
                        </a:buClr>
                        <a:buSzPts val="1500"/>
                        <a:buFont typeface="Arial"/>
                        <a:buNone/>
                      </a:pPr>
                      <a:r>
                        <a:rPr lang="en-US" sz="1400" b="1" u="none" strike="noStrike" cap="none">
                          <a:solidFill>
                            <a:schemeClr val="dk1"/>
                          </a:solidFill>
                        </a:rPr>
                        <a:t>7-22 working days</a:t>
                      </a:r>
                      <a:r>
                        <a:rPr lang="en-US" sz="1400" u="none" strike="noStrike" cap="none">
                          <a:solidFill>
                            <a:schemeClr val="dk1"/>
                          </a:solidFill>
                        </a:rPr>
                        <a:t> </a:t>
                      </a:r>
                      <a:r>
                        <a:rPr lang="en-US" sz="1400" i="1" u="none" strike="noStrike" cap="none">
                          <a:solidFill>
                            <a:schemeClr val="dk1"/>
                          </a:solidFill>
                        </a:rPr>
                        <a:t>(for proposals requiring a market study)</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chemeClr val="dk1"/>
                        </a:buClr>
                        <a:buSzPts val="1100"/>
                        <a:buFont typeface="Arial"/>
                        <a:buNone/>
                      </a:pPr>
                      <a:r>
                        <a:rPr lang="en-US" sz="1400" u="none" strike="noStrike" cap="none"/>
                        <a:t>Project Officer</a:t>
                      </a:r>
                      <a:endParaRPr sz="1400" u="none" strike="noStrike" cap="none"/>
                    </a:p>
                    <a:p>
                      <a:pPr marL="50800" marR="0" lvl="0" indent="0" algn="l" rtl="0">
                        <a:lnSpc>
                          <a:spcPct val="106999"/>
                        </a:lnSpc>
                        <a:spcBef>
                          <a:spcPts val="800"/>
                        </a:spcBef>
                        <a:spcAft>
                          <a:spcPts val="0"/>
                        </a:spcAft>
                        <a:buClr>
                          <a:srgbClr val="000000"/>
                        </a:buClr>
                        <a:buSzPts val="1500"/>
                        <a:buFont typeface="Arial"/>
                        <a:buNone/>
                      </a:pPr>
                      <a:endParaRPr sz="1400" u="none" strike="noStrike" cap="none"/>
                    </a:p>
                    <a:p>
                      <a:pPr marL="5080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5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51" name="Google Shape;751;p102"/>
          <p:cNvGraphicFramePr/>
          <p:nvPr/>
        </p:nvGraphicFramePr>
        <p:xfrm>
          <a:off x="1727200" y="1289875"/>
          <a:ext cx="10151750" cy="639415"/>
        </p:xfrm>
        <a:graphic>
          <a:graphicData uri="http://schemas.openxmlformats.org/drawingml/2006/table">
            <a:tbl>
              <a:tblPr>
                <a:noFill/>
                <a:tableStyleId>{7AFC1C30-CEC1-469A-B818-35135D24AD19}</a:tableStyleId>
              </a:tblPr>
              <a:tblGrid>
                <a:gridCol w="2387600">
                  <a:extLst>
                    <a:ext uri="{9D8B030D-6E8A-4147-A177-3AD203B41FA5}">
                      <a16:colId xmlns:a16="http://schemas.microsoft.com/office/drawing/2014/main" val="20000"/>
                    </a:ext>
                  </a:extLst>
                </a:gridCol>
                <a:gridCol w="2479050">
                  <a:extLst>
                    <a:ext uri="{9D8B030D-6E8A-4147-A177-3AD203B41FA5}">
                      <a16:colId xmlns:a16="http://schemas.microsoft.com/office/drawing/2014/main" val="20001"/>
                    </a:ext>
                  </a:extLst>
                </a:gridCol>
                <a:gridCol w="112775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gridCol w="2176150">
                  <a:extLst>
                    <a:ext uri="{9D8B030D-6E8A-4147-A177-3AD203B41FA5}">
                      <a16:colId xmlns:a16="http://schemas.microsoft.com/office/drawing/2014/main" val="20004"/>
                    </a:ext>
                  </a:extLst>
                </a:gridCol>
              </a:tblGrid>
              <a:tr h="551825">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CLIENT STEPS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AGENCY ACTIONS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FEES TO BE PAID</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PROCESSING TIME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PERSON RESPONSIBLE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52" name="Google Shape;752;p102"/>
          <p:cNvSpPr txBox="1"/>
          <p:nvPr/>
        </p:nvSpPr>
        <p:spPr>
          <a:xfrm>
            <a:off x="3049124" y="563940"/>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graphicFrame>
        <p:nvGraphicFramePr>
          <p:cNvPr id="757" name="Google Shape;757;p103"/>
          <p:cNvGraphicFramePr/>
          <p:nvPr/>
        </p:nvGraphicFramePr>
        <p:xfrm>
          <a:off x="1727200" y="2262572"/>
          <a:ext cx="10115600" cy="3349308"/>
        </p:xfrm>
        <a:graphic>
          <a:graphicData uri="http://schemas.openxmlformats.org/drawingml/2006/table">
            <a:tbl>
              <a:tblPr>
                <a:noFill/>
                <a:tableStyleId>{7AFC1C30-CEC1-469A-B818-35135D24AD19}</a:tableStyleId>
              </a:tblPr>
              <a:tblGrid>
                <a:gridCol w="1607350">
                  <a:extLst>
                    <a:ext uri="{9D8B030D-6E8A-4147-A177-3AD203B41FA5}">
                      <a16:colId xmlns:a16="http://schemas.microsoft.com/office/drawing/2014/main" val="20000"/>
                    </a:ext>
                  </a:extLst>
                </a:gridCol>
                <a:gridCol w="3223575">
                  <a:extLst>
                    <a:ext uri="{9D8B030D-6E8A-4147-A177-3AD203B41FA5}">
                      <a16:colId xmlns:a16="http://schemas.microsoft.com/office/drawing/2014/main" val="20001"/>
                    </a:ext>
                  </a:extLst>
                </a:gridCol>
                <a:gridCol w="991975">
                  <a:extLst>
                    <a:ext uri="{9D8B030D-6E8A-4147-A177-3AD203B41FA5}">
                      <a16:colId xmlns:a16="http://schemas.microsoft.com/office/drawing/2014/main" val="20002"/>
                    </a:ext>
                  </a:extLst>
                </a:gridCol>
                <a:gridCol w="2108875">
                  <a:extLst>
                    <a:ext uri="{9D8B030D-6E8A-4147-A177-3AD203B41FA5}">
                      <a16:colId xmlns:a16="http://schemas.microsoft.com/office/drawing/2014/main" val="20003"/>
                    </a:ext>
                  </a:extLst>
                </a:gridCol>
                <a:gridCol w="2183825">
                  <a:extLst>
                    <a:ext uri="{9D8B030D-6E8A-4147-A177-3AD203B41FA5}">
                      <a16:colId xmlns:a16="http://schemas.microsoft.com/office/drawing/2014/main" val="20004"/>
                    </a:ext>
                  </a:extLst>
                </a:gridCol>
              </a:tblGrid>
              <a:tr h="3250825">
                <a:tc>
                  <a:txBody>
                    <a:bodyPr/>
                    <a:lstStyle/>
                    <a:p>
                      <a:pPr marL="177800" marR="0" lvl="0" indent="-165100" algn="l" rtl="0">
                        <a:lnSpc>
                          <a:spcPct val="106999"/>
                        </a:lnSpc>
                        <a:spcBef>
                          <a:spcPts val="0"/>
                        </a:spcBef>
                        <a:spcAft>
                          <a:spcPts val="0"/>
                        </a:spcAft>
                        <a:buClr>
                          <a:srgbClr val="000000"/>
                        </a:buClr>
                        <a:buSzPts val="1700"/>
                        <a:buFont typeface="Arial"/>
                        <a:buNone/>
                      </a:pP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0" algn="just" rtl="0">
                        <a:lnSpc>
                          <a:spcPct val="106999"/>
                        </a:lnSpc>
                        <a:spcBef>
                          <a:spcPts val="0"/>
                        </a:spcBef>
                        <a:spcAft>
                          <a:spcPts val="0"/>
                        </a:spcAft>
                        <a:buClr>
                          <a:schemeClr val="dk1"/>
                        </a:buClr>
                        <a:buSzPts val="1100"/>
                        <a:buFont typeface="Arial"/>
                        <a:buNone/>
                      </a:pPr>
                      <a:r>
                        <a:rPr lang="en-US" sz="1400" u="none" strike="noStrike" cap="none"/>
                        <a:t>1.5  Review and Endorsement to concerned offices</a:t>
                      </a: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endParaRPr sz="1400" u="none" strike="noStrike" cap="none"/>
                    </a:p>
                    <a:p>
                      <a:pPr marL="228600" marR="0" lvl="0" indent="0" algn="just" rtl="0">
                        <a:lnSpc>
                          <a:spcPct val="106999"/>
                        </a:lnSpc>
                        <a:spcBef>
                          <a:spcPts val="0"/>
                        </a:spcBef>
                        <a:spcAft>
                          <a:spcPts val="0"/>
                        </a:spcAft>
                        <a:buClr>
                          <a:schemeClr val="dk1"/>
                        </a:buClr>
                        <a:buSzPts val="1100"/>
                        <a:buFont typeface="Arial"/>
                        <a:buNone/>
                      </a:pPr>
                      <a:r>
                        <a:rPr lang="en-US" sz="1400" u="none" strike="noStrike" cap="none"/>
                        <a:t>1.6  Budget Allocation</a:t>
                      </a:r>
                      <a:endParaRPr sz="1400" u="none" strike="noStrike" cap="none"/>
                    </a:p>
                    <a:p>
                      <a:pPr marL="228600" marR="0" lvl="0" indent="0" algn="just" rtl="0">
                        <a:lnSpc>
                          <a:spcPct val="106999"/>
                        </a:lnSpc>
                        <a:spcBef>
                          <a:spcPts val="800"/>
                        </a:spcBef>
                        <a:spcAft>
                          <a:spcPts val="0"/>
                        </a:spcAft>
                        <a:buClr>
                          <a:schemeClr val="dk1"/>
                        </a:buClr>
                        <a:buSzPts val="1100"/>
                        <a:buFont typeface="Arial"/>
                        <a:buNone/>
                      </a:pPr>
                      <a:r>
                        <a:rPr lang="en-US" sz="1400" u="none" strike="noStrike" cap="none"/>
                        <a:t>      (if applicable)</a:t>
                      </a:r>
                      <a:endParaRPr sz="1400" u="none" strike="noStrike" cap="none"/>
                    </a:p>
                    <a:p>
                      <a:pPr marL="228600" marR="0" lvl="0" indent="0" algn="just" rtl="0">
                        <a:lnSpc>
                          <a:spcPct val="106999"/>
                        </a:lnSpc>
                        <a:spcBef>
                          <a:spcPts val="800"/>
                        </a:spcBef>
                        <a:spcAft>
                          <a:spcPts val="0"/>
                        </a:spcAft>
                        <a:buClr>
                          <a:schemeClr val="dk1"/>
                        </a:buClr>
                        <a:buSzPts val="1100"/>
                        <a:buFont typeface="Arial"/>
                        <a:buNone/>
                      </a:pPr>
                      <a:endParaRPr sz="1400" u="none" strike="noStrike" cap="none"/>
                    </a:p>
                    <a:p>
                      <a:pPr marL="228600" marR="0" lvl="0" indent="0" algn="just" rtl="0">
                        <a:lnSpc>
                          <a:spcPct val="106999"/>
                        </a:lnSpc>
                        <a:spcBef>
                          <a:spcPts val="800"/>
                        </a:spcBef>
                        <a:spcAft>
                          <a:spcPts val="0"/>
                        </a:spcAft>
                        <a:buClr>
                          <a:schemeClr val="dk1"/>
                        </a:buClr>
                        <a:buSzPts val="1100"/>
                        <a:buFont typeface="Arial"/>
                        <a:buNone/>
                      </a:pPr>
                      <a:r>
                        <a:rPr lang="en-US" sz="1400" u="none" strike="noStrike" cap="none"/>
                        <a:t>1.7  Final Review/ Approval</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rgbClr val="000000"/>
                        </a:buClr>
                        <a:buSzPts val="1700"/>
                        <a:buFont typeface="Arial"/>
                        <a:buNone/>
                      </a:pPr>
                      <a:r>
                        <a:rPr lang="en-US" sz="1400" b="1" u="none" strike="noStrike" cap="none">
                          <a:solidFill>
                            <a:schemeClr val="dk1"/>
                          </a:solidFill>
                        </a:rPr>
                        <a:t>3 working days</a:t>
                      </a: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r>
                        <a:rPr lang="en-US" sz="1400" b="1" u="none" strike="noStrike" cap="none">
                          <a:solidFill>
                            <a:schemeClr val="dk1"/>
                          </a:solidFill>
                        </a:rPr>
                        <a:t> </a:t>
                      </a: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r>
                        <a:rPr lang="en-US" sz="1400" b="1" u="none" strike="noStrike" cap="none">
                          <a:solidFill>
                            <a:schemeClr val="dk1"/>
                          </a:solidFill>
                        </a:rPr>
                        <a:t> </a:t>
                      </a:r>
                      <a:endParaRPr sz="1400" u="none" strike="noStrike" cap="none"/>
                    </a:p>
                    <a:p>
                      <a:pPr marL="50800" marR="0" lvl="0" indent="0" algn="just" rtl="0">
                        <a:lnSpc>
                          <a:spcPct val="106999"/>
                        </a:lnSpc>
                        <a:spcBef>
                          <a:spcPts val="800"/>
                        </a:spcBef>
                        <a:spcAft>
                          <a:spcPts val="0"/>
                        </a:spcAft>
                        <a:buClr>
                          <a:srgbClr val="000000"/>
                        </a:buClr>
                        <a:buSzPts val="1700"/>
                        <a:buFont typeface="Arial"/>
                        <a:buNone/>
                      </a:pP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r>
                        <a:rPr lang="en-US" sz="1400" b="1" u="none" strike="noStrike" cap="none">
                          <a:solidFill>
                            <a:schemeClr val="dk1"/>
                          </a:solidFill>
                        </a:rPr>
                        <a:t>2 – 3 working days</a:t>
                      </a: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r>
                        <a:rPr lang="en-US" sz="1400" b="1" u="none" strike="noStrike" cap="none">
                          <a:solidFill>
                            <a:schemeClr val="dk1"/>
                          </a:solidFill>
                        </a:rPr>
                        <a:t> </a:t>
                      </a: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endParaRPr sz="1400" b="1" u="none" strike="noStrike" cap="none">
                        <a:solidFill>
                          <a:schemeClr val="dk1"/>
                        </a:solidFill>
                      </a:endParaRPr>
                    </a:p>
                    <a:p>
                      <a:pPr marL="50800" marR="0" lvl="0" indent="0" algn="just" rtl="0">
                        <a:lnSpc>
                          <a:spcPct val="106999"/>
                        </a:lnSpc>
                        <a:spcBef>
                          <a:spcPts val="800"/>
                        </a:spcBef>
                        <a:spcAft>
                          <a:spcPts val="0"/>
                        </a:spcAft>
                        <a:buClr>
                          <a:srgbClr val="000000"/>
                        </a:buClr>
                        <a:buSzPts val="1700"/>
                        <a:buFont typeface="Arial"/>
                        <a:buNone/>
                      </a:pPr>
                      <a:r>
                        <a:rPr lang="en-US" sz="1400" b="1" u="none" strike="noStrike" cap="none">
                          <a:solidFill>
                            <a:schemeClr val="dk1"/>
                          </a:solidFill>
                        </a:rPr>
                        <a:t>2 – 3 working days</a:t>
                      </a:r>
                      <a:endParaRPr sz="1400" b="1" u="none" strike="noStrike" cap="none">
                        <a:solidFill>
                          <a:schemeClr val="dk1"/>
                        </a:solidFill>
                      </a:endParaRPr>
                    </a:p>
                    <a:p>
                      <a:pPr marL="50800" marR="0" lvl="0" indent="0" algn="l" rtl="0">
                        <a:lnSpc>
                          <a:spcPct val="106999"/>
                        </a:lnSpc>
                        <a:spcBef>
                          <a:spcPts val="800"/>
                        </a:spcBef>
                        <a:spcAft>
                          <a:spcPts val="0"/>
                        </a:spcAft>
                        <a:buClr>
                          <a:srgbClr val="000000"/>
                        </a:buClr>
                        <a:buSzPts val="1700"/>
                        <a:buFont typeface="Arial"/>
                        <a:buNone/>
                      </a:pPr>
                      <a:endParaRPr sz="1400" b="1" u="none" strike="noStrike" cap="none">
                        <a:solidFill>
                          <a:schemeClr val="dk1"/>
                        </a:solidFill>
                      </a:endParaRPr>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just" rtl="0">
                        <a:lnSpc>
                          <a:spcPct val="106999"/>
                        </a:lnSpc>
                        <a:spcBef>
                          <a:spcPts val="0"/>
                        </a:spcBef>
                        <a:spcAft>
                          <a:spcPts val="0"/>
                        </a:spcAft>
                        <a:buClr>
                          <a:schemeClr val="dk1"/>
                        </a:buClr>
                        <a:buSzPts val="1100"/>
                        <a:buFont typeface="Arial"/>
                        <a:buNone/>
                      </a:pPr>
                      <a:r>
                        <a:rPr lang="en-US" sz="1400" u="none" strike="noStrike" cap="none"/>
                        <a:t>Division Chief Department Manager/</a:t>
                      </a:r>
                      <a:endParaRPr sz="1400" u="none" strike="noStrike" cap="none"/>
                    </a:p>
                    <a:p>
                      <a:pPr marL="50800" marR="0" lvl="0" indent="0" algn="just" rtl="0">
                        <a:lnSpc>
                          <a:spcPct val="106999"/>
                        </a:lnSpc>
                        <a:spcBef>
                          <a:spcPts val="800"/>
                        </a:spcBef>
                        <a:spcAft>
                          <a:spcPts val="0"/>
                        </a:spcAft>
                        <a:buClr>
                          <a:schemeClr val="dk1"/>
                        </a:buClr>
                        <a:buSzPts val="1100"/>
                        <a:buFont typeface="Arial"/>
                        <a:buNone/>
                      </a:pPr>
                      <a:r>
                        <a:rPr lang="en-US" sz="1400" u="none" strike="noStrike" cap="none"/>
                        <a:t>Deputy Chief Operating Officer- Marketing and Promotions Sector</a:t>
                      </a:r>
                      <a:endParaRPr sz="1400" u="none" strike="noStrike" cap="none"/>
                    </a:p>
                    <a:p>
                      <a:pPr marL="50800" marR="0" lvl="0" indent="0" algn="just"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06999"/>
                        </a:lnSpc>
                        <a:spcBef>
                          <a:spcPts val="800"/>
                        </a:spcBef>
                        <a:spcAft>
                          <a:spcPts val="0"/>
                        </a:spcAft>
                        <a:buClr>
                          <a:schemeClr val="dk1"/>
                        </a:buClr>
                        <a:buSzPts val="1100"/>
                        <a:buFont typeface="Arial"/>
                        <a:buNone/>
                      </a:pPr>
                      <a:r>
                        <a:rPr lang="en-US" sz="1400" u="none" strike="noStrike" cap="none"/>
                        <a:t>Finance Department</a:t>
                      </a:r>
                      <a:endParaRPr sz="1400" u="none" strike="noStrike" cap="none"/>
                    </a:p>
                    <a:p>
                      <a:pPr marL="50800" marR="0" lvl="0" indent="0" algn="just" rtl="0">
                        <a:lnSpc>
                          <a:spcPct val="106999"/>
                        </a:lnSpc>
                        <a:spcBef>
                          <a:spcPts val="800"/>
                        </a:spcBef>
                        <a:spcAft>
                          <a:spcPts val="0"/>
                        </a:spcAft>
                        <a:buClr>
                          <a:schemeClr val="dk1"/>
                        </a:buClr>
                        <a:buSzPts val="1100"/>
                        <a:buFont typeface="Arial"/>
                        <a:buNone/>
                      </a:pPr>
                      <a:r>
                        <a:rPr lang="en-US" sz="1400" u="none" strike="noStrike" cap="none"/>
                        <a:t> </a:t>
                      </a:r>
                      <a:endParaRPr sz="1400" u="none" strike="noStrike" cap="none"/>
                    </a:p>
                    <a:p>
                      <a:pPr marL="50800" marR="0" lvl="0" indent="0" algn="just"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just" rtl="0">
                        <a:lnSpc>
                          <a:spcPct val="106999"/>
                        </a:lnSpc>
                        <a:spcBef>
                          <a:spcPts val="800"/>
                        </a:spcBef>
                        <a:spcAft>
                          <a:spcPts val="0"/>
                        </a:spcAft>
                        <a:buClr>
                          <a:schemeClr val="dk1"/>
                        </a:buClr>
                        <a:buSzPts val="1100"/>
                        <a:buFont typeface="Arial"/>
                        <a:buNone/>
                      </a:pPr>
                      <a:r>
                        <a:rPr lang="en-US" sz="1400" u="none" strike="noStrike" cap="none"/>
                        <a:t>OCOO/ COO</a:t>
                      </a:r>
                      <a:endParaRPr sz="1400" u="none" strike="noStrike" cap="none"/>
                    </a:p>
                    <a:p>
                      <a:pPr marL="0" marR="0" lvl="0" indent="0" algn="l" rtl="0">
                        <a:lnSpc>
                          <a:spcPct val="106999"/>
                        </a:lnSpc>
                        <a:spcBef>
                          <a:spcPts val="800"/>
                        </a:spcBef>
                        <a:spcAft>
                          <a:spcPts val="0"/>
                        </a:spcAft>
                        <a:buClr>
                          <a:srgbClr val="000000"/>
                        </a:buClr>
                        <a:buSzPts val="1700"/>
                        <a:buFont typeface="Arial"/>
                        <a:buNone/>
                      </a:pP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58" name="Google Shape;758;p103"/>
          <p:cNvGraphicFramePr/>
          <p:nvPr/>
        </p:nvGraphicFramePr>
        <p:xfrm>
          <a:off x="1727200" y="1412459"/>
          <a:ext cx="10151725" cy="639415"/>
        </p:xfrm>
        <a:graphic>
          <a:graphicData uri="http://schemas.openxmlformats.org/drawingml/2006/table">
            <a:tbl>
              <a:tblPr>
                <a:noFill/>
                <a:tableStyleId>{7AFC1C30-CEC1-469A-B818-35135D24AD19}</a:tableStyleId>
              </a:tblPr>
              <a:tblGrid>
                <a:gridCol w="1635750">
                  <a:extLst>
                    <a:ext uri="{9D8B030D-6E8A-4147-A177-3AD203B41FA5}">
                      <a16:colId xmlns:a16="http://schemas.microsoft.com/office/drawing/2014/main" val="20000"/>
                    </a:ext>
                  </a:extLst>
                </a:gridCol>
                <a:gridCol w="3230875">
                  <a:extLst>
                    <a:ext uri="{9D8B030D-6E8A-4147-A177-3AD203B41FA5}">
                      <a16:colId xmlns:a16="http://schemas.microsoft.com/office/drawing/2014/main" val="20001"/>
                    </a:ext>
                  </a:extLst>
                </a:gridCol>
                <a:gridCol w="965200">
                  <a:extLst>
                    <a:ext uri="{9D8B030D-6E8A-4147-A177-3AD203B41FA5}">
                      <a16:colId xmlns:a16="http://schemas.microsoft.com/office/drawing/2014/main" val="20002"/>
                    </a:ext>
                  </a:extLst>
                </a:gridCol>
                <a:gridCol w="2143750">
                  <a:extLst>
                    <a:ext uri="{9D8B030D-6E8A-4147-A177-3AD203B41FA5}">
                      <a16:colId xmlns:a16="http://schemas.microsoft.com/office/drawing/2014/main" val="20003"/>
                    </a:ext>
                  </a:extLst>
                </a:gridCol>
                <a:gridCol w="2176150">
                  <a:extLst>
                    <a:ext uri="{9D8B030D-6E8A-4147-A177-3AD203B41FA5}">
                      <a16:colId xmlns:a16="http://schemas.microsoft.com/office/drawing/2014/main" val="20004"/>
                    </a:ext>
                  </a:extLst>
                </a:gridCol>
              </a:tblGrid>
              <a:tr h="551825">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CLIENT STEPS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AGENCY ACTIONS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FEES TO BE PAID</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PROCESSING TIME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PERSON RESPONSIBLE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59" name="Google Shape;759;p103"/>
          <p:cNvSpPr txBox="1"/>
          <p:nvPr/>
        </p:nvSpPr>
        <p:spPr>
          <a:xfrm>
            <a:off x="2915560" y="683139"/>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graphicFrame>
        <p:nvGraphicFramePr>
          <p:cNvPr id="764" name="Google Shape;764;p104"/>
          <p:cNvGraphicFramePr/>
          <p:nvPr/>
        </p:nvGraphicFramePr>
        <p:xfrm>
          <a:off x="1738336" y="2165263"/>
          <a:ext cx="10084950" cy="3969990"/>
        </p:xfrm>
        <a:graphic>
          <a:graphicData uri="http://schemas.openxmlformats.org/drawingml/2006/table">
            <a:tbl>
              <a:tblPr>
                <a:noFill/>
                <a:tableStyleId>{7AFC1C30-CEC1-469A-B818-35135D24AD19}</a:tableStyleId>
              </a:tblPr>
              <a:tblGrid>
                <a:gridCol w="2526375">
                  <a:extLst>
                    <a:ext uri="{9D8B030D-6E8A-4147-A177-3AD203B41FA5}">
                      <a16:colId xmlns:a16="http://schemas.microsoft.com/office/drawing/2014/main" val="20000"/>
                    </a:ext>
                  </a:extLst>
                </a:gridCol>
                <a:gridCol w="2772850">
                  <a:extLst>
                    <a:ext uri="{9D8B030D-6E8A-4147-A177-3AD203B41FA5}">
                      <a16:colId xmlns:a16="http://schemas.microsoft.com/office/drawing/2014/main" val="20001"/>
                    </a:ext>
                  </a:extLst>
                </a:gridCol>
                <a:gridCol w="1252925">
                  <a:extLst>
                    <a:ext uri="{9D8B030D-6E8A-4147-A177-3AD203B41FA5}">
                      <a16:colId xmlns:a16="http://schemas.microsoft.com/office/drawing/2014/main" val="20002"/>
                    </a:ext>
                  </a:extLst>
                </a:gridCol>
                <a:gridCol w="1848550">
                  <a:extLst>
                    <a:ext uri="{9D8B030D-6E8A-4147-A177-3AD203B41FA5}">
                      <a16:colId xmlns:a16="http://schemas.microsoft.com/office/drawing/2014/main" val="20003"/>
                    </a:ext>
                  </a:extLst>
                </a:gridCol>
                <a:gridCol w="1684250">
                  <a:extLst>
                    <a:ext uri="{9D8B030D-6E8A-4147-A177-3AD203B41FA5}">
                      <a16:colId xmlns:a16="http://schemas.microsoft.com/office/drawing/2014/main" val="20004"/>
                    </a:ext>
                  </a:extLst>
                </a:gridCol>
              </a:tblGrid>
              <a:tr h="1055400">
                <a:tc>
                  <a:txBody>
                    <a:bodyPr/>
                    <a:lstStyle/>
                    <a:p>
                      <a:pPr marL="114300" marR="0" lvl="0" indent="-114300" algn="l" rtl="0">
                        <a:lnSpc>
                          <a:spcPct val="106999"/>
                        </a:lnSpc>
                        <a:spcBef>
                          <a:spcPts val="0"/>
                        </a:spcBef>
                        <a:spcAft>
                          <a:spcPts val="0"/>
                        </a:spcAft>
                        <a:buClr>
                          <a:srgbClr val="000000"/>
                        </a:buClr>
                        <a:buSzPts val="1800"/>
                        <a:buFont typeface="Arial"/>
                        <a:buNone/>
                      </a:pPr>
                      <a:r>
                        <a:rPr lang="en-US" sz="1600" u="none" strike="noStrike" cap="none"/>
                        <a:t>2. Receive official communication (Confirmation/ Regrets).</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800"/>
                        <a:buFont typeface="Arial"/>
                        <a:buNone/>
                      </a:pPr>
                      <a:r>
                        <a:rPr lang="en-US" sz="1600" u="none" strike="noStrike" cap="none"/>
                        <a:t>2.1  Communicate approval/ disapproval of request.</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600" u="none" strike="noStrike" cap="none"/>
                        <a:t>None</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600" u="none" strike="noStrike" cap="none"/>
                        <a:t>1 working days</a:t>
                      </a:r>
                      <a:endParaRPr sz="16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600" u="none" strike="noStrike" cap="none"/>
                        <a:t>Project Officer</a:t>
                      </a:r>
                      <a:endParaRPr sz="16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857025">
                <a:tc gridSpan="3">
                  <a:txBody>
                    <a:bodyPr/>
                    <a:lstStyle/>
                    <a:p>
                      <a:pPr marL="50800" marR="0" lvl="0" indent="0" algn="l" rtl="0">
                        <a:lnSpc>
                          <a:spcPct val="106999"/>
                        </a:lnSpc>
                        <a:spcBef>
                          <a:spcPts val="0"/>
                        </a:spcBef>
                        <a:spcAft>
                          <a:spcPts val="0"/>
                        </a:spcAft>
                        <a:buClr>
                          <a:srgbClr val="000000"/>
                        </a:buClr>
                        <a:buSzPts val="1800"/>
                        <a:buFont typeface="Arial"/>
                        <a:buNone/>
                      </a:pPr>
                      <a:r>
                        <a:rPr lang="en-US" sz="1600" u="none" strike="noStrike" cap="none"/>
                        <a:t> </a:t>
                      </a:r>
                      <a:endParaRPr sz="16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b="1" u="none" strike="noStrike" cap="none"/>
                        <a:t>TOTAL NUMBER OF DAYS TO PROCESS A PROPOSAL</a:t>
                      </a:r>
                      <a:endParaRPr sz="1600" b="1"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600" b="1" u="none" strike="noStrike" cap="none"/>
                        <a:t>14 – 17 working days </a:t>
                      </a:r>
                      <a:r>
                        <a:rPr lang="en-US" sz="1600" i="1" u="none" strike="noStrike" cap="none"/>
                        <a:t>(for requests not requiring market study)</a:t>
                      </a:r>
                      <a:endParaRPr sz="1600" i="1"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u="none" strike="noStrike" cap="none"/>
                        <a:t> </a:t>
                      </a:r>
                      <a:endParaRPr sz="1600" u="none" strike="noStrike" cap="none"/>
                    </a:p>
                    <a:p>
                      <a:pPr marL="50800" marR="0" lvl="0" indent="0" algn="l" rtl="0">
                        <a:lnSpc>
                          <a:spcPct val="106999"/>
                        </a:lnSpc>
                        <a:spcBef>
                          <a:spcPts val="800"/>
                        </a:spcBef>
                        <a:spcAft>
                          <a:spcPts val="0"/>
                        </a:spcAft>
                        <a:buClr>
                          <a:srgbClr val="000000"/>
                        </a:buClr>
                        <a:buSzPts val="1800"/>
                        <a:buFont typeface="Arial"/>
                        <a:buNone/>
                      </a:pPr>
                      <a:r>
                        <a:rPr lang="en-US" sz="1600" b="1" u="none" strike="noStrike" cap="none"/>
                        <a:t>17 – 34  working days </a:t>
                      </a:r>
                      <a:r>
                        <a:rPr lang="en-US" sz="1600" i="1" u="none" strike="noStrike" cap="none"/>
                        <a:t>(for requests requiring market study)</a:t>
                      </a:r>
                      <a:endParaRPr sz="1600" i="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8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765" name="Google Shape;765;p104"/>
          <p:cNvGraphicFramePr/>
          <p:nvPr/>
        </p:nvGraphicFramePr>
        <p:xfrm>
          <a:off x="1727200" y="1496546"/>
          <a:ext cx="10151750" cy="639415"/>
        </p:xfrm>
        <a:graphic>
          <a:graphicData uri="http://schemas.openxmlformats.org/drawingml/2006/table">
            <a:tbl>
              <a:tblPr>
                <a:noFill/>
                <a:tableStyleId>{7AFC1C30-CEC1-469A-B818-35135D24AD19}</a:tableStyleId>
              </a:tblPr>
              <a:tblGrid>
                <a:gridCol w="2519675">
                  <a:extLst>
                    <a:ext uri="{9D8B030D-6E8A-4147-A177-3AD203B41FA5}">
                      <a16:colId xmlns:a16="http://schemas.microsoft.com/office/drawing/2014/main" val="20000"/>
                    </a:ext>
                  </a:extLst>
                </a:gridCol>
                <a:gridCol w="280415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849125">
                  <a:extLst>
                    <a:ext uri="{9D8B030D-6E8A-4147-A177-3AD203B41FA5}">
                      <a16:colId xmlns:a16="http://schemas.microsoft.com/office/drawing/2014/main" val="20003"/>
                    </a:ext>
                  </a:extLst>
                </a:gridCol>
                <a:gridCol w="1708800">
                  <a:extLst>
                    <a:ext uri="{9D8B030D-6E8A-4147-A177-3AD203B41FA5}">
                      <a16:colId xmlns:a16="http://schemas.microsoft.com/office/drawing/2014/main" val="20004"/>
                    </a:ext>
                  </a:extLst>
                </a:gridCol>
              </a:tblGrid>
              <a:tr h="551825">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CLIENT STEPS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AGENCY ACTIONS</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FEES TO BE PAID</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PROCESSING TIME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0" marR="0" lvl="0" indent="0" algn="just" rtl="0">
                        <a:lnSpc>
                          <a:spcPct val="106999"/>
                        </a:lnSpc>
                        <a:spcBef>
                          <a:spcPts val="0"/>
                        </a:spcBef>
                        <a:spcAft>
                          <a:spcPts val="0"/>
                        </a:spcAft>
                        <a:buClr>
                          <a:srgbClr val="000000"/>
                        </a:buClr>
                        <a:buSzPts val="1800"/>
                        <a:buFont typeface="Arial"/>
                        <a:buNone/>
                      </a:pPr>
                      <a:r>
                        <a:rPr lang="en-US" sz="1400" b="1" u="none" strike="noStrike" cap="none">
                          <a:latin typeface="Arial"/>
                          <a:ea typeface="Arial"/>
                          <a:cs typeface="Arial"/>
                          <a:sym typeface="Arial"/>
                        </a:rPr>
                        <a:t>PERSON RESPONSIBLE</a:t>
                      </a:r>
                      <a:endParaRPr sz="1400" b="1" u="none" strike="noStrike" cap="none">
                        <a:latin typeface="Arial"/>
                        <a:ea typeface="Arial"/>
                        <a:cs typeface="Arial"/>
                        <a:sym typeface="Arial"/>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66" name="Google Shape;766;p104"/>
          <p:cNvSpPr txBox="1"/>
          <p:nvPr/>
        </p:nvSpPr>
        <p:spPr>
          <a:xfrm>
            <a:off x="2915560" y="817841"/>
            <a:ext cx="9388200" cy="507801"/>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6. Evaluation of Marketing Proposals/ Requested Assistance</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pic>
        <p:nvPicPr>
          <p:cNvPr id="771" name="Google Shape;771;p10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72" name="Google Shape;772;p105"/>
          <p:cNvSpPr txBox="1"/>
          <p:nvPr/>
        </p:nvSpPr>
        <p:spPr>
          <a:xfrm>
            <a:off x="2779556" y="711478"/>
            <a:ext cx="7150814" cy="830956"/>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2E75B5"/>
                </a:solidFill>
                <a:latin typeface="Times New Roman"/>
                <a:ea typeface="Times New Roman"/>
                <a:cs typeface="Times New Roman"/>
                <a:sym typeface="Times New Roman"/>
              </a:rPr>
              <a:t>EXTERNAL SERVICES</a:t>
            </a:r>
            <a:endParaRPr sz="4800" b="1" i="0" u="none" strike="noStrike" cap="none">
              <a:solidFill>
                <a:srgbClr val="2E75B5"/>
              </a:solidFill>
              <a:latin typeface="Times New Roman"/>
              <a:ea typeface="Times New Roman"/>
              <a:cs typeface="Times New Roman"/>
              <a:sym typeface="Times New Roman"/>
            </a:endParaRPr>
          </a:p>
        </p:txBody>
      </p:sp>
      <p:sp>
        <p:nvSpPr>
          <p:cNvPr id="773" name="Google Shape;773;p105"/>
          <p:cNvSpPr txBox="1"/>
          <p:nvPr/>
        </p:nvSpPr>
        <p:spPr>
          <a:xfrm>
            <a:off x="675250" y="1730672"/>
            <a:ext cx="11043138" cy="1252610"/>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5000"/>
              </a:lnSpc>
              <a:spcBef>
                <a:spcPts val="0"/>
              </a:spcBef>
              <a:spcAft>
                <a:spcPts val="0"/>
              </a:spcAft>
              <a:buClr>
                <a:srgbClr val="000000"/>
              </a:buClr>
              <a:buSzPts val="2000"/>
              <a:buFont typeface="Arial"/>
              <a:buNone/>
            </a:pPr>
            <a:r>
              <a:rPr lang="en-US" sz="2400" b="1" i="0" u="none" strike="noStrike" cap="none">
                <a:solidFill>
                  <a:srgbClr val="2F5597"/>
                </a:solidFill>
                <a:latin typeface="Arial"/>
                <a:ea typeface="Arial"/>
                <a:cs typeface="Arial"/>
                <a:sym typeface="Arial"/>
              </a:rPr>
              <a:t>PROCESSING OF PHILIPPINE SELLER COMPANIES’ PARTICIPATION IN ROADSHOWS, SALES / BUSINESS MISSIONS, TRAVEL TRADE, MICE FAIRS / SHOWS</a:t>
            </a:r>
            <a:endParaRPr sz="2400" b="0" i="0" u="none" strike="noStrike" cap="none">
              <a:solidFill>
                <a:srgbClr val="2F5597"/>
              </a:solidFill>
              <a:latin typeface="Calibri"/>
              <a:ea typeface="Calibri"/>
              <a:cs typeface="Calibri"/>
              <a:sym typeface="Calibri"/>
            </a:endParaRPr>
          </a:p>
        </p:txBody>
      </p:sp>
      <p:pic>
        <p:nvPicPr>
          <p:cNvPr id="774" name="Google Shape;774;p105"/>
          <p:cNvPicPr preferRelativeResize="0"/>
          <p:nvPr/>
        </p:nvPicPr>
        <p:blipFill rotWithShape="1">
          <a:blip r:embed="rId4">
            <a:alphaModFix/>
          </a:blip>
          <a:srcRect/>
          <a:stretch/>
        </p:blipFill>
        <p:spPr>
          <a:xfrm>
            <a:off x="2089903" y="3998652"/>
            <a:ext cx="2736096" cy="2578611"/>
          </a:xfrm>
          <a:prstGeom prst="rect">
            <a:avLst/>
          </a:prstGeom>
          <a:noFill/>
          <a:ln>
            <a:noFill/>
          </a:ln>
        </p:spPr>
      </p:pic>
      <p:sp>
        <p:nvSpPr>
          <p:cNvPr id="775" name="Google Shape;775;p105"/>
          <p:cNvSpPr txBox="1"/>
          <p:nvPr/>
        </p:nvSpPr>
        <p:spPr>
          <a:xfrm>
            <a:off x="7198848" y="3210062"/>
            <a:ext cx="3108203"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Citizen’s Charter</a:t>
            </a:r>
            <a:endParaRPr sz="1400" b="0" i="0" u="none" strike="noStrike" cap="none">
              <a:solidFill>
                <a:schemeClr val="dk1"/>
              </a:solidFill>
              <a:latin typeface="Arial"/>
              <a:ea typeface="Arial"/>
              <a:cs typeface="Arial"/>
              <a:sym typeface="Arial"/>
            </a:endParaRPr>
          </a:p>
        </p:txBody>
      </p:sp>
      <p:sp>
        <p:nvSpPr>
          <p:cNvPr id="777" name="Google Shape;777;p105"/>
          <p:cNvSpPr txBox="1"/>
          <p:nvPr/>
        </p:nvSpPr>
        <p:spPr>
          <a:xfrm>
            <a:off x="2404935" y="3228778"/>
            <a:ext cx="2140330" cy="5483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6999"/>
              </a:lnSpc>
              <a:spcBef>
                <a:spcPts val="0"/>
              </a:spcBef>
              <a:spcAft>
                <a:spcPts val="0"/>
              </a:spcAft>
              <a:buClr>
                <a:srgbClr val="000000"/>
              </a:buClr>
              <a:buSzPts val="2000"/>
              <a:buFont typeface="Arial"/>
              <a:buNone/>
            </a:pPr>
            <a:r>
              <a:rPr lang="en-US" sz="2800" b="1" i="0" u="none" strike="noStrike" cap="none">
                <a:solidFill>
                  <a:schemeClr val="dk1"/>
                </a:solidFill>
                <a:latin typeface="Arial"/>
                <a:ea typeface="Arial"/>
                <a:cs typeface="Arial"/>
                <a:sym typeface="Arial"/>
              </a:rPr>
              <a:t>Process</a:t>
            </a:r>
            <a:endParaRPr sz="1400" b="0" i="0" u="none" strike="noStrike" cap="none">
              <a:solidFill>
                <a:schemeClr val="dk1"/>
              </a:solidFill>
              <a:latin typeface="Arial"/>
              <a:ea typeface="Arial"/>
              <a:cs typeface="Arial"/>
              <a:sym typeface="Arial"/>
            </a:endParaRPr>
          </a:p>
        </p:txBody>
      </p:sp>
      <p:pic>
        <p:nvPicPr>
          <p:cNvPr id="2" name="Picture 1"/>
          <p:cNvPicPr>
            <a:picLocks noChangeAspect="1"/>
          </p:cNvPicPr>
          <p:nvPr/>
        </p:nvPicPr>
        <p:blipFill>
          <a:blip r:embed="rId5"/>
          <a:stretch>
            <a:fillRect/>
          </a:stretch>
        </p:blipFill>
        <p:spPr>
          <a:xfrm>
            <a:off x="7514692" y="3996356"/>
            <a:ext cx="2540000" cy="2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2"/>
                                        </p:tgtEl>
                                        <p:attrNameLst>
                                          <p:attrName>style.visibility</p:attrName>
                                        </p:attrNameLst>
                                      </p:cBhvr>
                                      <p:to>
                                        <p:strVal val="visible"/>
                                      </p:to>
                                    </p:set>
                                    <p:animEffect transition="in" filter="fade">
                                      <p:cBhvr>
                                        <p:cTn id="7" dur="10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06"/>
          <p:cNvSpPr txBox="1"/>
          <p:nvPr/>
        </p:nvSpPr>
        <p:spPr>
          <a:xfrm>
            <a:off x="1841075" y="885555"/>
            <a:ext cx="9558300" cy="2302908"/>
          </a:xfrm>
          <a:prstGeom prst="rect">
            <a:avLst/>
          </a:prstGeom>
          <a:noFill/>
          <a:ln>
            <a:noFill/>
          </a:ln>
        </p:spPr>
        <p:txBody>
          <a:bodyPr spcFirstLastPara="1" wrap="square" lIns="91425" tIns="91425" rIns="91425" bIns="91425" anchor="t" anchorCtr="0">
            <a:spAutoFit/>
          </a:bodyPr>
          <a:lstStyle/>
          <a:p>
            <a:pPr marL="457200" marR="0" lvl="0" indent="0" algn="just" rtl="0">
              <a:lnSpc>
                <a:spcPct val="105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a:t>
            </a:r>
            <a:endParaRPr sz="2000" b="0" i="0" u="none" strike="noStrike" cap="none">
              <a:solidFill>
                <a:schemeClr val="dk1"/>
              </a:solidFill>
              <a:latin typeface="Arial"/>
              <a:ea typeface="Arial"/>
              <a:cs typeface="Arial"/>
              <a:sym typeface="Arial"/>
            </a:endParaRPr>
          </a:p>
          <a:p>
            <a:pPr marL="0" marR="0" lvl="0" indent="0" algn="just" rtl="0">
              <a:lnSpc>
                <a:spcPct val="105000"/>
              </a:lnSpc>
              <a:spcBef>
                <a:spcPts val="80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7. Processing of Philippine Seller Companies’ Participation in Roadshows, Sales / Business Missions, Travel Trade, MICE Fairs / Shows</a:t>
            </a:r>
            <a:endParaRPr sz="2000" b="0" i="0" u="none" strike="noStrike" cap="none">
              <a:solidFill>
                <a:schemeClr val="dk1"/>
              </a:solidFill>
              <a:latin typeface="Calibri"/>
              <a:ea typeface="Calibri"/>
              <a:cs typeface="Calibri"/>
              <a:sym typeface="Calibri"/>
            </a:endParaRPr>
          </a:p>
          <a:p>
            <a:pPr marL="0" marR="0" lvl="0" indent="0" algn="just" rtl="0">
              <a:lnSpc>
                <a:spcPct val="105000"/>
              </a:lnSpc>
              <a:spcBef>
                <a:spcPts val="8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To facilitate participation of Philippine tourism/ MICE stakeholders in international Travel Trade, MICE and Consumer Fairs/ Shows (TTMCF) and Business Missions.</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graphicFrame>
        <p:nvGraphicFramePr>
          <p:cNvPr id="783" name="Google Shape;783;p106"/>
          <p:cNvGraphicFramePr/>
          <p:nvPr/>
        </p:nvGraphicFramePr>
        <p:xfrm>
          <a:off x="1841075" y="3163455"/>
          <a:ext cx="9902925" cy="2733750"/>
        </p:xfrm>
        <a:graphic>
          <a:graphicData uri="http://schemas.openxmlformats.org/drawingml/2006/table">
            <a:tbl>
              <a:tblPr>
                <a:noFill/>
                <a:tableStyleId>{7AFC1C30-CEC1-469A-B818-35135D24AD19}</a:tableStyleId>
              </a:tblPr>
              <a:tblGrid>
                <a:gridCol w="2922175">
                  <a:extLst>
                    <a:ext uri="{9D8B030D-6E8A-4147-A177-3AD203B41FA5}">
                      <a16:colId xmlns:a16="http://schemas.microsoft.com/office/drawing/2014/main" val="20000"/>
                    </a:ext>
                  </a:extLst>
                </a:gridCol>
                <a:gridCol w="6980750">
                  <a:extLst>
                    <a:ext uri="{9D8B030D-6E8A-4147-A177-3AD203B41FA5}">
                      <a16:colId xmlns:a16="http://schemas.microsoft.com/office/drawing/2014/main" val="20001"/>
                    </a:ext>
                  </a:extLst>
                </a:gridCol>
              </a:tblGrid>
              <a:tr h="622925">
                <a:tc>
                  <a:txBody>
                    <a:bodyPr/>
                    <a:lstStyle/>
                    <a:p>
                      <a:pPr marL="0" marR="0" lvl="0" indent="0" algn="l" rtl="0">
                        <a:lnSpc>
                          <a:spcPct val="106999"/>
                        </a:lnSpc>
                        <a:spcBef>
                          <a:spcPts val="0"/>
                        </a:spcBef>
                        <a:spcAft>
                          <a:spcPts val="0"/>
                        </a:spcAft>
                        <a:buClr>
                          <a:srgbClr val="000000"/>
                        </a:buClr>
                        <a:buSzPts val="2200"/>
                        <a:buFont typeface="Arial"/>
                        <a:buNone/>
                      </a:pPr>
                      <a:r>
                        <a:rPr lang="en-US" sz="1800" b="1" u="none" strike="noStrike" cap="none"/>
                        <a:t>Office or Division:</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l" rtl="0">
                        <a:lnSpc>
                          <a:spcPct val="106999"/>
                        </a:lnSpc>
                        <a:spcBef>
                          <a:spcPts val="0"/>
                        </a:spcBef>
                        <a:spcAft>
                          <a:spcPts val="0"/>
                        </a:spcAft>
                        <a:buClr>
                          <a:srgbClr val="000000"/>
                        </a:buClr>
                        <a:buSzPts val="2200"/>
                        <a:buFont typeface="Arial"/>
                        <a:buNone/>
                      </a:pPr>
                      <a:r>
                        <a:rPr lang="en-US" sz="1800" u="none" strike="noStrike" cap="none"/>
                        <a:t>Marketing and Promotions</a:t>
                      </a:r>
                      <a:endParaRPr sz="18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r h="779875">
                <a:tc>
                  <a:txBody>
                    <a:bodyPr/>
                    <a:lstStyle/>
                    <a:p>
                      <a:pPr marL="50800" marR="0" lvl="0" indent="0" algn="l" rtl="0">
                        <a:lnSpc>
                          <a:spcPct val="106999"/>
                        </a:lnSpc>
                        <a:spcBef>
                          <a:spcPts val="0"/>
                        </a:spcBef>
                        <a:spcAft>
                          <a:spcPts val="0"/>
                        </a:spcAft>
                        <a:buClr>
                          <a:srgbClr val="000000"/>
                        </a:buClr>
                        <a:buSzPts val="2200"/>
                        <a:buFont typeface="Arial"/>
                        <a:buNone/>
                      </a:pPr>
                      <a:r>
                        <a:rPr lang="en-US" sz="1800" b="1" u="none" strike="noStrike" cap="none"/>
                        <a:t>Classification:</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l" rtl="0">
                        <a:lnSpc>
                          <a:spcPct val="106999"/>
                        </a:lnSpc>
                        <a:spcBef>
                          <a:spcPts val="0"/>
                        </a:spcBef>
                        <a:spcAft>
                          <a:spcPts val="0"/>
                        </a:spcAft>
                        <a:buClr>
                          <a:srgbClr val="000000"/>
                        </a:buClr>
                        <a:buSzPts val="2200"/>
                        <a:buFont typeface="Arial"/>
                        <a:buNone/>
                      </a:pPr>
                      <a:r>
                        <a:rPr lang="en-US" sz="1800" u="none" strike="noStrike" cap="none"/>
                        <a:t>Complex</a:t>
                      </a:r>
                      <a:endParaRPr sz="18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r h="551075">
                <a:tc>
                  <a:txBody>
                    <a:bodyPr/>
                    <a:lstStyle/>
                    <a:p>
                      <a:pPr marL="50800" marR="0" lvl="0" indent="0" algn="l" rtl="0">
                        <a:lnSpc>
                          <a:spcPct val="106999"/>
                        </a:lnSpc>
                        <a:spcBef>
                          <a:spcPts val="0"/>
                        </a:spcBef>
                        <a:spcAft>
                          <a:spcPts val="0"/>
                        </a:spcAft>
                        <a:buClr>
                          <a:srgbClr val="000000"/>
                        </a:buClr>
                        <a:buSzPts val="2200"/>
                        <a:buFont typeface="Arial"/>
                        <a:buNone/>
                      </a:pPr>
                      <a:r>
                        <a:rPr lang="en-US" sz="1800" b="1" u="none" strike="noStrike" cap="none"/>
                        <a:t>Type of Transaction:</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l" rtl="0">
                        <a:lnSpc>
                          <a:spcPct val="106999"/>
                        </a:lnSpc>
                        <a:spcBef>
                          <a:spcPts val="0"/>
                        </a:spcBef>
                        <a:spcAft>
                          <a:spcPts val="0"/>
                        </a:spcAft>
                        <a:buClr>
                          <a:srgbClr val="000000"/>
                        </a:buClr>
                        <a:buSzPts val="2200"/>
                        <a:buFont typeface="Arial"/>
                        <a:buNone/>
                      </a:pPr>
                      <a:r>
                        <a:rPr lang="en-US" sz="1800" u="none" strike="noStrike" cap="none"/>
                        <a:t>G2B and G2G</a:t>
                      </a:r>
                      <a:endParaRPr sz="18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779875">
                <a:tc>
                  <a:txBody>
                    <a:bodyPr/>
                    <a:lstStyle/>
                    <a:p>
                      <a:pPr marL="50800" marR="0" lvl="0" indent="0" algn="just" rtl="0">
                        <a:lnSpc>
                          <a:spcPct val="106999"/>
                        </a:lnSpc>
                        <a:spcBef>
                          <a:spcPts val="0"/>
                        </a:spcBef>
                        <a:spcAft>
                          <a:spcPts val="0"/>
                        </a:spcAft>
                        <a:buClr>
                          <a:srgbClr val="000000"/>
                        </a:buClr>
                        <a:buSzPts val="2200"/>
                        <a:buFont typeface="Arial"/>
                        <a:buNone/>
                      </a:pPr>
                      <a:r>
                        <a:rPr lang="en-US" sz="1800" b="1" u="none" strike="noStrike" cap="none"/>
                        <a:t>Who may avail:</a:t>
                      </a:r>
                      <a:endParaRPr sz="18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5B9BD5"/>
                    </a:solidFill>
                  </a:tcPr>
                </a:tc>
                <a:tc>
                  <a:txBody>
                    <a:bodyPr/>
                    <a:lstStyle/>
                    <a:p>
                      <a:pPr marL="50800" marR="0" lvl="0" indent="0" algn="just" rtl="0">
                        <a:lnSpc>
                          <a:spcPct val="106999"/>
                        </a:lnSpc>
                        <a:spcBef>
                          <a:spcPts val="0"/>
                        </a:spcBef>
                        <a:spcAft>
                          <a:spcPts val="0"/>
                        </a:spcAft>
                        <a:buClr>
                          <a:srgbClr val="000000"/>
                        </a:buClr>
                        <a:buSzPts val="2200"/>
                        <a:buFont typeface="Arial"/>
                        <a:buNone/>
                      </a:pPr>
                      <a:r>
                        <a:rPr lang="en-US" sz="1800" u="none" strike="noStrike" cap="none"/>
                        <a:t>All Tourism and MICE Stakeholders</a:t>
                      </a:r>
                      <a:endParaRPr sz="18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graphicFrame>
        <p:nvGraphicFramePr>
          <p:cNvPr id="788" name="Google Shape;788;p107"/>
          <p:cNvGraphicFramePr/>
          <p:nvPr/>
        </p:nvGraphicFramePr>
        <p:xfrm>
          <a:off x="1806475" y="1084550"/>
          <a:ext cx="9993800" cy="5614055"/>
        </p:xfrm>
        <a:graphic>
          <a:graphicData uri="http://schemas.openxmlformats.org/drawingml/2006/table">
            <a:tbl>
              <a:tblPr>
                <a:noFill/>
                <a:tableStyleId>{7AFC1C30-CEC1-469A-B818-35135D24AD19}</a:tableStyleId>
              </a:tblPr>
              <a:tblGrid>
                <a:gridCol w="1344525">
                  <a:extLst>
                    <a:ext uri="{9D8B030D-6E8A-4147-A177-3AD203B41FA5}">
                      <a16:colId xmlns:a16="http://schemas.microsoft.com/office/drawing/2014/main" val="20000"/>
                    </a:ext>
                  </a:extLst>
                </a:gridCol>
                <a:gridCol w="1988525">
                  <a:extLst>
                    <a:ext uri="{9D8B030D-6E8A-4147-A177-3AD203B41FA5}">
                      <a16:colId xmlns:a16="http://schemas.microsoft.com/office/drawing/2014/main" val="20001"/>
                    </a:ext>
                  </a:extLst>
                </a:gridCol>
                <a:gridCol w="1283450">
                  <a:extLst>
                    <a:ext uri="{9D8B030D-6E8A-4147-A177-3AD203B41FA5}">
                      <a16:colId xmlns:a16="http://schemas.microsoft.com/office/drawing/2014/main" val="20002"/>
                    </a:ext>
                  </a:extLst>
                </a:gridCol>
                <a:gridCol w="2611200">
                  <a:extLst>
                    <a:ext uri="{9D8B030D-6E8A-4147-A177-3AD203B41FA5}">
                      <a16:colId xmlns:a16="http://schemas.microsoft.com/office/drawing/2014/main" val="20003"/>
                    </a:ext>
                  </a:extLst>
                </a:gridCol>
                <a:gridCol w="2766100">
                  <a:extLst>
                    <a:ext uri="{9D8B030D-6E8A-4147-A177-3AD203B41FA5}">
                      <a16:colId xmlns:a16="http://schemas.microsoft.com/office/drawing/2014/main" val="20004"/>
                    </a:ext>
                  </a:extLst>
                </a:gridCol>
              </a:tblGrid>
              <a:tr h="504675">
                <a:tc gridSpan="2">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CHECKLIST OF REQUIREMENTS</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gridSpan="3">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WHERE TO SECURE</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solidFill>
                      <a:srgbClr val="5B9BD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11700">
                <a:tc gridSpan="2">
                  <a:txBody>
                    <a:bodyPr/>
                    <a:lstStyle/>
                    <a:p>
                      <a:pPr marL="50800" marR="0" lvl="0" indent="0" algn="l" rtl="0">
                        <a:lnSpc>
                          <a:spcPct val="106999"/>
                        </a:lnSpc>
                        <a:spcBef>
                          <a:spcPts val="0"/>
                        </a:spcBef>
                        <a:spcAft>
                          <a:spcPts val="0"/>
                        </a:spcAft>
                        <a:buClr>
                          <a:srgbClr val="000000"/>
                        </a:buClr>
                        <a:buSzPts val="1600"/>
                        <a:buFont typeface="Arial"/>
                        <a:buNone/>
                      </a:pPr>
                      <a:r>
                        <a:rPr lang="en-US" sz="1500" u="none" strike="noStrike" cap="none"/>
                        <a:t>Participation Agreement Form</a:t>
                      </a:r>
                      <a:endParaRPr sz="15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500" u="none" strike="noStrike" cap="none"/>
                        <a:t>DOT accreditation and/or PCSSD (for dive shows)</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gridSpan="3">
                  <a:txBody>
                    <a:bodyPr/>
                    <a:lstStyle/>
                    <a:p>
                      <a:pPr marL="50800" marR="0" lvl="0" indent="0" algn="l" rtl="0">
                        <a:lnSpc>
                          <a:spcPct val="106999"/>
                        </a:lnSpc>
                        <a:spcBef>
                          <a:spcPts val="0"/>
                        </a:spcBef>
                        <a:spcAft>
                          <a:spcPts val="0"/>
                        </a:spcAft>
                        <a:buClr>
                          <a:srgbClr val="000000"/>
                        </a:buClr>
                        <a:buSzPts val="1600"/>
                        <a:buFont typeface="Arial"/>
                        <a:buNone/>
                      </a:pPr>
                      <a:r>
                        <a:rPr lang="en-US" sz="1500" u="none" strike="noStrike" cap="none"/>
                        <a:t>Invitation to Participate to be sent out by the concerned Department</a:t>
                      </a:r>
                      <a:endParaRPr sz="15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79950">
                <a:tc>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CLIENT STEPS</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AGENCY ACTIONS</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FEES TO BE PAID</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PROCESSING TIME</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b="1" u="none" strike="noStrike" cap="none"/>
                        <a:t>PERSON RESPONSIBLE</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2"/>
                  </a:ext>
                </a:extLst>
              </a:tr>
              <a:tr h="3228175">
                <a:tc>
                  <a:txBody>
                    <a:bodyPr/>
                    <a:lstStyle/>
                    <a:p>
                      <a:pPr marL="177800" marR="0" lvl="0" indent="-165100" algn="l" rtl="0">
                        <a:lnSpc>
                          <a:spcPct val="115000"/>
                        </a:lnSpc>
                        <a:spcBef>
                          <a:spcPts val="0"/>
                        </a:spcBef>
                        <a:spcAft>
                          <a:spcPts val="0"/>
                        </a:spcAft>
                        <a:buClr>
                          <a:srgbClr val="000000"/>
                        </a:buClr>
                        <a:buSzPts val="1600"/>
                        <a:buFont typeface="Arial"/>
                        <a:buNone/>
                      </a:pPr>
                      <a:r>
                        <a:rPr lang="en-US" sz="1500" u="none" strike="noStrike" cap="none"/>
                        <a:t>1.</a:t>
                      </a:r>
                      <a:r>
                        <a:rPr lang="en-US" sz="1500" u="none" strike="noStrike" cap="none">
                          <a:latin typeface="Times New Roman"/>
                          <a:ea typeface="Times New Roman"/>
                          <a:cs typeface="Times New Roman"/>
                          <a:sym typeface="Times New Roman"/>
                        </a:rPr>
                        <a:t>   </a:t>
                      </a:r>
                      <a:r>
                        <a:rPr lang="en-US" sz="1500" u="none" strike="noStrike" cap="none"/>
                        <a:t>Email concerned Project Officer of intent to participate</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600"/>
                        <a:buFont typeface="Arial"/>
                        <a:buNone/>
                      </a:pPr>
                      <a:r>
                        <a:rPr lang="en-US" sz="1500" u="none" strike="noStrike" cap="none"/>
                        <a:t>1.1  Email back the Participation Agreement Form to interested company</a:t>
                      </a:r>
                      <a:endParaRPr sz="1500" u="none" strike="noStrike" cap="none"/>
                    </a:p>
                    <a:p>
                      <a:pPr marL="34290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p>
                      <a:pPr marL="228600" marR="0" lvl="0" indent="0" algn="l" rtl="0">
                        <a:lnSpc>
                          <a:spcPct val="106999"/>
                        </a:lnSpc>
                        <a:spcBef>
                          <a:spcPts val="800"/>
                        </a:spcBef>
                        <a:spcAft>
                          <a:spcPts val="0"/>
                        </a:spcAft>
                        <a:buClr>
                          <a:srgbClr val="000000"/>
                        </a:buClr>
                        <a:buSzPts val="1600"/>
                        <a:buFont typeface="Arial"/>
                        <a:buNone/>
                      </a:pPr>
                      <a:r>
                        <a:rPr lang="en-US" sz="1500" i="1" u="none" strike="noStrike" cap="none"/>
                        <a:t>*subject to availability of slots (reservation is on a first-come, first-served basis)</a:t>
                      </a:r>
                      <a:endParaRPr sz="1500" i="1" u="none" strike="noStrike" cap="none"/>
                    </a:p>
                    <a:p>
                      <a:pPr marL="50800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u="none" strike="noStrike" cap="none"/>
                        <a:t>N/A</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u="none" strike="noStrike" cap="none"/>
                        <a:t>0.5 working day</a:t>
                      </a:r>
                      <a:endParaRPr sz="15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500" u="none" strike="noStrike" cap="none"/>
                        <a:t> </a:t>
                      </a:r>
                      <a:endParaRPr sz="15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500" u="none" strike="noStrike" cap="none"/>
                        <a:t>Project Officer</a:t>
                      </a:r>
                      <a:endParaRPr sz="15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500" b="1" u="none" strike="noStrike" cap="none"/>
                        <a:t> </a:t>
                      </a:r>
                      <a:endParaRPr sz="15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89" name="Google Shape;789;p107"/>
          <p:cNvSpPr txBox="1"/>
          <p:nvPr/>
        </p:nvSpPr>
        <p:spPr>
          <a:xfrm>
            <a:off x="2383650" y="159800"/>
            <a:ext cx="9110400" cy="933559"/>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80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7. Processing of Philippine Seller Companies’ Participation in Roadshows, Sales / Business Missions, Travel Trade, MICE Fairs / Shows</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graphicFrame>
        <p:nvGraphicFramePr>
          <p:cNvPr id="794" name="Google Shape;794;p108"/>
          <p:cNvGraphicFramePr/>
          <p:nvPr/>
        </p:nvGraphicFramePr>
        <p:xfrm>
          <a:off x="1840050" y="1897610"/>
          <a:ext cx="9701725" cy="4320300"/>
        </p:xfrm>
        <a:graphic>
          <a:graphicData uri="http://schemas.openxmlformats.org/drawingml/2006/table">
            <a:tbl>
              <a:tblPr>
                <a:noFill/>
                <a:tableStyleId>{7AFC1C30-CEC1-469A-B818-35135D24AD19}</a:tableStyleId>
              </a:tblPr>
              <a:tblGrid>
                <a:gridCol w="1972525">
                  <a:extLst>
                    <a:ext uri="{9D8B030D-6E8A-4147-A177-3AD203B41FA5}">
                      <a16:colId xmlns:a16="http://schemas.microsoft.com/office/drawing/2014/main" val="20000"/>
                    </a:ext>
                  </a:extLst>
                </a:gridCol>
                <a:gridCol w="2594600">
                  <a:extLst>
                    <a:ext uri="{9D8B030D-6E8A-4147-A177-3AD203B41FA5}">
                      <a16:colId xmlns:a16="http://schemas.microsoft.com/office/drawing/2014/main" val="20001"/>
                    </a:ext>
                  </a:extLst>
                </a:gridCol>
                <a:gridCol w="1221425">
                  <a:extLst>
                    <a:ext uri="{9D8B030D-6E8A-4147-A177-3AD203B41FA5}">
                      <a16:colId xmlns:a16="http://schemas.microsoft.com/office/drawing/2014/main" val="20002"/>
                    </a:ext>
                  </a:extLst>
                </a:gridCol>
                <a:gridCol w="1820150">
                  <a:extLst>
                    <a:ext uri="{9D8B030D-6E8A-4147-A177-3AD203B41FA5}">
                      <a16:colId xmlns:a16="http://schemas.microsoft.com/office/drawing/2014/main" val="20003"/>
                    </a:ext>
                  </a:extLst>
                </a:gridCol>
                <a:gridCol w="2093025">
                  <a:extLst>
                    <a:ext uri="{9D8B030D-6E8A-4147-A177-3AD203B41FA5}">
                      <a16:colId xmlns:a16="http://schemas.microsoft.com/office/drawing/2014/main" val="20004"/>
                    </a:ext>
                  </a:extLst>
                </a:gridCol>
              </a:tblGrid>
              <a:tr h="4320300">
                <a:tc>
                  <a:txBody>
                    <a:bodyPr/>
                    <a:lstStyle/>
                    <a:p>
                      <a:pPr marL="228600" marR="0" lvl="0" indent="-228600" algn="l" rtl="0">
                        <a:lnSpc>
                          <a:spcPct val="106999"/>
                        </a:lnSpc>
                        <a:spcBef>
                          <a:spcPts val="0"/>
                        </a:spcBef>
                        <a:spcAft>
                          <a:spcPts val="0"/>
                        </a:spcAft>
                        <a:buClr>
                          <a:srgbClr val="000000"/>
                        </a:buClr>
                        <a:buSzPts val="1600"/>
                        <a:buFont typeface="Arial"/>
                        <a:buNone/>
                      </a:pPr>
                      <a:r>
                        <a:rPr lang="en-US" sz="1400" u="none" strike="noStrike" cap="none"/>
                        <a:t>2.   Submit duly accomplished Participation Agreement Form (together with DOT accreditation and/or PCSSD accreditation for dive shows)*</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228600" marR="0" lvl="0" indent="-50800" algn="l" rtl="0">
                        <a:lnSpc>
                          <a:spcPct val="106999"/>
                        </a:lnSpc>
                        <a:spcBef>
                          <a:spcPts val="800"/>
                        </a:spcBef>
                        <a:spcAft>
                          <a:spcPts val="0"/>
                        </a:spcAft>
                        <a:buClr>
                          <a:srgbClr val="000000"/>
                        </a:buClr>
                        <a:buSzPts val="1600"/>
                        <a:buFont typeface="Arial"/>
                        <a:buNone/>
                      </a:pPr>
                      <a:r>
                        <a:rPr lang="en-US" sz="1400" i="1" u="none" strike="noStrike" cap="none"/>
                        <a:t>   *subject to availability of slots (reservation is on a first-come, first-served basis)</a:t>
                      </a:r>
                      <a:endParaRPr sz="1400" i="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600"/>
                        <a:buFont typeface="Arial"/>
                        <a:buNone/>
                      </a:pPr>
                      <a:r>
                        <a:rPr lang="en-US" sz="1400" u="none" strike="noStrike" cap="none"/>
                        <a:t>2.1   Receive accomplished Participation Agreement Form</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2.2  Process request of Statement of Account (SOA), upon request of client</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2.3   Processing of Statement of Account (SOA), upon request of client</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600"/>
                        <a:buFont typeface="Arial"/>
                        <a:buNone/>
                      </a:pPr>
                      <a:r>
                        <a:rPr lang="en-US" sz="1400" u="none" strike="noStrike" cap="none"/>
                        <a:t>2.4   Issuance of SOA to client</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u="none" strike="noStrike" cap="none"/>
                        <a:t>N/A</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u="none" strike="noStrike" cap="none"/>
                        <a:t>N/A</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0.5 working day</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1-2 working days</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1 working day</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u="none" strike="noStrike" cap="none"/>
                        <a:t>Project Officer</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Project Officer</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Accounting Division</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Project Officer</a:t>
                      </a:r>
                      <a:endParaRPr sz="1400" u="none" strike="noStrike" cap="none"/>
                    </a:p>
                    <a:p>
                      <a:pPr marL="50800" marR="0" lvl="0" indent="0" algn="l" rtl="0">
                        <a:lnSpc>
                          <a:spcPct val="106999"/>
                        </a:lnSpc>
                        <a:spcBef>
                          <a:spcPts val="800"/>
                        </a:spcBef>
                        <a:spcAft>
                          <a:spcPts val="0"/>
                        </a:spcAft>
                        <a:buClr>
                          <a:srgbClr val="000000"/>
                        </a:buClr>
                        <a:buSzPts val="16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795" name="Google Shape;795;p108"/>
          <p:cNvGraphicFramePr/>
          <p:nvPr/>
        </p:nvGraphicFramePr>
        <p:xfrm>
          <a:off x="1840050" y="1230986"/>
          <a:ext cx="9722025" cy="583565"/>
        </p:xfrm>
        <a:graphic>
          <a:graphicData uri="http://schemas.openxmlformats.org/drawingml/2006/table">
            <a:tbl>
              <a:tblPr>
                <a:noFill/>
                <a:tableStyleId>{7AFC1C30-CEC1-469A-B818-35135D24AD19}</a:tableStyleId>
              </a:tblPr>
              <a:tblGrid>
                <a:gridCol w="1898825">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788150">
                  <a:extLst>
                    <a:ext uri="{9D8B030D-6E8A-4147-A177-3AD203B41FA5}">
                      <a16:colId xmlns:a16="http://schemas.microsoft.com/office/drawing/2014/main" val="20003"/>
                    </a:ext>
                  </a:extLst>
                </a:gridCol>
                <a:gridCol w="2275850">
                  <a:extLst>
                    <a:ext uri="{9D8B030D-6E8A-4147-A177-3AD203B41FA5}">
                      <a16:colId xmlns:a16="http://schemas.microsoft.com/office/drawing/2014/main" val="20004"/>
                    </a:ext>
                  </a:extLst>
                </a:gridCol>
              </a:tblGrid>
              <a:tr h="501025">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CLIENT STEPS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AGENCY ACTIONS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FEES TO BE PAID</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PROCESSING TIME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PERSON RESPONSIBLE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796" name="Google Shape;796;p108"/>
          <p:cNvSpPr txBox="1"/>
          <p:nvPr/>
        </p:nvSpPr>
        <p:spPr>
          <a:xfrm>
            <a:off x="2383650" y="159800"/>
            <a:ext cx="9110400" cy="933559"/>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80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7. Processing of Philippine Seller Companies’ Participation in Roadshows, Sales / Business Missions, Travel Trade, MICE Fairs / Shows</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graphicFrame>
        <p:nvGraphicFramePr>
          <p:cNvPr id="801" name="Google Shape;801;p109"/>
          <p:cNvGraphicFramePr/>
          <p:nvPr/>
        </p:nvGraphicFramePr>
        <p:xfrm>
          <a:off x="1701975" y="2257545"/>
          <a:ext cx="10163750" cy="3645980"/>
        </p:xfrm>
        <a:graphic>
          <a:graphicData uri="http://schemas.openxmlformats.org/drawingml/2006/table">
            <a:tbl>
              <a:tblPr>
                <a:noFill/>
                <a:tableStyleId>{7AFC1C30-CEC1-469A-B818-35135D24AD19}</a:tableStyleId>
              </a:tblPr>
              <a:tblGrid>
                <a:gridCol w="2686725">
                  <a:extLst>
                    <a:ext uri="{9D8B030D-6E8A-4147-A177-3AD203B41FA5}">
                      <a16:colId xmlns:a16="http://schemas.microsoft.com/office/drawing/2014/main" val="20000"/>
                    </a:ext>
                  </a:extLst>
                </a:gridCol>
                <a:gridCol w="2582600">
                  <a:extLst>
                    <a:ext uri="{9D8B030D-6E8A-4147-A177-3AD203B41FA5}">
                      <a16:colId xmlns:a16="http://schemas.microsoft.com/office/drawing/2014/main" val="20001"/>
                    </a:ext>
                  </a:extLst>
                </a:gridCol>
                <a:gridCol w="1796775">
                  <a:extLst>
                    <a:ext uri="{9D8B030D-6E8A-4147-A177-3AD203B41FA5}">
                      <a16:colId xmlns:a16="http://schemas.microsoft.com/office/drawing/2014/main" val="20002"/>
                    </a:ext>
                  </a:extLst>
                </a:gridCol>
                <a:gridCol w="1368975">
                  <a:extLst>
                    <a:ext uri="{9D8B030D-6E8A-4147-A177-3AD203B41FA5}">
                      <a16:colId xmlns:a16="http://schemas.microsoft.com/office/drawing/2014/main" val="20003"/>
                    </a:ext>
                  </a:extLst>
                </a:gridCol>
                <a:gridCol w="1728675">
                  <a:extLst>
                    <a:ext uri="{9D8B030D-6E8A-4147-A177-3AD203B41FA5}">
                      <a16:colId xmlns:a16="http://schemas.microsoft.com/office/drawing/2014/main" val="20004"/>
                    </a:ext>
                  </a:extLst>
                </a:gridCol>
              </a:tblGrid>
              <a:tr h="1410225">
                <a:tc>
                  <a:txBody>
                    <a:bodyPr/>
                    <a:lstStyle/>
                    <a:p>
                      <a:pPr marL="177800" marR="0" lvl="0" indent="-165100" algn="l" rtl="0">
                        <a:lnSpc>
                          <a:spcPct val="106999"/>
                        </a:lnSpc>
                        <a:spcBef>
                          <a:spcPts val="0"/>
                        </a:spcBef>
                        <a:spcAft>
                          <a:spcPts val="0"/>
                        </a:spcAft>
                        <a:buClr>
                          <a:srgbClr val="000000"/>
                        </a:buClr>
                        <a:buSzPts val="2000"/>
                        <a:buFont typeface="Arial"/>
                        <a:buNone/>
                      </a:pPr>
                      <a:r>
                        <a:rPr lang="en-US" sz="1600" u="none" strike="noStrike" cap="none"/>
                        <a:t>3.  Receive SOA</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2000"/>
                        <a:buFont typeface="Arial"/>
                        <a:buNone/>
                      </a:pPr>
                      <a:r>
                        <a:rPr lang="en-US" sz="1600" u="none" strike="noStrike" cap="none"/>
                        <a:t>3.1   Send SOA to client</a:t>
                      </a:r>
                      <a:endParaRPr sz="1600" u="none" strike="noStrike" cap="none"/>
                    </a:p>
                    <a:p>
                      <a:pPr marL="508000" marR="0" lvl="0" indent="0" algn="l" rtl="0">
                        <a:lnSpc>
                          <a:spcPct val="106999"/>
                        </a:lnSpc>
                        <a:spcBef>
                          <a:spcPts val="800"/>
                        </a:spcBef>
                        <a:spcAft>
                          <a:spcPts val="0"/>
                        </a:spcAft>
                        <a:buClr>
                          <a:srgbClr val="000000"/>
                        </a:buClr>
                        <a:buSzPts val="20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 Cost depends  on the TTMCF/ Business Mission to be participated in</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N/A</a:t>
                      </a:r>
                      <a:endParaRPr sz="1600" u="none" strike="noStrike" cap="none"/>
                    </a:p>
                    <a:p>
                      <a:pPr marL="50800" marR="0" lvl="0" indent="0" algn="l" rtl="0">
                        <a:lnSpc>
                          <a:spcPct val="106999"/>
                        </a:lnSpc>
                        <a:spcBef>
                          <a:spcPts val="800"/>
                        </a:spcBef>
                        <a:spcAft>
                          <a:spcPts val="0"/>
                        </a:spcAft>
                        <a:buClr>
                          <a:srgbClr val="000000"/>
                        </a:buClr>
                        <a:buSzPts val="20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Project Officer</a:t>
                      </a:r>
                      <a:endParaRPr sz="1600" u="none" strike="noStrike" cap="none"/>
                    </a:p>
                    <a:p>
                      <a:pPr marL="50800" marR="0" lvl="0" indent="0" algn="l" rtl="0">
                        <a:lnSpc>
                          <a:spcPct val="106999"/>
                        </a:lnSpc>
                        <a:spcBef>
                          <a:spcPts val="800"/>
                        </a:spcBef>
                        <a:spcAft>
                          <a:spcPts val="0"/>
                        </a:spcAft>
                        <a:buClr>
                          <a:srgbClr val="000000"/>
                        </a:buClr>
                        <a:buSzPts val="20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052325">
                <a:tc>
                  <a:txBody>
                    <a:bodyPr/>
                    <a:lstStyle/>
                    <a:p>
                      <a:pPr marL="292100" marR="0" lvl="0" indent="-228600" algn="l" rtl="0">
                        <a:lnSpc>
                          <a:spcPct val="106999"/>
                        </a:lnSpc>
                        <a:spcBef>
                          <a:spcPts val="0"/>
                        </a:spcBef>
                        <a:spcAft>
                          <a:spcPts val="0"/>
                        </a:spcAft>
                        <a:buClr>
                          <a:srgbClr val="000000"/>
                        </a:buClr>
                        <a:buSzPts val="2000"/>
                        <a:buFont typeface="Arial"/>
                        <a:buNone/>
                      </a:pPr>
                      <a:r>
                        <a:rPr lang="en-US" sz="1600" u="none" strike="noStrike" cap="none"/>
                        <a:t>4.   Pay Participation Fee </a:t>
                      </a:r>
                      <a:r>
                        <a:rPr lang="en-US" sz="1600" i="1" u="none" strike="noStrike" cap="none"/>
                        <a:t>(if applicable)</a:t>
                      </a:r>
                      <a:endParaRPr sz="1600" i="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2000"/>
                        <a:buFont typeface="Arial"/>
                        <a:buNone/>
                      </a:pPr>
                      <a:r>
                        <a:rPr lang="en-US" sz="1600" u="none" strike="noStrike" cap="none"/>
                        <a:t>4.1   Receive Payment of Participation Fee</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*Refer to the TPB invitation to participate </a:t>
                      </a:r>
                      <a:r>
                        <a:rPr lang="en-US" sz="1600" i="1" u="none" strike="noStrike" cap="none"/>
                        <a:t>(Cost depends  on the TTMCF/ Business Mission to be participated in)</a:t>
                      </a:r>
                      <a:endParaRPr sz="1600" i="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N/A</a:t>
                      </a:r>
                      <a:endParaRPr sz="1600" u="none" strike="noStrike" cap="none"/>
                    </a:p>
                    <a:p>
                      <a:pPr marL="50800" marR="0" lvl="0" indent="0" algn="l" rtl="0">
                        <a:lnSpc>
                          <a:spcPct val="106999"/>
                        </a:lnSpc>
                        <a:spcBef>
                          <a:spcPts val="800"/>
                        </a:spcBef>
                        <a:spcAft>
                          <a:spcPts val="0"/>
                        </a:spcAft>
                        <a:buClr>
                          <a:srgbClr val="000000"/>
                        </a:buClr>
                        <a:buSzPts val="2000"/>
                        <a:buFont typeface="Arial"/>
                        <a:buNone/>
                      </a:pPr>
                      <a:r>
                        <a:rPr lang="en-US" sz="1600" u="none" strike="noStrike" cap="none"/>
                        <a:t> </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2000"/>
                        <a:buFont typeface="Arial"/>
                        <a:buNone/>
                      </a:pPr>
                      <a:r>
                        <a:rPr lang="en-US" sz="1600" u="none" strike="noStrike" cap="none"/>
                        <a:t>TPB Cashier/ TPB Bank (for Bank Deposit)</a:t>
                      </a:r>
                      <a:endParaRPr sz="16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802" name="Google Shape;802;p109"/>
          <p:cNvGraphicFramePr/>
          <p:nvPr/>
        </p:nvGraphicFramePr>
        <p:xfrm>
          <a:off x="1701975" y="1533842"/>
          <a:ext cx="10163750" cy="583565"/>
        </p:xfrm>
        <a:graphic>
          <a:graphicData uri="http://schemas.openxmlformats.org/drawingml/2006/table">
            <a:tbl>
              <a:tblPr>
                <a:noFill/>
                <a:tableStyleId>{7AFC1C30-CEC1-469A-B818-35135D24AD19}</a:tableStyleId>
              </a:tblPr>
              <a:tblGrid>
                <a:gridCol w="2687150">
                  <a:extLst>
                    <a:ext uri="{9D8B030D-6E8A-4147-A177-3AD203B41FA5}">
                      <a16:colId xmlns:a16="http://schemas.microsoft.com/office/drawing/2014/main" val="20000"/>
                    </a:ext>
                  </a:extLst>
                </a:gridCol>
                <a:gridCol w="2570475">
                  <a:extLst>
                    <a:ext uri="{9D8B030D-6E8A-4147-A177-3AD203B41FA5}">
                      <a16:colId xmlns:a16="http://schemas.microsoft.com/office/drawing/2014/main" val="20001"/>
                    </a:ext>
                  </a:extLst>
                </a:gridCol>
                <a:gridCol w="1757675">
                  <a:extLst>
                    <a:ext uri="{9D8B030D-6E8A-4147-A177-3AD203B41FA5}">
                      <a16:colId xmlns:a16="http://schemas.microsoft.com/office/drawing/2014/main" val="20002"/>
                    </a:ext>
                  </a:extLst>
                </a:gridCol>
                <a:gridCol w="1442725">
                  <a:extLst>
                    <a:ext uri="{9D8B030D-6E8A-4147-A177-3AD203B41FA5}">
                      <a16:colId xmlns:a16="http://schemas.microsoft.com/office/drawing/2014/main" val="20003"/>
                    </a:ext>
                  </a:extLst>
                </a:gridCol>
                <a:gridCol w="1705725">
                  <a:extLst>
                    <a:ext uri="{9D8B030D-6E8A-4147-A177-3AD203B41FA5}">
                      <a16:colId xmlns:a16="http://schemas.microsoft.com/office/drawing/2014/main" val="20004"/>
                    </a:ext>
                  </a:extLst>
                </a:gridCol>
              </a:tblGrid>
              <a:tr h="501025">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CLIENT STEPS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AGENCY ACTIONS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FEES TO BE PAID</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PROCESSING TIME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PERSON RESPONSIBLE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803" name="Google Shape;803;p109"/>
          <p:cNvSpPr txBox="1"/>
          <p:nvPr/>
        </p:nvSpPr>
        <p:spPr>
          <a:xfrm>
            <a:off x="2208989" y="416654"/>
            <a:ext cx="9110400" cy="933559"/>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80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7. Processing of Philippine Seller Companies’ Participation in Roadshows, Sales / Business Missions, Travel Trade, MICE Fairs / Shows</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graphicFrame>
        <p:nvGraphicFramePr>
          <p:cNvPr id="808" name="Google Shape;808;p110"/>
          <p:cNvGraphicFramePr/>
          <p:nvPr/>
        </p:nvGraphicFramePr>
        <p:xfrm>
          <a:off x="1870725" y="1910715"/>
          <a:ext cx="10071700" cy="4205298"/>
        </p:xfrm>
        <a:graphic>
          <a:graphicData uri="http://schemas.openxmlformats.org/drawingml/2006/table">
            <a:tbl>
              <a:tblPr>
                <a:noFill/>
                <a:tableStyleId>{7AFC1C30-CEC1-469A-B818-35135D24AD19}</a:tableStyleId>
              </a:tblPr>
              <a:tblGrid>
                <a:gridCol w="2703675">
                  <a:extLst>
                    <a:ext uri="{9D8B030D-6E8A-4147-A177-3AD203B41FA5}">
                      <a16:colId xmlns:a16="http://schemas.microsoft.com/office/drawing/2014/main" val="20000"/>
                    </a:ext>
                  </a:extLst>
                </a:gridCol>
                <a:gridCol w="2910050">
                  <a:extLst>
                    <a:ext uri="{9D8B030D-6E8A-4147-A177-3AD203B41FA5}">
                      <a16:colId xmlns:a16="http://schemas.microsoft.com/office/drawing/2014/main" val="20001"/>
                    </a:ext>
                  </a:extLst>
                </a:gridCol>
                <a:gridCol w="701725">
                  <a:extLst>
                    <a:ext uri="{9D8B030D-6E8A-4147-A177-3AD203B41FA5}">
                      <a16:colId xmlns:a16="http://schemas.microsoft.com/office/drawing/2014/main" val="20002"/>
                    </a:ext>
                  </a:extLst>
                </a:gridCol>
                <a:gridCol w="1713025">
                  <a:extLst>
                    <a:ext uri="{9D8B030D-6E8A-4147-A177-3AD203B41FA5}">
                      <a16:colId xmlns:a16="http://schemas.microsoft.com/office/drawing/2014/main" val="20003"/>
                    </a:ext>
                  </a:extLst>
                </a:gridCol>
                <a:gridCol w="2043225">
                  <a:extLst>
                    <a:ext uri="{9D8B030D-6E8A-4147-A177-3AD203B41FA5}">
                      <a16:colId xmlns:a16="http://schemas.microsoft.com/office/drawing/2014/main" val="20004"/>
                    </a:ext>
                  </a:extLst>
                </a:gridCol>
              </a:tblGrid>
              <a:tr h="2132975">
                <a:tc>
                  <a:txBody>
                    <a:bodyPr/>
                    <a:lstStyle/>
                    <a:p>
                      <a:pPr marL="292100" marR="0" lvl="0" indent="-228600" algn="l" rtl="0">
                        <a:lnSpc>
                          <a:spcPct val="106999"/>
                        </a:lnSpc>
                        <a:spcBef>
                          <a:spcPts val="0"/>
                        </a:spcBef>
                        <a:spcAft>
                          <a:spcPts val="0"/>
                        </a:spcAft>
                        <a:buClr>
                          <a:srgbClr val="000000"/>
                        </a:buClr>
                        <a:buSzPts val="1700"/>
                        <a:buFont typeface="Arial"/>
                        <a:buNone/>
                      </a:pPr>
                      <a:r>
                        <a:rPr lang="en-US" sz="1400" u="none" strike="noStrike" cap="none"/>
                        <a:t>5.   Submit Proof of Payment to Project Officer (if applicable)</a:t>
                      </a:r>
                      <a:endParaRPr sz="1400" u="none" strike="noStrike" cap="none"/>
                    </a:p>
                    <a:p>
                      <a:pPr marL="292100" marR="0" lvl="0" indent="-22860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700"/>
                        <a:buFont typeface="Arial"/>
                        <a:buNone/>
                      </a:pPr>
                      <a:r>
                        <a:rPr lang="en-US" sz="1400" u="none" strike="noStrike" cap="none"/>
                        <a:t>5.1  Receive Proof of Payment</a:t>
                      </a:r>
                      <a:endParaRPr sz="14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400" u="none" strike="noStrike" cap="none"/>
                        <a:t>5.2  Forward to Accounting Department for Verification</a:t>
                      </a:r>
                      <a:endParaRPr sz="14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228600" marR="0" lvl="0" indent="-228600" algn="l" rtl="0">
                        <a:lnSpc>
                          <a:spcPct val="106999"/>
                        </a:lnSpc>
                        <a:spcBef>
                          <a:spcPts val="800"/>
                        </a:spcBef>
                        <a:spcAft>
                          <a:spcPts val="0"/>
                        </a:spcAft>
                        <a:buClr>
                          <a:srgbClr val="000000"/>
                        </a:buClr>
                        <a:buSzPts val="1700"/>
                        <a:buFont typeface="Arial"/>
                        <a:buNone/>
                      </a:pPr>
                      <a:r>
                        <a:rPr lang="en-US" sz="1400" u="none" strike="noStrike" cap="none"/>
                        <a:t>5.3  Verification of Payment</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N/A</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1 working day</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2-3 working day</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Project Officer</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Project Officer</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Accounting Division</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57275">
                <a:tc>
                  <a:txBody>
                    <a:bodyPr/>
                    <a:lstStyle/>
                    <a:p>
                      <a:pPr marL="292100" marR="0" lvl="0" indent="-228600" algn="l" rtl="0">
                        <a:lnSpc>
                          <a:spcPct val="106999"/>
                        </a:lnSpc>
                        <a:spcBef>
                          <a:spcPts val="0"/>
                        </a:spcBef>
                        <a:spcAft>
                          <a:spcPts val="0"/>
                        </a:spcAft>
                        <a:buClr>
                          <a:srgbClr val="000000"/>
                        </a:buClr>
                        <a:buSzPts val="1700"/>
                        <a:buFont typeface="Arial"/>
                        <a:buNone/>
                      </a:pPr>
                      <a:r>
                        <a:rPr lang="en-US" sz="1400" u="none" strike="noStrike" cap="none"/>
                        <a:t>6.   Receive Confirmation of Participation</a:t>
                      </a:r>
                      <a:endParaRPr sz="1400" u="none" strike="noStrike" cap="none"/>
                    </a:p>
                    <a:p>
                      <a:pPr marL="292100" marR="0" lvl="0" indent="-22860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28600" marR="0" lvl="0" indent="-228600" algn="l" rtl="0">
                        <a:lnSpc>
                          <a:spcPct val="106999"/>
                        </a:lnSpc>
                        <a:spcBef>
                          <a:spcPts val="0"/>
                        </a:spcBef>
                        <a:spcAft>
                          <a:spcPts val="0"/>
                        </a:spcAft>
                        <a:buClr>
                          <a:srgbClr val="000000"/>
                        </a:buClr>
                        <a:buSzPts val="1700"/>
                        <a:buFont typeface="Arial"/>
                        <a:buNone/>
                      </a:pPr>
                      <a:r>
                        <a:rPr lang="en-US" sz="1400" u="none" strike="noStrike" cap="none"/>
                        <a:t>6.1   Send communication confirming the client’s participation</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1 working day</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Project Officer</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009650">
                <a:tc gridSpan="3">
                  <a:txBody>
                    <a:bodyPr/>
                    <a:lstStyle/>
                    <a:p>
                      <a:pPr marL="508000" marR="0" lvl="0" indent="0" algn="l" rtl="0">
                        <a:lnSpc>
                          <a:spcPct val="106999"/>
                        </a:lnSpc>
                        <a:spcBef>
                          <a:spcPts val="0"/>
                        </a:spcBef>
                        <a:spcAft>
                          <a:spcPts val="0"/>
                        </a:spcAft>
                        <a:buClr>
                          <a:srgbClr val="000000"/>
                        </a:buClr>
                        <a:buSzPts val="1700"/>
                        <a:buFont typeface="Arial"/>
                        <a:buNone/>
                      </a:pPr>
                      <a:r>
                        <a:rPr lang="en-US" sz="1400" b="1" u="none" strike="noStrike" cap="none"/>
                        <a:t>TOTAL NUMBER OF DAYS TO PROCESS</a:t>
                      </a:r>
                      <a:endParaRPr sz="1400" b="1"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p>
                      <a:pPr marL="50800" marR="0" lvl="0" indent="0" algn="l" rtl="0">
                        <a:lnSpc>
                          <a:spcPct val="106999"/>
                        </a:lnSpc>
                        <a:spcBef>
                          <a:spcPts val="80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b="1" u="none" strike="noStrike" cap="none"/>
                        <a:t>7-9 working days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50800" marR="0" lvl="0" indent="0" algn="l" rtl="0">
                        <a:lnSpc>
                          <a:spcPct val="106999"/>
                        </a:lnSpc>
                        <a:spcBef>
                          <a:spcPts val="0"/>
                        </a:spcBef>
                        <a:spcAft>
                          <a:spcPts val="0"/>
                        </a:spcAft>
                        <a:buClr>
                          <a:srgbClr val="000000"/>
                        </a:buClr>
                        <a:buSzPts val="1700"/>
                        <a:buFont typeface="Arial"/>
                        <a:buNone/>
                      </a:pPr>
                      <a:r>
                        <a:rPr lang="en-US" sz="1400" u="none" strike="noStrike" cap="none"/>
                        <a:t> </a:t>
                      </a:r>
                      <a:endParaRPr sz="1400"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809" name="Google Shape;809;p110"/>
          <p:cNvGraphicFramePr/>
          <p:nvPr/>
        </p:nvGraphicFramePr>
        <p:xfrm>
          <a:off x="1870725" y="1002665"/>
          <a:ext cx="10071675" cy="811848"/>
        </p:xfrm>
        <a:graphic>
          <a:graphicData uri="http://schemas.openxmlformats.org/drawingml/2006/table">
            <a:tbl>
              <a:tblPr>
                <a:noFill/>
                <a:tableStyleId>{7AFC1C30-CEC1-469A-B818-35135D24AD19}</a:tableStyleId>
              </a:tblPr>
              <a:tblGrid>
                <a:gridCol w="2798425">
                  <a:extLst>
                    <a:ext uri="{9D8B030D-6E8A-4147-A177-3AD203B41FA5}">
                      <a16:colId xmlns:a16="http://schemas.microsoft.com/office/drawing/2014/main" val="20000"/>
                    </a:ext>
                  </a:extLst>
                </a:gridCol>
                <a:gridCol w="2788275">
                  <a:extLst>
                    <a:ext uri="{9D8B030D-6E8A-4147-A177-3AD203B41FA5}">
                      <a16:colId xmlns:a16="http://schemas.microsoft.com/office/drawing/2014/main" val="20001"/>
                    </a:ext>
                  </a:extLst>
                </a:gridCol>
                <a:gridCol w="731525">
                  <a:extLst>
                    <a:ext uri="{9D8B030D-6E8A-4147-A177-3AD203B41FA5}">
                      <a16:colId xmlns:a16="http://schemas.microsoft.com/office/drawing/2014/main" val="20002"/>
                    </a:ext>
                  </a:extLst>
                </a:gridCol>
                <a:gridCol w="1686550">
                  <a:extLst>
                    <a:ext uri="{9D8B030D-6E8A-4147-A177-3AD203B41FA5}">
                      <a16:colId xmlns:a16="http://schemas.microsoft.com/office/drawing/2014/main" val="20003"/>
                    </a:ext>
                  </a:extLst>
                </a:gridCol>
                <a:gridCol w="2066900">
                  <a:extLst>
                    <a:ext uri="{9D8B030D-6E8A-4147-A177-3AD203B41FA5}">
                      <a16:colId xmlns:a16="http://schemas.microsoft.com/office/drawing/2014/main" val="20004"/>
                    </a:ext>
                  </a:extLst>
                </a:gridCol>
              </a:tblGrid>
              <a:tr h="501025">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CLIENT STEPS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AGENCY ACTIONS</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FEES TO BE PAID</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PROCESSING TIME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tc>
                  <a:txBody>
                    <a:bodyPr/>
                    <a:lstStyle/>
                    <a:p>
                      <a:pPr marL="50800" marR="0" lvl="0" indent="0" algn="l" rtl="0">
                        <a:lnSpc>
                          <a:spcPct val="106999"/>
                        </a:lnSpc>
                        <a:spcBef>
                          <a:spcPts val="0"/>
                        </a:spcBef>
                        <a:spcAft>
                          <a:spcPts val="0"/>
                        </a:spcAft>
                        <a:buClr>
                          <a:srgbClr val="000000"/>
                        </a:buClr>
                        <a:buSzPts val="1600"/>
                        <a:buFont typeface="Arial"/>
                        <a:buNone/>
                      </a:pPr>
                      <a:r>
                        <a:rPr lang="en-US" sz="1400" b="1" u="none" strike="noStrike" cap="none"/>
                        <a:t>PERSON RESPONSIBLE</a:t>
                      </a:r>
                      <a:endParaRPr sz="1400" b="1" u="none" strike="noStrike" cap="none"/>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DDEAF6"/>
                    </a:solidFill>
                  </a:tcPr>
                </a:tc>
                <a:extLst>
                  <a:ext uri="{0D108BD9-81ED-4DB2-BD59-A6C34878D82A}">
                    <a16:rowId xmlns:a16="http://schemas.microsoft.com/office/drawing/2014/main" val="10000"/>
                  </a:ext>
                </a:extLst>
              </a:tr>
            </a:tbl>
          </a:graphicData>
        </a:graphic>
      </p:graphicFrame>
      <p:sp>
        <p:nvSpPr>
          <p:cNvPr id="810" name="Google Shape;810;p110"/>
          <p:cNvSpPr txBox="1"/>
          <p:nvPr/>
        </p:nvSpPr>
        <p:spPr>
          <a:xfrm>
            <a:off x="2383650" y="159800"/>
            <a:ext cx="9110400" cy="933559"/>
          </a:xfrm>
          <a:prstGeom prst="rect">
            <a:avLst/>
          </a:prstGeom>
          <a:noFill/>
          <a:ln>
            <a:noFill/>
          </a:ln>
        </p:spPr>
        <p:txBody>
          <a:bodyPr spcFirstLastPara="1" wrap="square" lIns="91425" tIns="91425" rIns="91425" bIns="91425" anchor="t" anchorCtr="0">
            <a:spAutoFit/>
          </a:bodyPr>
          <a:lstStyle/>
          <a:p>
            <a:pPr marL="0" marR="0" lvl="0" indent="0" algn="just" rtl="0">
              <a:lnSpc>
                <a:spcPct val="105000"/>
              </a:lnSpc>
              <a:spcBef>
                <a:spcPts val="80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7. Processing of Philippine Seller Companies’ Participation in Roadshows, Sales / Business Missions, Travel Trade, MICE Fairs / Shows</a:t>
            </a:r>
            <a:endParaRPr sz="20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gfd3693d267_0_48"/>
          <p:cNvSpPr txBox="1"/>
          <p:nvPr/>
        </p:nvSpPr>
        <p:spPr>
          <a:xfrm>
            <a:off x="1730695" y="361146"/>
            <a:ext cx="9883800" cy="3605829"/>
          </a:xfrm>
          <a:prstGeom prst="rect">
            <a:avLst/>
          </a:prstGeom>
          <a:noFill/>
          <a:ln>
            <a:noFill/>
          </a:ln>
        </p:spPr>
        <p:txBody>
          <a:bodyPr spcFirstLastPara="1" wrap="square" lIns="91425" tIns="91425" rIns="91425" bIns="91425" anchor="t" anchorCtr="0">
            <a:spAutoFit/>
          </a:bodyPr>
          <a:lstStyle/>
          <a:p>
            <a:pPr marL="0" marR="0" lvl="0" indent="0" algn="ctr" rtl="0">
              <a:lnSpc>
                <a:spcPct val="106999"/>
              </a:lnSpc>
              <a:spcBef>
                <a:spcPts val="0"/>
              </a:spcBef>
              <a:spcAft>
                <a:spcPts val="0"/>
              </a:spcAft>
              <a:buClr>
                <a:srgbClr val="000000"/>
              </a:buClr>
              <a:buSzPts val="1700"/>
              <a:buFont typeface="Arial"/>
              <a:buNone/>
            </a:pPr>
            <a:r>
              <a:rPr lang="en-US" sz="2800" b="1" dirty="0">
                <a:solidFill>
                  <a:schemeClr val="dk1"/>
                </a:solidFill>
                <a:latin typeface="Calibri"/>
                <a:ea typeface="Calibri"/>
                <a:cs typeface="Calibri"/>
                <a:sym typeface="Calibri"/>
              </a:rPr>
              <a:t>CONTACT US</a:t>
            </a:r>
            <a:endParaRPr sz="2800" b="1" i="0" u="none" strike="noStrike" cap="none" dirty="0">
              <a:solidFill>
                <a:schemeClr val="dk1"/>
              </a:solidFill>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700"/>
              <a:buFont typeface="Arial"/>
              <a:buNone/>
            </a:pPr>
            <a:r>
              <a:rPr lang="en-US" sz="1700" b="1" i="0" u="none" strike="noStrike" cap="none" dirty="0">
                <a:solidFill>
                  <a:schemeClr val="dk1"/>
                </a:solidFill>
                <a:latin typeface="Arial"/>
                <a:ea typeface="Arial"/>
                <a:cs typeface="Arial"/>
                <a:sym typeface="Arial"/>
              </a:rPr>
              <a:t>TOURISM PROMOTIONS BOARD</a:t>
            </a:r>
            <a:endParaRPr sz="1700" b="1" i="0" u="none" strike="noStrike" cap="none" dirty="0">
              <a:solidFill>
                <a:schemeClr val="dk1"/>
              </a:solidFill>
              <a:latin typeface="Arial"/>
              <a:ea typeface="Arial"/>
              <a:cs typeface="Arial"/>
              <a:sym typeface="Arial"/>
            </a:endParaRPr>
          </a:p>
          <a:p>
            <a:pPr marL="0" marR="0" lvl="0" indent="0" algn="ctr" rtl="0">
              <a:lnSpc>
                <a:spcPct val="107000"/>
              </a:lnSpc>
              <a:spcBef>
                <a:spcPts val="80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4F, </a:t>
            </a:r>
            <a:r>
              <a:rPr lang="en-US" sz="1700" b="0" i="0" u="none" strike="noStrike" cap="none" dirty="0" err="1">
                <a:solidFill>
                  <a:schemeClr val="dk1"/>
                </a:solidFill>
                <a:latin typeface="Arial"/>
                <a:ea typeface="Arial"/>
                <a:cs typeface="Arial"/>
                <a:sym typeface="Arial"/>
              </a:rPr>
              <a:t>Legaspi</a:t>
            </a:r>
            <a:r>
              <a:rPr lang="en-US" sz="1700" b="0" i="0" u="none" strike="noStrike" cap="none" dirty="0">
                <a:solidFill>
                  <a:schemeClr val="dk1"/>
                </a:solidFill>
                <a:latin typeface="Arial"/>
                <a:ea typeface="Arial"/>
                <a:cs typeface="Arial"/>
                <a:sym typeface="Arial"/>
              </a:rPr>
              <a:t> Towers 300, </a:t>
            </a:r>
            <a:r>
              <a:rPr lang="en-US" sz="1700" b="0" i="0" u="none" strike="noStrike" cap="none" dirty="0" err="1">
                <a:solidFill>
                  <a:schemeClr val="dk1"/>
                </a:solidFill>
                <a:latin typeface="Arial"/>
                <a:ea typeface="Arial"/>
                <a:cs typeface="Arial"/>
                <a:sym typeface="Arial"/>
              </a:rPr>
              <a:t>Roxas</a:t>
            </a:r>
            <a:r>
              <a:rPr lang="en-US" sz="1700" b="0" i="0" u="none" strike="noStrike" cap="none" dirty="0">
                <a:solidFill>
                  <a:schemeClr val="dk1"/>
                </a:solidFill>
                <a:latin typeface="Arial"/>
                <a:ea typeface="Arial"/>
                <a:cs typeface="Arial"/>
                <a:sym typeface="Arial"/>
              </a:rPr>
              <a:t> Blvd., corner P. </a:t>
            </a:r>
            <a:r>
              <a:rPr lang="en-US" sz="1700" b="0" i="0" u="none" strike="noStrike" cap="none" dirty="0" err="1">
                <a:solidFill>
                  <a:schemeClr val="dk1"/>
                </a:solidFill>
                <a:latin typeface="Arial"/>
                <a:ea typeface="Arial"/>
                <a:cs typeface="Arial"/>
                <a:sym typeface="Arial"/>
              </a:rPr>
              <a:t>Ocampo</a:t>
            </a:r>
            <a:r>
              <a:rPr lang="en-US" sz="1700" b="0" i="0" u="none" strike="noStrike" cap="none" dirty="0">
                <a:solidFill>
                  <a:schemeClr val="dk1"/>
                </a:solidFill>
                <a:latin typeface="Arial"/>
                <a:ea typeface="Arial"/>
                <a:cs typeface="Arial"/>
                <a:sym typeface="Arial"/>
              </a:rPr>
              <a:t> St., Malate Manila, 1004</a:t>
            </a:r>
            <a:endParaRPr sz="1700" b="0" i="0" u="none" strike="noStrike" cap="none" dirty="0">
              <a:solidFill>
                <a:schemeClr val="dk1"/>
              </a:solidFill>
              <a:latin typeface="Arial"/>
              <a:ea typeface="Arial"/>
              <a:cs typeface="Arial"/>
              <a:sym typeface="Arial"/>
            </a:endParaRPr>
          </a:p>
          <a:p>
            <a:pPr marL="0" marR="0" lvl="0" indent="0" algn="ctr" rtl="0">
              <a:lnSpc>
                <a:spcPct val="106999"/>
              </a:lnSpc>
              <a:spcBef>
                <a:spcPts val="80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Trunkline</a:t>
            </a:r>
            <a:r>
              <a:rPr lang="en-US" sz="1700" b="0" i="0" u="none" strike="noStrike" cap="none" dirty="0">
                <a:solidFill>
                  <a:schemeClr val="dk1"/>
                </a:solidFill>
                <a:latin typeface="Arial"/>
                <a:ea typeface="Arial"/>
                <a:cs typeface="Arial"/>
                <a:sym typeface="Arial"/>
              </a:rPr>
              <a:t>: (02) 8 5259318-27 / (02) 8 5259607-09 / (02) 8 5259622-23</a:t>
            </a:r>
            <a:endParaRPr sz="1400" b="0" i="0" u="none" strike="noStrike" cap="none" dirty="0">
              <a:solidFill>
                <a:srgbClr val="000000"/>
              </a:solidFill>
              <a:latin typeface="Arial"/>
              <a:ea typeface="Arial"/>
              <a:cs typeface="Arial"/>
              <a:sym typeface="Arial"/>
            </a:endParaRPr>
          </a:p>
          <a:p>
            <a:pPr marL="0" marR="0" lvl="0" indent="0" algn="ctr" rtl="0">
              <a:lnSpc>
                <a:spcPct val="106999"/>
              </a:lnSpc>
              <a:spcBef>
                <a:spcPts val="160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Website: </a:t>
            </a:r>
            <a:r>
              <a:rPr lang="en-US" sz="1700" b="0" i="0" u="sng" strike="noStrike" cap="none" dirty="0">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www.tpb.gov.ph</a:t>
            </a:r>
            <a:r>
              <a:rPr lang="en-US" sz="1700" b="0" i="0" u="none" strike="noStrike" cap="none" dirty="0">
                <a:solidFill>
                  <a:schemeClr val="dk1"/>
                </a:solidFill>
                <a:latin typeface="Arial"/>
                <a:ea typeface="Arial"/>
                <a:cs typeface="Arial"/>
                <a:sym typeface="Arial"/>
              </a:rPr>
              <a:t>	Email: </a:t>
            </a:r>
            <a:r>
              <a:rPr lang="en-US" sz="1700" b="0" i="0" u="sng" strike="noStrike" cap="none"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info@tpb.gov.ph</a:t>
            </a:r>
            <a:r>
              <a:rPr lang="en-US" sz="1700" b="0" i="0" u="none" strike="noStrike" cap="none" dirty="0">
                <a:solidFill>
                  <a:schemeClr val="dk1"/>
                </a:solidFill>
                <a:latin typeface="Arial"/>
                <a:ea typeface="Arial"/>
                <a:cs typeface="Arial"/>
                <a:sym typeface="Arial"/>
              </a:rPr>
              <a:t> </a:t>
            </a:r>
            <a:endParaRPr dirty="0"/>
          </a:p>
          <a:p>
            <a:pPr marL="0" marR="0" lvl="0" indent="0" algn="ctr" rtl="0">
              <a:lnSpc>
                <a:spcPct val="106999"/>
              </a:lnSpc>
              <a:spcBef>
                <a:spcPts val="240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6999"/>
              </a:lnSpc>
              <a:spcBef>
                <a:spcPts val="2400"/>
              </a:spcBef>
              <a:spcAft>
                <a:spcPts val="800"/>
              </a:spcAft>
              <a:buClr>
                <a:srgbClr val="000000"/>
              </a:buClr>
              <a:buSzPts val="1700"/>
              <a:buFont typeface="Arial"/>
              <a:buNone/>
            </a:pPr>
            <a:r>
              <a:rPr lang="en-US" sz="2000" b="0" i="0" u="none" strike="noStrike" cap="none" dirty="0">
                <a:solidFill>
                  <a:schemeClr val="dk1"/>
                </a:solidFill>
                <a:latin typeface="Arial"/>
                <a:ea typeface="Arial"/>
                <a:cs typeface="Arial"/>
                <a:sym typeface="Arial"/>
              </a:rPr>
              <a:t>           TPB CONTACT NUMBERS			    WEBSITE</a:t>
            </a:r>
            <a:endParaRPr sz="2000" b="0" i="0" u="none" strike="noStrike" cap="none" dirty="0">
              <a:solidFill>
                <a:schemeClr val="dk1"/>
              </a:solidFill>
              <a:latin typeface="Arial"/>
              <a:ea typeface="Arial"/>
              <a:cs typeface="Arial"/>
              <a:sym typeface="Arial"/>
            </a:endParaRPr>
          </a:p>
        </p:txBody>
      </p:sp>
      <p:pic>
        <p:nvPicPr>
          <p:cNvPr id="816" name="Google Shape;816;gfd3693d267_0_48"/>
          <p:cNvPicPr preferRelativeResize="0"/>
          <p:nvPr/>
        </p:nvPicPr>
        <p:blipFill rotWithShape="1">
          <a:blip r:embed="rId5">
            <a:alphaModFix/>
          </a:blip>
          <a:srcRect/>
          <a:stretch/>
        </p:blipFill>
        <p:spPr>
          <a:xfrm>
            <a:off x="2965375" y="3875326"/>
            <a:ext cx="2470975" cy="2470975"/>
          </a:xfrm>
          <a:prstGeom prst="rect">
            <a:avLst/>
          </a:prstGeom>
          <a:noFill/>
          <a:ln>
            <a:noFill/>
          </a:ln>
        </p:spPr>
      </p:pic>
      <p:pic>
        <p:nvPicPr>
          <p:cNvPr id="817" name="Google Shape;817;gfd3693d267_0_48"/>
          <p:cNvPicPr preferRelativeResize="0"/>
          <p:nvPr/>
        </p:nvPicPr>
        <p:blipFill rotWithShape="1">
          <a:blip r:embed="rId6">
            <a:alphaModFix/>
          </a:blip>
          <a:srcRect/>
          <a:stretch/>
        </p:blipFill>
        <p:spPr>
          <a:xfrm>
            <a:off x="7836320" y="3670623"/>
            <a:ext cx="2660316" cy="266031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111"/>
          <p:cNvSpPr txBox="1"/>
          <p:nvPr/>
        </p:nvSpPr>
        <p:spPr>
          <a:xfrm>
            <a:off x="0" y="1245024"/>
            <a:ext cx="11480800" cy="1281731"/>
          </a:xfrm>
          <a:prstGeom prst="rect">
            <a:avLst/>
          </a:prstGeom>
          <a:noFill/>
          <a:ln>
            <a:noFill/>
          </a:ln>
        </p:spPr>
        <p:txBody>
          <a:bodyPr spcFirstLastPara="1" wrap="square" lIns="91425" tIns="91425" rIns="91425" bIns="91425" anchor="t" anchorCtr="0">
            <a:spAutoFit/>
          </a:bodyPr>
          <a:lstStyle/>
          <a:p>
            <a:pPr marL="0" marR="0" lvl="0" indent="0" algn="just" rtl="0">
              <a:lnSpc>
                <a:spcPct val="106999"/>
              </a:lnSpc>
              <a:spcBef>
                <a:spcPts val="0"/>
              </a:spcBef>
              <a:spcAft>
                <a:spcPts val="0"/>
              </a:spcAft>
              <a:buClr>
                <a:srgbClr val="000000"/>
              </a:buClr>
              <a:buSzPts val="1400"/>
              <a:buFont typeface="Arial"/>
              <a:buNone/>
            </a:pPr>
            <a:endParaRPr sz="1400" b="0" i="0" u="none" strike="noStrike" cap="none">
              <a:solidFill>
                <a:schemeClr val="dk1"/>
              </a:solidFill>
              <a:latin typeface="Merriweather"/>
              <a:ea typeface="Merriweather"/>
              <a:cs typeface="Merriweather"/>
              <a:sym typeface="Merriweather"/>
            </a:endParaRPr>
          </a:p>
          <a:p>
            <a:pPr marL="0" marR="0" lvl="0" indent="0" algn="just" rtl="0">
              <a:lnSpc>
                <a:spcPct val="106999"/>
              </a:lnSpc>
              <a:spcBef>
                <a:spcPts val="800"/>
              </a:spcBef>
              <a:spcAft>
                <a:spcPts val="0"/>
              </a:spcAft>
              <a:buClr>
                <a:schemeClr val="dk1"/>
              </a:buClr>
              <a:buSzPts val="1100"/>
              <a:buFont typeface="Arial"/>
              <a:buNone/>
            </a:pPr>
            <a:endParaRPr sz="1400" b="1" i="0" u="none" strike="noStrike" cap="none">
              <a:solidFill>
                <a:schemeClr val="dk1"/>
              </a:solidFill>
              <a:latin typeface="Merriweather"/>
              <a:ea typeface="Merriweather"/>
              <a:cs typeface="Merriweather"/>
              <a:sym typeface="Merriweather"/>
            </a:endParaRPr>
          </a:p>
          <a:p>
            <a:pPr marL="0" marR="0" lvl="0" indent="0" algn="l" rtl="0">
              <a:lnSpc>
                <a:spcPct val="100000"/>
              </a:lnSpc>
              <a:spcBef>
                <a:spcPts val="80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p:txBody>
      </p:sp>
      <p:sp>
        <p:nvSpPr>
          <p:cNvPr id="823" name="Google Shape;823;p111"/>
          <p:cNvSpPr/>
          <p:nvPr/>
        </p:nvSpPr>
        <p:spPr>
          <a:xfrm>
            <a:off x="1463040" y="1240368"/>
            <a:ext cx="10200640"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Arial"/>
                <a:ea typeface="Arial"/>
                <a:cs typeface="Arial"/>
                <a:sym typeface="Arial"/>
              </a:rPr>
              <a:t>WE VALUE YOUR FEEDBACK</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PLEASE SCAN FOR THE FOLLOWING:</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                          PROCEDURE 			</a:t>
            </a:r>
            <a:r>
              <a:rPr lang="en-US" sz="2000" dirty="0"/>
              <a:t>	</a:t>
            </a:r>
            <a:r>
              <a:rPr lang="en-US" sz="2000" b="0" i="0" u="none" strike="noStrike" cap="none" dirty="0">
                <a:solidFill>
                  <a:srgbClr val="000000"/>
                </a:solidFill>
                <a:latin typeface="Arial"/>
                <a:ea typeface="Arial"/>
                <a:cs typeface="Arial"/>
                <a:sym typeface="Arial"/>
              </a:rPr>
              <a:t>FEEDBACK FORM</a:t>
            </a:r>
            <a:endParaRPr sz="1400" b="0" i="0" u="none" strike="noStrike" cap="none" dirty="0">
              <a:solidFill>
                <a:srgbClr val="000000"/>
              </a:solidFill>
              <a:latin typeface="Arial"/>
              <a:ea typeface="Arial"/>
              <a:cs typeface="Arial"/>
              <a:sym typeface="Arial"/>
            </a:endParaRPr>
          </a:p>
        </p:txBody>
      </p:sp>
      <p:sp>
        <p:nvSpPr>
          <p:cNvPr id="824" name="Google Shape;824;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460375" y="1603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7" name="Google Shape;827;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612775" y="3127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8" name="Google Shape;828;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765175" y="4651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9" name="Google Shape;829;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917575" y="6175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069975" y="7699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222375" y="9223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374775" y="10747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3" name="Google Shape;833;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527175" y="12271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679575" y="13795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831975" y="15319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6" name="Google Shape;836;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1984375" y="16843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7" name="Google Shape;837;p111" descr="data:image/png;base64,iVBORw0KGgoAAAANSUhEUgAAAMgAAADICAYAAACtWK6eAAAAAXNSR0IArs4c6QAAEEdJREFUeF7t3e12G0cOBND4/R86q+NEZ6mYZN9hgT0UVfuXaHwUqoDucbz+9ffH//7q/4pAEbiKwK8KpMwoArcRqEDKjiJwB4EKpPQoAhVIOVAEHkOgG+Qx3HrqhyBQgfyQRrfMxxC4K5Bfv3495vUJp3Z8jdZ6k1ySGNfOai47zmoMxeAJNPrD5Qq/CuQCMm3cCtR7jU1iKAGvxd9xVmMoBhXIAQQSUmoYbVySSxJDCViBaMf/+mvVy26QbpAlm1SYid0yiScZVCAHgE2mu4ZJYigBu0G0G0/YICvFeWq3LZUI03ZKLK3xGlaas+YyHUPjnoWBxtU6Vnw+fMVaOUwK+DyrJJq2U1C1xmny7qj31TFQ7LWOFZ8rkAXieiW65qYCuX6FUaEnYqhAPhBQoNVOQdXGVSAViHLlkJ0SetquArneplfaooeI9B9j5cvlsZEr1ncEUHNe3VHvvZumr12as5JIa9PBof6UqEm9U9u7AlmwKWl6BeIbSQmdiF+F2Q1y4/2ihNaJqv60cclE1VyUgJqzYlWB3EBegdFJnjQ4IZGSN6lXYygGCaYVSPiVKGlSAr7GVbIpiRJ/Wq/GUAy0tmQLJGeTepNB9DZXrGkAtZk7CKgxFAMVg/qb3rZKaMVF/a1w+daP9LOamTRJz6qdYrAiwmc89VeBfIMr1lnNVPIqKdVfsuE0l7Mw1YmvWKm/FS7dIAvEdxBGm16BOFIVyI0NpxCuJsfOK4fmXIE4UhXIDaymvwipkJS8O/zp1psi0b1hksTQOvQ9pNx4m69YCSkV/B2E1rmoDU5q0xjT2KuQFCv1t+rvt36DTDdJJ5E2KSHbWbUlOevZxE6xr0B6xfqNgBJBxa/knRZwUscza+sGWYyk1Qq+dzwh2zQBn0mivkEu0E0Io+tRiZXctZWAmvO0neKsWGm9rx43wfkRrEY2SJJ00rgKxP9WZYLzK51NuFaB3EAvmYpJQ5KzSc7vfDbBtAKpQG4+3F9pCzxC1EQYR99Il7F6xbpAQ69sE81a+XjnLfDWAlk19lm/62fA2vm7RIm6w+5ZvFn5XQ2iwxtkFfBZv5f435P42rdn8WbltwL5QGjHBFQi1O56P1ZEftbvFUgFcvPh/kqD41kCWPmtQCqQCuSOSiKBrNT3ir/rl6jpq841LFbgT+CX1KvxNcZZGGgdj9i93T/iqc2sQJwuimkF4pieZqnNrEC8RYppBeKYnmapzaxAvEWKaQXimJ5mqc2sQLxFiumPE0gCjMKvRFV/2qTkE6fGSHKexn4Hzlqv5rLDbpXz6X+SriCsCrn3u8ZQuwok6Yb/LUjtR2K3qqQCuUBIga5AVrS6/7vivMNuVUkFUoGsODL++w7i6xV6VVwFUoGsODL++9sI5Boy+njUP0WeUvpnrpqfdl3rUKyUHHqNU/ym7ZJ6k7NJfx/p5eE/SdcENRltnBJa81N/WseOpqu4dtgl9SZnk/4+0ssKZKGUR0C9t82UvN0g/rXrmcOuAqlAviCQbPQdZ7tBPto1PbV1wujUVn9KGG26bp8ddsk1KTmrWE318vAG+Y7k0Jy1cYk/PftKJJ/OOSGvCiTB7zK/CmTRfW2Ikkjtkgbr5poeCJpzBfKBgDZJCajgJ9ezacKoGJQwCaaKi/YjyVnPJv2Y4ks3SDfI8pGuQldSViDdIMqpm3ZKtsQumdBKct1I0xtuCpeRDbJj9WszdwCtuUyTSFWXYJAQS8WgdahdkvMqRgWyQCghWwWyot/M7xXIDRx1c01P/Gl/05M3EXVCtuk6VD5JzqsY3SDdIF8QSMhWgYSTPJn4OrWT6alXIs1F/U0TK8GgAvnataf9fZCkSau19/l70kyNkYj6lc5Oi1X7q8NEe6l9U3+rOiqQBeKvRPJVMz9L0Y2kJFJxKXkVU61D89O4l/4qkArkCwJKShVrN8gNgimA2pBnTol7Gnlk6tyb5AkuydkEPz3bDaIIfNhNN1OblBA6mXavfjbBT88qPbRHrzA8D3/m1aT1fpsISWNo4xI7rSMRkmKvdSh+WpsSP8FAz06JugJRNi3slETaYCVvkr7G0NoqkI9u6BQ7C3zNLyHW1HQ6+laZru2sHiVDQs9O9agbZEgpOmW1wUreJH2NobV1g3SD3OSjkqgCuQ7htLhO2yBJg3XaKVhqp3ETu+T6o+J69RiKn24uJfkzcTl8xapAfAImhFGcXylGkouSPBGXCu7SrgLRri7stMGPNOneY17T37GlklwUvwrkxjtHgVEiaDPVThtcgWT/j4nKA+3bii/dIIpkN8gQUm8kkOmpqP50SuywU1ZM16abJomrtSXvodWEvnd9TPqrOa/y2/pf8ybN1C9W03ZKounaKhDfNCuSHxUhP9K16TuaOU189VeBXEdAuTFN3qRvj5ztBrnovzZT1/dZg0Pjqvin61V/vWLd6FACjE4JtVMSJRP1rLNamxI6Eab2Q+0059VQPLxBziJv0szpnDUXjavEUiGpv4RESlTNOcFK69WcozeIFjJtp6ScBksbnMSdPqv+KpD1X+zrBlm8QSqQ7GuS4qcDVQel+usV6wPRBCxtsE5t9ac5J4TpBukG+c0BJZvaJaSsQK6jdxb20QbRCfPq01PzU+KrnYpB81N/SrbETrmxIuCnn0ce0PfOKqarXh7+b7Gmm6SFaNxVwZ+/a+PUnxJG/Sl5E/w0hmI1TfIkruKy6kcFskIo+D0RtZJXiaDkVTsdCAnJk7OKy6q9FcgKoeD3CmT9CO4V64JgSphkeiqfdTqpP52o6i/BQM8mdlqv4jy9ubZsEE06sVPCaMGaS9LgaaEriRKs9KzWpv5UhK/k7zKX0/+gUIGpQBKk/GwF8hWrCmRxBUwmoJ7tBnEBK6bqcYV9BVKBfOFSN0g3yM3hou8XJZFOu9UU02k4Yae1aSzF4JX8jb9BtDglYPKA1lySGAmJEjG8UlytQ3uutWncpL8VyA0VTTdTPyyoqJVEO+IqUacx1bgVyAcCCVgJgK9EVBVXgpWSfAemu+sYeaRrk3YArbnsaOaOSa717ibWZ17acx06u+uoQJ74FasCuf7vySQP928pkOkpkRBLc9HJq5NNcz4rv4SUilVid1Z+K8GNbBBt+jTZkmuSNnM6Z8VqOr+zCKh1nJVfBRI+5isQpXhmV4F84DdNtm4Qx/QsAqpszsqvG6Qb5DdHzyLgjxNI8hjVswqq3ud3bK5km03XoWJYTU/tw9FPuglWmpNiuvJ3+JGuJFdSJk1SEDQXrW0F6lHCTNdRgfjn5VUvK5AFQmcJWEmuolYRrghz7/ckRnL2mRupAqlAEk18OZuQPDlbgdxooYLaK9bclaMbZGye/OkoIfSOq04yiVSE03Vou86Km1wBk9qm+nH4//ZHk54m23SD1V8iaiWHYqpNf6W4mst0bepvxYMKZMHOCsT/MFKFnnyAmBZcBfKBqJJ8eutpM5VYOhVfKa7mMl2b+qtAKpDfHF0R4ejjW0X91gJRFSYgaOO+Yy5am26uaVIm/nb0Q3mldTxykxj5cxAt5JEEP33vaIgSWnNRfxWIv3OmMV35q0Au2LkC66hY1V8FUoH85kA3iF4GnDDqMRHrtICTr1hJHY/wrxukG0Q19sVOr5nJ9VvPagEvL5BnFnL0+qPgPwLq0S9COhWnc9HNoBNf7RLslUNqt8J+6wbRpBMi7JhsK1ArkP8joP1IxKW8UmFe2lUgiytWItZkQk+fVRJpvYmdElXFpbVp3ArkBqI6xbpB/IOLklyxT8RQgXwgoA1RsHRSauMSf8nZ6fw0F+1HBXKDvDqNtSE7riaaS2KnhN5h9+o9SkS4wm/rG0QJM03yJG6Si8bVBq+a+azfK5AbyCaN05X56uBXIP4fOupASDDVs3qFXg2VbpAVQld+VyIkdg+k9bQjrz7EdJBrHad9xVLC6JTQgpO4SS4aVxv8NAUsHO/AWbHSfpy2QRKwXr3BCfhTDbmHUSIkvfImPdIYaqeYTuMSbZAKxCmkWKnHaSIk/hLyViAf6E2DryTSxqm/pI4K5PX/QHHVo8OP9JXDT+IlxFLyqp3m3CuWInrdTjeD2umwS7i24kYFsuDEM8E/SsfpXBJ/CXkrkBtXLAXmLLuk6Ur2pLZkwyVxd3xhUuwVZ8XqpTbIjiZpM3V6as7aOPW3atzRq2wSVzFVUiZY6VnNZYXz1ivWjiZpMyuQ7AG9ItZRAXeDfCBQgWQY6FRUsiXDpAI58I7QxlUgFciRK5KKUH3qQLj097Qr1ncUTZLzM5t0z3dyVUzq1biKy7TdlLgqkEVnHpk6RwmdNFOJqjG0Xo07TXz1p/Wu/FUgFcgXBCqQr4SoQCqQCuQOByqQCqQCeVQgq/vZ2b/rdUAfo0k9+oVOY0z7m46r+SVvAX3nJDFWuGz9F6ZWyRz9vQI5itjaPiF+0o9kiFUgN/qaNESn05pS/1gosc7yNx1X603Iqz1KYqxw6QZZIYS/K2HQ3bjgpuNqvQl5KxDtWjfIbwSUMAmsCfGTjf4tr1g7GqLN1MZN+9MJqFhpHa8eVwmd1KuCU+yv5bzC+fBnXiXgtJ0CrXHV3wrAz3japHeJW4FsWunThJ72V4EoovP/+Xw3iGM//mh9l0l+1ubqBukG+c2BbhCfYsnETwaWDoktbxAljMP6p6UCncR4l7OKlZJomqgJX7Q27eUj/g4/0pOCn1mI+n43O216BeJvpEuOVCDfXDEViDdQsapAHNOXt9Smd4N0g7w8mZ+RYAXiqCpW4xtEp5N+RdBCNG7ybtIY3qY/LZOHcRJXz+7AQHPZjdXIGyQBMClY41YgSr/rdopzFsVOJ3yxCF+tKpAFajvIsbvpR4myAwPNaTdWFUgFsuRmBXIDoum3QN8g14HePRWXiviPQQXyRgJRsilJpt8vO/wlhE7w09qmB6/G1Z6/9VespMG64RRoJcK0vwpEEV3bvd0bpALJ/uZhgp9Och0cKnSNu5bDnxYVyAK1BHwlgjZO/SmxdGOqP8Vqug6Nqzj3inUAqQR8JYKmo/6U0BXIGvkfsUHWMPxjcRYBk/yU5NfsVEh67TprmGgdj2BVgVygVoFcl2oF8uafeZMJreTQGNNT9pGp+HlGJ69iMF2b+tM6HsGqG6QbZKntCqQbpG+QOzKpQEKBLEfQQYPkLZA0U+MeLGdprlcEre2Rq8S9JBWXpI7pjwjqb3WNG7liLRlw0CBpiJIosTtYztI8IVZydpnYvwZJPxKxTtemdVzmXIE88AZRYqldQoTkbJKfDpgKRFE+YKdKP8vuQClkmpA8OUvJfRglOFcgivIBu6QhOtkSuwOlkGlC8uQsJVeB/P33LaAUfAU6sUsIrYJLHnYaQzHdUW+S8+px+4llEiPhi55d1XH4DaKBp+12EKYC8X8pa0WsCmRaAQt/FUj2FviO+O2g2Ero3SCLLiRXBCWlPmR35KI5r4jVDbJD3hcxksYpsXrF6hXrvxz41v+I52aNNtwPRKAC+YFNb8mOQAXiWNXyByJQgfzAprdkR6ACcaxq+QMRqEB+YNNbsiNQgThWtfyBCFQgP7DpLdkR+B8ThOsRwaUj9wAAAABJRU5ErkJggg=="/>
          <p:cNvSpPr/>
          <p:nvPr/>
        </p:nvSpPr>
        <p:spPr>
          <a:xfrm>
            <a:off x="2136775" y="18367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111" descr="data:image/png;base64,iVBORw0KGgoAAAANSUhEUgAAAMgAAADICAYAAACtWK6eAAAAAXNSR0IArs4c6QAADShJREFUeF7tnFt2HEsIBK/2v2hfyeNjj0b9qKCTfk3o1zQFSSZQJR1//Pr8+c8fERCBSQQ+FIjMEIF5BBSI7BCBBQQUiPQQAQUiB0SghoATpIabX70JAgrkTQptmjUEFEgNN796EwQUyJsU2jRrCCiQGm5+9SYIKJA3KbRp1hBQIDXc/OpNEFAgb1Jo06whUBLIx8dH7bSdv0r9HeZcvnP+u+3nYOyuC81353KvHlfhgwJZhfW//7oJT/0rkIGiTZgokBdQKoBMQU8J3G2vQBRIDQEFEsFtzokr1iC83bvuYBirZk6QVYiQgQIZhEuBPICihEnZu2INEjWwUUQv6amOTdPv3vmp/24CHyW07nNp3SnOFX4qkCeUuwmQmrxHxdl9rgJJIfDih3b4bnva2Sgs3UQ9Ch+KA8XZCTK4cx5FACdISgLLfmh9l7y5Yrli/eAHJRi175ZJMh4FokAUyIJidxHIVVaLVGejHYzaHxVnaue/Eh8USIptT34o4al9KuTUudSPAhl8ZaKF7n69ofF0d9TKqwvJgRK7O18S+5ftHnxwgtCqDNhT4lH7gRCGTFLnUj9OECfIJEH36HhDyvhjRIntBBlElwJ7pY4xCMGiWQofV6zlauzRcN5yxTpKsHPlpoWmIj6b0I7Cv4KDAqFse7JPETvlhwpwQ+rfPk1NTBoPxU2BvCBMAewuECVwd6el+XoHGUTs6h2jm3jU/1FCHiz3qtnV+bCUoCvWavnnDVLETvmhE2pD6q5Yi6qa+W9/jir0VToYJTCdRNS/AllH4C0nSGqXXod3zIIKnMY/FsW6FW2A1H49gu8W1L+X9MFLOiVYBVhSbAVC0Ppnq0AGCd9NMAXyKESKkN2rY4oPXzm7Yj2JMAks6Ympc1PEo3cZGn8qzpRgF+/bn4f8IsX8raqLX9JdsWjFnSAIMQWC4Fo1pnhSga8GMGiQ6thOkEHAU2aUYLRAlBh0RUkRvrAMREpA8Y8cuuAkGc8ud5CzAaJAshVJEjIRWTIeBTJQESfIMkhJQg6UY9UkGY8CWYWbP2+6Yi1f6gcg32SiQF7go4C4Ym3i34+PKf7Z0396S8bjBBmoliuWK9YATf6Z0A6MnAeNKbG1f4BPO/DV+bBEuegECXI74krCZwlP8YwUMeik8gyuQJ4KQAmg/bIAg9yOuFIgLzBKYCfIMyUUiAKZ7LSpOwVtOJG2H3SiQBSIAlkQ1G4CCYr6VK5SrzGVQhwBBM33KnklsSxd0pMBnMkXJcxc7FchEs33KnklOaVAntCkhFEgSSqe05cCUSDDzHSCDEN1T0MnyHJdFcg9eT+clQJRIK8IlFasFJGGmfvH8Kh3eHputz3Fjdp3x3+Uf4rDl70CGUDtqIJepRGdDZ/kKqhAFMgPBK5CePoXAgOl/mGiQAZQOxthBkLeZHK2fFPxVEBRIAOopQpEO54r1qM4KfwHSu0EqYCUKpACyRKe4lmpfWmCVA4i36QSP8oPPZfaz2GZmji0IczFQ/2kLtcpPMuvWITsFdtUgkf5oedSewWyzKoUngpkUL0U8G57BaJAJhGgI5gSlRIvtUJ0xznYB/6a0bxcsSjCG+27CdMtNBo/tadCpuVQIP8Q85I+wB5K4G57BXKzFYsSZoCz30zo6033BOmOn/rvzpfiT1cymm/SfpcJokBqHS9VaAVSR1KBDGB3NoEPhPzNRIFQxHa+g5yNYN2EoeVIrSip1YXWKxU/rQvFuWLvBBlAjRJmwOWmOxT1T4lH81UgtCIv9hRwehwtUDdhuuOn/rvzpfinJh3FoWIfnSBUCN32c4DQcymwKf8pP6n4qR8qBJovta/Er0CeUKOdtluAexBgKofURFAgG1cpSgBq303gbv+pfGnnVCBNr1i0oN323QTu9k/xoUKg8af80z9lSdlX4nfFcsX6wRsniBNkspl4B3nAokA2CoQCSIlHVwsaT2XUTn1DRz+9tJ5tBUrhlsqL8qoSf2nFooSkiSiQ5VJS/CkxaL2ofwXyggAFXIEokBHRUV6N+Hy1cYJUUPvzjSvWBvAmPqWTUYEMTiIKbKqsCiSFZO1xQIEokEkGdjeEPYg3lRjNa484oytWKmB6B8n2sf29HZUvJWQ3MmfkjwLprvqAfwXyAEmBDJDly+QowgyGFzc7Kl8nyHopnSDrGLVbKBAnCCLZUYRBQQaNj8rXCbJeRCfIOkbtFgrkZhNkjjG00GfrYO1KCB1wld+/0Es35QP1X4G/NEEUSAXq3DcKJDtxliqjQHK83c2TAlEgu5HtigcpEAVyRd7uFrMCUSC7ke2KBymQiwqEXt7n7CkBqH3qXOqH4pN6pUm9DnX7ofnSV9NKM4xe0ikBKMEoIN0FpfFTfChhqH8afzeeNF/KBwXygkB3QSnBKIEpYah/Gn83njRfBTJIeFes5d7YTeyU0BTI4IyjhKf2qYJSP7TDU8JQ/zT+bqHRfJ0gTpDBluIEeUaACm0JveglPdVhKCtoJ0nFSc9N5UX9pCYFJR7FJ1WXFD5ffhTIAJp0haNESq1GA6l8M+nOS4EMrkC0g9FCH1UIem4qL+qH4p/Ki/pxgrxUqrvT0g55FJGcIA8EFIgCQc2fEgY5/zSmDYQ2NCeIK9YkJymRnCA3myCpzkA7GF2Buol3VPx0UnTjkIqH4pmyX4q/9IqlQB6Q0gKlBJ4iZPcKR+OkeKbsFcjGVZASmxIvtZJRQtI4qX9qnyI8beAKRIFMckCBrEvYFWsdo1kL2vHoJNoQ2tCnCmQdJgWyjpEC2YAR+ZQ2nJT9bVasbkBoR6V3B+qfkKvyaJDCk+aVwo36oXh+2V9qgqQKOgfUUYWuFG7qmxQ+9JJ7FG4K5IUFKQIokAcCKTwVyOArUDfgKf8KRIGMTm1XrCekjuqEo8Vas0s1EFesf0grEAXyQ3cKZGeBpFaaOT/0sna2SZHq/GsT5vXfUzik/KTip3w4/JlXgSyXXoFQaTzs6aSrnLLLiqVAFMgzAqkOr0AGJU8B714JUv67CdAdZ2olpg2W8sEVa/CZOlXQbuKlCNAdZwpPBTI4KVKAp4hBC0fjd4IsE6Mbn9/3nM9u9IvyMxVYiqg0HmrfjQ/FgcZzFXv6WEHzKlBdgZzh8qhAHlVQIE13AToRqD3tVNS/AlEgkxyjxKAdJmWvQCgCNXtaL3qKK9YLYhTwCoBTRXKCUOo6QZwgO+zYNVqe5yva0GjklQZYesWigZ3Nnnb4s8XfHU83PnS1TuWrQAaR7CbAYBinNevGR4GctvSPwLoJcPL0V8PrxkeBrJbgWINuAhyb3fbTu/FRINtr1OqhmwCtwe/gvBsfBbJDEbcc0U2ALbGd4dtufG4vkKMSpOTpfjZMxTPnhxK1uy4UT2rfjSf1//u+mvxjxUoAnd90F4jGTp8ZFcgywhRPWi8FUkFswze0oApEgWyg2/qnTpB1jIgFxZPak1i+bGnDof6dIBXENnxDC+oEcYJsoNv6p90dbD2C7xYK5IFH6jGB4knrFZ8gewQ8lSTttHNAHVU4em4K57OdS/NK1X1JONFXLJpgRdEKJLd7K5B1BiqQJ4woYebgpY2Cnkv9pyZm97nUvxNkXeCLO20K8MEw/pp1n0v9KxBawX/2ThAnyDB7uoVJ/TtBBkuXAoquOq5YgwV6MeuuFxXa4Zf0buJRwFPxpASSWoEoXa/yDJ6qV0U4u6xY3QkqECqNh70CWcdNgaxjhC0qnYo8X+OAZj5QIOtIKpB1jLCFAsGQ7TLRKnVRILVaLn5VKYQTpH/lq9RFgSiQHwik7owU2u6VT4G8VIQCXgGws/On4qFEpY8e1P/ZXu185n1BoJsAqQ6sQFLSW361UyAKBDGtu4E4QQYJiar2aZxamboJ4AShlX3Yp3CbO70ykb2kP6FZAdA7SE0MnbgpkMEJlZo4lAKpTpgSbCr+7nhSuCmQkwvkbDs2JR4VAvVPBUvtafxe0jcKihZIgaQQq/lRIBsJ331JVyA1Yqe+UiAKZJJL9M6V2tVdsZoISTsGJUDKnsbpBEkhVvPjBGkSbBLYMz1j0g5PcaD+a7Qf/4rGf/glfTy1miW9U1B7GhUlzFUmXZJ4pIEcic8uvyikBKP2lPDUPhUP3fm746SroAIZZMJRhUsVtDt+J8ggkS6wKjtBnoqU6pAKRIGgZ8YaXONf0YlA7ccjeVgqEIrYMm7eQWp4/v2KEp7a0/AUCEXsTQRSg6Xvq1TnoYI6yj6FZDduV3ms+L0NfILxiwJLOyT1n7LvLvTZ/F8FNwWSqtRGP2cjcHc8G+H6+/lRcabOTeHgBHlBMlUgV6x7PFYoEAUy2Wy7G4UrVnLGbfDVXeiz+d8A1bdPu/O6vUBShdCPCJwdgdIr1tmTMj4RSCGgQFJI6ueWCCiQW5bVpFIIKJAUkvq5JQIK5JZlNakUAgokhaR+bomAArllWU0qhYACSSGpn1sioEBuWVaTSiGgQFJI6ueWCCiQW5bVpFIIKJAUkvq5JQL/A/6eGLdyM/HgAAAAAElFTkSuQmCC"/>
          <p:cNvSpPr/>
          <p:nvPr/>
        </p:nvSpPr>
        <p:spPr>
          <a:xfrm>
            <a:off x="2289175" y="19891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0" name="Google Shape;840;p111" descr="data:image/png;base64,iVBORw0KGgoAAAANSUhEUgAAAMgAAADICAYAAACtWK6eAAAAAXNSR0IArs4c6QAADShJREFUeF7tnFt2HEsIBK/2v2hfyeNjj0b9qKCTfk3o1zQFSSZQJR1//Pr8+c8fERCBSQQ+FIjMEIF5BBSI7BCBBQQUiPQQAQUiB0SghoATpIabX70JAgrkTQptmjUEFEgNN796EwQUyJsU2jRrCCiQGm5+9SYIKJA3KbRp1hBQIDXc/OpNEFAgb1Jo06whUBLIx8dH7bSdv0r9HeZcvnP+u+3nYOyuC81353KvHlfhgwJZhfW//7oJT/0rkIGiTZgokBdQKoBMQU8J3G2vQBRIDQEFEsFtzokr1iC83bvuYBirZk6QVYiQgQIZhEuBPICihEnZu2INEjWwUUQv6amOTdPv3vmp/24CHyW07nNp3SnOFX4qkCeUuwmQmrxHxdl9rgJJIfDih3b4bnva2Sgs3UQ9Ch+KA8XZCTK4cx5FACdISgLLfmh9l7y5Yrli/eAHJRi175ZJMh4FokAUyIJidxHIVVaLVGejHYzaHxVnaue/Eh8USIptT34o4al9KuTUudSPAhl8ZaKF7n69ofF0d9TKqwvJgRK7O18S+5ftHnxwgtCqDNhT4lH7gRCGTFLnUj9OECfIJEH36HhDyvhjRIntBBlElwJ7pY4xCMGiWQofV6zlauzRcN5yxTpKsHPlpoWmIj6b0I7Cv4KDAqFse7JPETvlhwpwQ+rfPk1NTBoPxU2BvCBMAewuECVwd6el+XoHGUTs6h2jm3jU/1FCHiz3qtnV+bCUoCvWavnnDVLETvmhE2pD6q5Yi6qa+W9/jir0VToYJTCdRNS/AllH4C0nSGqXXod3zIIKnMY/FsW6FW2A1H49gu8W1L+X9MFLOiVYBVhSbAVC0Ppnq0AGCd9NMAXyKESKkN2rY4oPXzm7Yj2JMAks6Ympc1PEo3cZGn8qzpRgF+/bn4f8IsX8raqLX9JdsWjFnSAIMQWC4Fo1pnhSga8GMGiQ6thOkEHAU2aUYLRAlBh0RUkRvrAMREpA8Y8cuuAkGc8ud5CzAaJAshVJEjIRWTIeBTJQESfIMkhJQg6UY9UkGY8CWYWbP2+6Yi1f6gcg32SiQF7go4C4Ym3i34+PKf7Z0396S8bjBBmoliuWK9YATf6Z0A6MnAeNKbG1f4BPO/DV+bBEuegECXI74krCZwlP8YwUMeik8gyuQJ4KQAmg/bIAg9yOuFIgLzBKYCfIMyUUiAKZ7LSpOwVtOJG2H3SiQBSIAlkQ1G4CCYr6VK5SrzGVQhwBBM33KnklsSxd0pMBnMkXJcxc7FchEs33KnklOaVAntCkhFEgSSqe05cCUSDDzHSCDEN1T0MnyHJdFcg9eT+clQJRIK8IlFasFJGGmfvH8Kh3eHputz3Fjdp3x3+Uf4rDl70CGUDtqIJepRGdDZ/kKqhAFMgPBK5CePoXAgOl/mGiQAZQOxthBkLeZHK2fFPxVEBRIAOopQpEO54r1qM4KfwHSu0EqYCUKpACyRKe4lmpfWmCVA4i36QSP8oPPZfaz2GZmji0IczFQ/2kLtcpPMuvWITsFdtUgkf5oedSewWyzKoUngpkUL0U8G57BaJAJhGgI5gSlRIvtUJ0xznYB/6a0bxcsSjCG+27CdMtNBo/tadCpuVQIP8Q85I+wB5K4G57BXKzFYsSZoCz30zo6033BOmOn/rvzpfiT1cymm/SfpcJokBqHS9VaAVSR1KBDGB3NoEPhPzNRIFQxHa+g5yNYN2EoeVIrSip1YXWKxU/rQvFuWLvBBlAjRJmwOWmOxT1T4lH81UgtCIv9hRwehwtUDdhuuOn/rvzpfinJh3FoWIfnSBUCN32c4DQcymwKf8pP6n4qR8qBJovta/Er0CeUKOdtluAexBgKofURFAgG1cpSgBq303gbv+pfGnnVCBNr1i0oN323QTu9k/xoUKg8af80z9lSdlX4nfFcsX6wRsniBNkspl4B3nAokA2CoQCSIlHVwsaT2XUTn1DRz+9tJ5tBUrhlsqL8qoSf2nFooSkiSiQ5VJS/CkxaL2ofwXyggAFXIEokBHRUV6N+Hy1cYJUUPvzjSvWBvAmPqWTUYEMTiIKbKqsCiSFZO1xQIEokEkGdjeEPYg3lRjNa484oytWKmB6B8n2sf29HZUvJWQ3MmfkjwLprvqAfwXyAEmBDJDly+QowgyGFzc7Kl8nyHopnSDrGLVbKBAnCCLZUYRBQQaNj8rXCbJeRCfIOkbtFgrkZhNkjjG00GfrYO1KCB1wld+/0Es35QP1X4G/NEEUSAXq3DcKJDtxliqjQHK83c2TAlEgu5HtigcpEAVyRd7uFrMCUSC7ke2KBymQiwqEXt7n7CkBqH3qXOqH4pN6pUm9DnX7ofnSV9NKM4xe0ikBKMEoIN0FpfFTfChhqH8afzeeNF/KBwXygkB3QSnBKIEpYah/Gn83njRfBTJIeFes5d7YTeyU0BTI4IyjhKf2qYJSP7TDU8JQ/zT+bqHRfJ0gTpDBluIEeUaACm0JveglPdVhKCtoJ0nFSc9N5UX9pCYFJR7FJ1WXFD5ffhTIAJp0haNESq1GA6l8M+nOS4EMrkC0g9FCH1UIem4qL+qH4p/Ki/pxgrxUqrvT0g55FJGcIA8EFIgCQc2fEgY5/zSmDYQ2NCeIK9YkJymRnCA3myCpzkA7GF2Buol3VPx0UnTjkIqH4pmyX4q/9IqlQB6Q0gKlBJ4iZPcKR+OkeKbsFcjGVZASmxIvtZJRQtI4qX9qnyI8beAKRIFMckCBrEvYFWsdo1kL2vHoJNoQ2tCnCmQdJgWyjpEC2YAR+ZQ2nJT9bVasbkBoR6V3B+qfkKvyaJDCk+aVwo36oXh+2V9qgqQKOgfUUYWuFG7qmxQ+9JJ7FG4K5IUFKQIokAcCKTwVyOArUDfgKf8KRIGMTm1XrCekjuqEo8Vas0s1EFesf0grEAXyQ3cKZGeBpFaaOT/0sna2SZHq/GsT5vXfUzik/KTip3w4/JlXgSyXXoFQaTzs6aSrnLLLiqVAFMgzAqkOr0AGJU8B714JUv67CdAdZ2olpg2W8sEVa/CZOlXQbuKlCNAdZwpPBTI4KVKAp4hBC0fjd4IsE6Mbn9/3nM9u9IvyMxVYiqg0HmrfjQ/FgcZzFXv6WEHzKlBdgZzh8qhAHlVQIE13AToRqD3tVNS/AlEgkxyjxKAdJmWvQCgCNXtaL3qKK9YLYhTwCoBTRXKCUOo6QZwgO+zYNVqe5yva0GjklQZYesWigZ3Nnnb4s8XfHU83PnS1TuWrQAaR7CbAYBinNevGR4GctvSPwLoJcPL0V8PrxkeBrJbgWINuAhyb3fbTu/FRINtr1OqhmwCtwe/gvBsfBbJDEbcc0U2ALbGd4dtufG4vkKMSpOTpfjZMxTPnhxK1uy4UT2rfjSf1//u+mvxjxUoAnd90F4jGTp8ZFcgywhRPWi8FUkFswze0oApEgWyg2/qnTpB1jIgFxZPak1i+bGnDof6dIBXENnxDC+oEcYJsoNv6p90dbD2C7xYK5IFH6jGB4knrFZ8gewQ8lSTttHNAHVU4em4K57OdS/NK1X1JONFXLJpgRdEKJLd7K5B1BiqQJ4woYebgpY2Cnkv9pyZm97nUvxNkXeCLO20K8MEw/pp1n0v9KxBawX/2ThAnyDB7uoVJ/TtBBkuXAoquOq5YgwV6MeuuFxXa4Zf0buJRwFPxpASSWoEoXa/yDJ6qV0U4u6xY3QkqECqNh70CWcdNgaxjhC0qnYo8X+OAZj5QIOtIKpB1jLCFAsGQ7TLRKnVRILVaLn5VKYQTpH/lq9RFgSiQHwik7owU2u6VT4G8VIQCXgGws/On4qFEpY8e1P/ZXu185n1BoJsAqQ6sQFLSW361UyAKBDGtu4E4QQYJiar2aZxamboJ4AShlX3Yp3CbO70ykb2kP6FZAdA7SE0MnbgpkMEJlZo4lAKpTpgSbCr+7nhSuCmQkwvkbDs2JR4VAvVPBUvtafxe0jcKihZIgaQQq/lRIBsJ331JVyA1Yqe+UiAKZJJL9M6V2tVdsZoISTsGJUDKnsbpBEkhVvPjBGkSbBLYMz1j0g5PcaD+a7Qf/4rGf/glfTy1miW9U1B7GhUlzFUmXZJ4pIEcic8uvyikBKP2lPDUPhUP3fm746SroAIZZMJRhUsVtDt+J8ggkS6wKjtBnoqU6pAKRIGgZ8YaXONf0YlA7ccjeVgqEIrYMm7eQWp4/v2KEp7a0/AUCEXsTQRSg6Xvq1TnoYI6yj6FZDduV3ms+L0NfILxiwJLOyT1n7LvLvTZ/F8FNwWSqtRGP2cjcHc8G+H6+/lRcabOTeHgBHlBMlUgV6x7PFYoEAUy2Wy7G4UrVnLGbfDVXeiz+d8A1bdPu/O6vUBShdCPCJwdgdIr1tmTMj4RSCGgQFJI6ueWCCiQW5bVpFIIKJAUkvq5JQIK5JZlNakUAgokhaR+bomAArllWU0qhYACSSGpn1sioEBuWVaTSiGgQFJI6ueWCCiQW5bVpFIIKJAUkvq5JQL/A/6eGLdyM/HgAAAAAElFTkSuQmCC"/>
          <p:cNvSpPr/>
          <p:nvPr/>
        </p:nvSpPr>
        <p:spPr>
          <a:xfrm>
            <a:off x="2441575" y="21415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1" name="Google Shape;841;p111" descr="data:image/png;base64,iVBORw0KGgoAAAANSUhEUgAAAMgAAADICAYAAACtWK6eAAAAAXNSR0IArs4c6QAADShJREFUeF7tnFt2HEsIBK/2v2hfyeNjj0b9qKCTfk3o1zQFSSZQJR1//Pr8+c8fERCBSQQ+FIjMEIF5BBSI7BCBBQQUiPQQAQUiB0SghoATpIabX70JAgrkTQptmjUEFEgNN796EwQUyJsU2jRrCCiQGm5+9SYIKJA3KbRp1hBQIDXc/OpNEFAgb1Jo06whUBLIx8dH7bSdv0r9HeZcvnP+u+3nYOyuC81353KvHlfhgwJZhfW//7oJT/0rkIGiTZgokBdQKoBMQU8J3G2vQBRIDQEFEsFtzokr1iC83bvuYBirZk6QVYiQgQIZhEuBPICihEnZu2INEjWwUUQv6amOTdPv3vmp/24CHyW07nNp3SnOFX4qkCeUuwmQmrxHxdl9rgJJIfDih3b4bnva2Sgs3UQ9Ch+KA8XZCTK4cx5FACdISgLLfmh9l7y5Yrli/eAHJRi175ZJMh4FokAUyIJidxHIVVaLVGejHYzaHxVnaue/Eh8USIptT34o4al9KuTUudSPAhl8ZaKF7n69ofF0d9TKqwvJgRK7O18S+5ftHnxwgtCqDNhT4lH7gRCGTFLnUj9OECfIJEH36HhDyvhjRIntBBlElwJ7pY4xCMGiWQofV6zlauzRcN5yxTpKsHPlpoWmIj6b0I7Cv4KDAqFse7JPETvlhwpwQ+rfPk1NTBoPxU2BvCBMAewuECVwd6el+XoHGUTs6h2jm3jU/1FCHiz3qtnV+bCUoCvWavnnDVLETvmhE2pD6q5Yi6qa+W9/jir0VToYJTCdRNS/AllH4C0nSGqXXod3zIIKnMY/FsW6FW2A1H49gu8W1L+X9MFLOiVYBVhSbAVC0Ppnq0AGCd9NMAXyKESKkN2rY4oPXzm7Yj2JMAks6Ympc1PEo3cZGn8qzpRgF+/bn4f8IsX8raqLX9JdsWjFnSAIMQWC4Fo1pnhSga8GMGiQ6thOkEHAU2aUYLRAlBh0RUkRvrAMREpA8Y8cuuAkGc8ud5CzAaJAshVJEjIRWTIeBTJQESfIMkhJQg6UY9UkGY8CWYWbP2+6Yi1f6gcg32SiQF7go4C4Ym3i34+PKf7Z0396S8bjBBmoliuWK9YATf6Z0A6MnAeNKbG1f4BPO/DV+bBEuegECXI74krCZwlP8YwUMeik8gyuQJ4KQAmg/bIAg9yOuFIgLzBKYCfIMyUUiAKZ7LSpOwVtOJG2H3SiQBSIAlkQ1G4CCYr6VK5SrzGVQhwBBM33KnklsSxd0pMBnMkXJcxc7FchEs33KnklOaVAntCkhFEgSSqe05cCUSDDzHSCDEN1T0MnyHJdFcg9eT+clQJRIK8IlFasFJGGmfvH8Kh3eHputz3Fjdp3x3+Uf4rDl70CGUDtqIJepRGdDZ/kKqhAFMgPBK5CePoXAgOl/mGiQAZQOxthBkLeZHK2fFPxVEBRIAOopQpEO54r1qM4KfwHSu0EqYCUKpACyRKe4lmpfWmCVA4i36QSP8oPPZfaz2GZmji0IczFQ/2kLtcpPMuvWITsFdtUgkf5oedSewWyzKoUngpkUL0U8G57BaJAJhGgI5gSlRIvtUJ0xznYB/6a0bxcsSjCG+27CdMtNBo/tadCpuVQIP8Q85I+wB5K4G57BXKzFYsSZoCz30zo6033BOmOn/rvzpfiT1cymm/SfpcJokBqHS9VaAVSR1KBDGB3NoEPhPzNRIFQxHa+g5yNYN2EoeVIrSip1YXWKxU/rQvFuWLvBBlAjRJmwOWmOxT1T4lH81UgtCIv9hRwehwtUDdhuuOn/rvzpfinJh3FoWIfnSBUCN32c4DQcymwKf8pP6n4qR8qBJovta/Er0CeUKOdtluAexBgKofURFAgG1cpSgBq303gbv+pfGnnVCBNr1i0oN323QTu9k/xoUKg8af80z9lSdlX4nfFcsX6wRsniBNkspl4B3nAokA2CoQCSIlHVwsaT2XUTn1DRz+9tJ5tBUrhlsqL8qoSf2nFooSkiSiQ5VJS/CkxaL2ofwXyggAFXIEokBHRUV6N+Hy1cYJUUPvzjSvWBvAmPqWTUYEMTiIKbKqsCiSFZO1xQIEokEkGdjeEPYg3lRjNa484oytWKmB6B8n2sf29HZUvJWQ3MmfkjwLprvqAfwXyAEmBDJDly+QowgyGFzc7Kl8nyHopnSDrGLVbKBAnCCLZUYRBQQaNj8rXCbJeRCfIOkbtFgrkZhNkjjG00GfrYO1KCB1wld+/0Es35QP1X4G/NEEUSAXq3DcKJDtxliqjQHK83c2TAlEgu5HtigcpEAVyRd7uFrMCUSC7ke2KBymQiwqEXt7n7CkBqH3qXOqH4pN6pUm9DnX7ofnSV9NKM4xe0ikBKMEoIN0FpfFTfChhqH8afzeeNF/KBwXygkB3QSnBKIEpYah/Gn83njRfBTJIeFes5d7YTeyU0BTI4IyjhKf2qYJSP7TDU8JQ/zT+bqHRfJ0gTpDBluIEeUaACm0JveglPdVhKCtoJ0nFSc9N5UX9pCYFJR7FJ1WXFD5ffhTIAJp0haNESq1GA6l8M+nOS4EMrkC0g9FCH1UIem4qL+qH4p/Ki/pxgrxUqrvT0g55FJGcIA8EFIgCQc2fEgY5/zSmDYQ2NCeIK9YkJymRnCA3myCpzkA7GF2Buol3VPx0UnTjkIqH4pmyX4q/9IqlQB6Q0gKlBJ4iZPcKR+OkeKbsFcjGVZASmxIvtZJRQtI4qX9qnyI8beAKRIFMckCBrEvYFWsdo1kL2vHoJNoQ2tCnCmQdJgWyjpEC2YAR+ZQ2nJT9bVasbkBoR6V3B+qfkKvyaJDCk+aVwo36oXh+2V9qgqQKOgfUUYWuFG7qmxQ+9JJ7FG4K5IUFKQIokAcCKTwVyOArUDfgKf8KRIGMTm1XrCekjuqEo8Vas0s1EFesf0grEAXyQ3cKZGeBpFaaOT/0sna2SZHq/GsT5vXfUzik/KTip3w4/JlXgSyXXoFQaTzs6aSrnLLLiqVAFMgzAqkOr0AGJU8B714JUv67CdAdZ2olpg2W8sEVa/CZOlXQbuKlCNAdZwpPBTI4KVKAp4hBC0fjd4IsE6Mbn9/3nM9u9IvyMxVYiqg0HmrfjQ/FgcZzFXv6WEHzKlBdgZzh8qhAHlVQIE13AToRqD3tVNS/AlEgkxyjxKAdJmWvQCgCNXtaL3qKK9YLYhTwCoBTRXKCUOo6QZwgO+zYNVqe5yva0GjklQZYesWigZ3Nnnb4s8XfHU83PnS1TuWrQAaR7CbAYBinNevGR4GctvSPwLoJcPL0V8PrxkeBrJbgWINuAhyb3fbTu/FRINtr1OqhmwCtwe/gvBsfBbJDEbcc0U2ALbGd4dtufG4vkKMSpOTpfjZMxTPnhxK1uy4UT2rfjSf1//u+mvxjxUoAnd90F4jGTp8ZFcgywhRPWi8FUkFswze0oApEgWyg2/qnTpB1jIgFxZPak1i+bGnDof6dIBXENnxDC+oEcYJsoNv6p90dbD2C7xYK5IFH6jGB4knrFZ8gewQ8lSTttHNAHVU4em4K57OdS/NK1X1JONFXLJpgRdEKJLd7K5B1BiqQJ4woYebgpY2Cnkv9pyZm97nUvxNkXeCLO20K8MEw/pp1n0v9KxBawX/2ThAnyDB7uoVJ/TtBBkuXAoquOq5YgwV6MeuuFxXa4Zf0buJRwFPxpASSWoEoXa/yDJ6qV0U4u6xY3QkqECqNh70CWcdNgaxjhC0qnYo8X+OAZj5QIOtIKpB1jLCFAsGQ7TLRKnVRILVaLn5VKYQTpH/lq9RFgSiQHwik7owU2u6VT4G8VIQCXgGws/On4qFEpY8e1P/ZXu185n1BoJsAqQ6sQFLSW361UyAKBDGtu4E4QQYJiar2aZxamboJ4AShlX3Yp3CbO70ykb2kP6FZAdA7SE0MnbgpkMEJlZo4lAKpTpgSbCr+7nhSuCmQkwvkbDs2JR4VAvVPBUvtafxe0jcKihZIgaQQq/lRIBsJ331JVyA1Yqe+UiAKZJJL9M6V2tVdsZoISTsGJUDKnsbpBEkhVvPjBGkSbBLYMz1j0g5PcaD+a7Qf/4rGf/glfTy1miW9U1B7GhUlzFUmXZJ4pIEcic8uvyikBKP2lPDUPhUP3fm746SroAIZZMJRhUsVtDt+J8ggkS6wKjtBnoqU6pAKRIGgZ8YaXONf0YlA7ccjeVgqEIrYMm7eQWp4/v2KEp7a0/AUCEXsTQRSg6Xvq1TnoYI6yj6FZDduV3ms+L0NfILxiwJLOyT1n7LvLvTZ/F8FNwWSqtRGP2cjcHc8G+H6+/lRcabOTeHgBHlBMlUgV6x7PFYoEAUy2Wy7G4UrVnLGbfDVXeiz+d8A1bdPu/O6vUBShdCPCJwdgdIr1tmTMj4RSCGgQFJI6ueWCCiQW5bVpFIIKJAUkvq5JQIK5JZlNakUAgokhaR+bomAArllWU0qhYACSSGpn1sioEBuWVaTSiGgQFJI6ueWCCiQW5bVpFIIKJAUkvq5JQL/A/6eGLdyM/HgAAAAAElFTkSuQmCC"/>
          <p:cNvSpPr/>
          <p:nvPr/>
        </p:nvSpPr>
        <p:spPr>
          <a:xfrm>
            <a:off x="2593975" y="22939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842" name="Google Shape;842;p111"/>
          <p:cNvPicPr preferRelativeResize="0"/>
          <p:nvPr/>
        </p:nvPicPr>
        <p:blipFill>
          <a:blip r:embed="rId3">
            <a:alphaModFix/>
          </a:blip>
          <a:stretch>
            <a:fillRect/>
          </a:stretch>
        </p:blipFill>
        <p:spPr>
          <a:xfrm>
            <a:off x="7754080" y="3495571"/>
            <a:ext cx="2684025" cy="2684025"/>
          </a:xfrm>
          <a:prstGeom prst="rect">
            <a:avLst/>
          </a:prstGeom>
          <a:noFill/>
          <a:ln>
            <a:noFill/>
          </a:ln>
        </p:spPr>
      </p:pic>
      <p:pic>
        <p:nvPicPr>
          <p:cNvPr id="4" name="Picture 3"/>
          <p:cNvPicPr>
            <a:picLocks noChangeAspect="1"/>
          </p:cNvPicPr>
          <p:nvPr/>
        </p:nvPicPr>
        <p:blipFill>
          <a:blip r:embed="rId4"/>
          <a:stretch>
            <a:fillRect/>
          </a:stretch>
        </p:blipFill>
        <p:spPr>
          <a:xfrm>
            <a:off x="2745304" y="3564037"/>
            <a:ext cx="2753678" cy="27536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pic>
        <p:nvPicPr>
          <p:cNvPr id="847" name="Google Shape;847;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48" name="Google Shape;848;p17"/>
          <p:cNvSpPr txBox="1"/>
          <p:nvPr/>
        </p:nvSpPr>
        <p:spPr>
          <a:xfrm>
            <a:off x="1767155" y="2583471"/>
            <a:ext cx="9226193" cy="878919"/>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100"/>
              <a:buFont typeface="Arial"/>
              <a:buNone/>
            </a:pPr>
            <a:r>
              <a:rPr lang="en-US" sz="4800" b="1" i="0" u="none" strike="noStrike" cap="none">
                <a:solidFill>
                  <a:srgbClr val="2E75B5"/>
                </a:solidFill>
                <a:latin typeface="Times New Roman"/>
                <a:ea typeface="Times New Roman"/>
                <a:cs typeface="Times New Roman"/>
                <a:sym typeface="Times New Roman"/>
              </a:rPr>
              <a:t>THANK YOU AND MABUHAY!</a:t>
            </a:r>
            <a:endParaRPr sz="3600" b="1" i="0" u="none" strike="noStrike" cap="none">
              <a:solidFill>
                <a:srgbClr val="2E75B5"/>
              </a:solidFill>
              <a:latin typeface="Times New Roman"/>
              <a:ea typeface="Times New Roman"/>
              <a:cs typeface="Times New Roman"/>
              <a:sym typeface="Times New Roman"/>
            </a:endParaRPr>
          </a:p>
        </p:txBody>
      </p:sp>
      <p:pic>
        <p:nvPicPr>
          <p:cNvPr id="849" name="Google Shape;849;p17"/>
          <p:cNvPicPr preferRelativeResize="0"/>
          <p:nvPr/>
        </p:nvPicPr>
        <p:blipFill rotWithShape="1">
          <a:blip r:embed="rId4">
            <a:alphaModFix/>
          </a:blip>
          <a:srcRect/>
          <a:stretch/>
        </p:blipFill>
        <p:spPr>
          <a:xfrm>
            <a:off x="4560813" y="3563462"/>
            <a:ext cx="3638876" cy="595699"/>
          </a:xfrm>
          <a:prstGeom prst="rect">
            <a:avLst/>
          </a:prstGeom>
          <a:noFill/>
          <a:ln>
            <a:noFill/>
          </a:ln>
          <a:effectLst>
            <a:outerShdw blurRad="614363" dist="19050" dir="5400000" algn="bl" rotWithShape="0">
              <a:srgbClr val="000000">
                <a:alpha val="49019"/>
              </a:srgbClr>
            </a:outerShdw>
          </a:effectLst>
        </p:spPr>
      </p:pic>
    </p:spTree>
  </p:cSld>
  <p:clrMapOvr>
    <a:masterClrMapping/>
  </p:clrMapOvr>
  <mc:AlternateContent xmlns:mc="http://schemas.openxmlformats.org/markup-compatibility/2006">
    <mc:Choice xmlns:p14="http://schemas.microsoft.com/office/powerpoint/2010/main" Requires="p14">
      <p:transition spd="slow" p14:dur="3000" advTm="15000">
        <p:fade/>
      </p:transition>
    </mc:Choice>
    <mc:Fallback>
      <p:transition spd="slow" advTm="15000">
        <p:fade/>
      </p:transition>
    </mc:Fallback>
  </mc:AlternateContent>
</p:sld>
</file>

<file path=ppt/theme/theme1.xml><?xml version="1.0" encoding="utf-8"?>
<a:theme xmlns:a="http://schemas.openxmlformats.org/drawingml/2006/main" name="7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9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TotalTime>
  <Words>8773</Words>
  <Application>Microsoft Office PowerPoint</Application>
  <PresentationFormat>Widescreen</PresentationFormat>
  <Paragraphs>1705</Paragraphs>
  <Slides>102</Slides>
  <Notes>102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102</vt:i4>
      </vt:variant>
    </vt:vector>
  </HeadingPairs>
  <TitlesOfParts>
    <vt:vector size="109" baseType="lpstr">
      <vt:lpstr>Arial</vt:lpstr>
      <vt:lpstr>Times</vt:lpstr>
      <vt:lpstr>Merriweather</vt:lpstr>
      <vt:lpstr>Calibri</vt:lpstr>
      <vt:lpstr>Times New Roman</vt:lpstr>
      <vt:lpstr>7_Office Theme</vt:lpstr>
      <vt:lpstr>9_Office Theme</vt:lpstr>
      <vt:lpstr>PowerPoint Presentation</vt:lpstr>
      <vt:lpstr>PowerPoint Presentation</vt:lpstr>
      <vt:lpstr>PowerPoint Presentation</vt:lpstr>
      <vt:lpstr>PowerPoint Presentation</vt:lpstr>
      <vt:lpstr>IV. Service Pledge: We, the officials and employees of the Tourism Promotions Board commit to demonstrate and uphold the following organizational values: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OCBS</dc:creator>
  <cp:lastModifiedBy>Ian Santos</cp:lastModifiedBy>
  <cp:revision>9</cp:revision>
  <dcterms:created xsi:type="dcterms:W3CDTF">2021-05-20T23:38:09Z</dcterms:created>
  <dcterms:modified xsi:type="dcterms:W3CDTF">2021-11-23T05:04:51Z</dcterms:modified>
</cp:coreProperties>
</file>