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y="5143500" cx="9144000"/>
  <p:notesSz cx="6858000" cy="9144000"/>
  <p:embeddedFontLst>
    <p:embeddedFont>
      <p:font typeface="Literata Medium"/>
      <p:regular r:id="rId37"/>
      <p:bold r:id="rId38"/>
      <p:italic r:id="rId39"/>
      <p:boldItalic r:id="rId40"/>
    </p:embeddedFont>
    <p:embeddedFont>
      <p:font typeface="Poppins"/>
      <p:regular r:id="rId41"/>
      <p:bold r:id="rId42"/>
      <p:italic r:id="rId43"/>
      <p:boldItalic r:id="rId44"/>
    </p:embeddedFont>
    <p:embeddedFont>
      <p:font typeface="Satisfy"/>
      <p:regular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DEF8F58-0697-4D93-A8F4-10FF6D020A7E}">
  <a:tblStyle styleId="{CDEF8F58-0697-4D93-A8F4-10FF6D020A7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iterataMedium-boldItalic.fntdata"/><Relationship Id="rId20" Type="http://schemas.openxmlformats.org/officeDocument/2006/relationships/slide" Target="slides/slide14.xml"/><Relationship Id="rId42" Type="http://schemas.openxmlformats.org/officeDocument/2006/relationships/font" Target="fonts/Poppins-bold.fntdata"/><Relationship Id="rId41" Type="http://schemas.openxmlformats.org/officeDocument/2006/relationships/font" Target="fonts/Poppins-regular.fntdata"/><Relationship Id="rId22" Type="http://schemas.openxmlformats.org/officeDocument/2006/relationships/slide" Target="slides/slide16.xml"/><Relationship Id="rId44" Type="http://schemas.openxmlformats.org/officeDocument/2006/relationships/font" Target="fonts/Poppins-boldItalic.fntdata"/><Relationship Id="rId21" Type="http://schemas.openxmlformats.org/officeDocument/2006/relationships/slide" Target="slides/slide15.xml"/><Relationship Id="rId43" Type="http://schemas.openxmlformats.org/officeDocument/2006/relationships/font" Target="fonts/Poppins-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45" Type="http://schemas.openxmlformats.org/officeDocument/2006/relationships/font" Target="fonts/Satisfy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LiterataMedium-regular.fntdata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LiterataMedium-italic.fntdata"/><Relationship Id="rId16" Type="http://schemas.openxmlformats.org/officeDocument/2006/relationships/slide" Target="slides/slide10.xml"/><Relationship Id="rId38" Type="http://schemas.openxmlformats.org/officeDocument/2006/relationships/font" Target="fonts/LiterataMedium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10fffc495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10fffc495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1000">
                <a:solidFill>
                  <a:schemeClr val="dk1"/>
                </a:solidFill>
              </a:rPr>
            </a:br>
            <a:r>
              <a:rPr lang="en" sz="1000">
                <a:solidFill>
                  <a:schemeClr val="dk1"/>
                </a:solidFill>
              </a:rPr>
              <a:t>What is your favorite venue to see a show</a:t>
            </a:r>
            <a:br>
              <a:rPr lang="en" sz="1000">
                <a:solidFill>
                  <a:schemeClr val="dk1"/>
                </a:solidFill>
              </a:rPr>
            </a:br>
            <a:r>
              <a:rPr lang="en" sz="1000">
                <a:solidFill>
                  <a:schemeClr val="dk1"/>
                </a:solidFill>
              </a:rPr>
              <a:t>Favorite platform to learn</a:t>
            </a:r>
            <a:br>
              <a:rPr lang="en" sz="1000">
                <a:solidFill>
                  <a:schemeClr val="dk1"/>
                </a:solidFill>
              </a:rPr>
            </a:br>
            <a:r>
              <a:rPr lang="en" sz="1000">
                <a:solidFill>
                  <a:schemeClr val="dk1"/>
                </a:solidFill>
              </a:rPr>
              <a:t>Favorite thought leader </a:t>
            </a:r>
            <a:br>
              <a:rPr lang="en" sz="1000">
                <a:solidFill>
                  <a:schemeClr val="dk1"/>
                </a:solidFill>
              </a:rPr>
            </a:br>
            <a:br>
              <a:rPr lang="en" sz="1000">
                <a:solidFill>
                  <a:schemeClr val="dk1"/>
                </a:solidFill>
              </a:rPr>
            </a:b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Reasons why people come to conferences/ events 1 most important 10 least important 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-"/>
            </a:pP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Information 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-"/>
            </a:pP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Pride/Connection 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-"/>
            </a:pP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Level up CV 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-"/>
            </a:pP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Meet SMEs  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-"/>
            </a:pP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Learn about industry trends 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-"/>
            </a:pP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Gain tools/vendors/resources 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-"/>
            </a:pP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Travel </a:t>
            </a:r>
            <a:b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b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Name the MICE mouse on the screen 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Have fun!</a:t>
            </a:r>
            <a:br>
              <a:rPr lang="en"/>
            </a:br>
            <a:br>
              <a:rPr lang="en"/>
            </a:br>
            <a:r>
              <a:rPr lang="en"/>
              <a:t>Note to Amber: play music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 picture of mouse </a:t>
            </a:r>
            <a:br>
              <a:rPr lang="en"/>
            </a:b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0fffc495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10fffc495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Debreif list from soft opening </a:t>
            </a:r>
            <a:br>
              <a:rPr lang="en"/>
            </a:br>
            <a:r>
              <a:rPr lang="en"/>
              <a:t>Just like in a real univestity orientation, the goals of coming to an event, conference, or meeting at your venue is kind of similar </a:t>
            </a:r>
            <a:br>
              <a:rPr lang="en"/>
            </a:br>
            <a:br>
              <a:rPr lang="en"/>
            </a:br>
            <a:br>
              <a:rPr lang="en"/>
            </a:b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dded6705960a1fd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dded6705960a1fd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Spoken in 30+ countries, more than 200 events, hosted event with my company across 9 countries. We are not an event company, my company The Pathwayz Group is a Learning and development company - so we create space to facilitate discussion, learning, understanding, and community - kind of like you so let’s take a look at your reasons to come to an event </a:t>
            </a:r>
            <a:br>
              <a:rPr lang="en"/>
            </a:br>
            <a:br>
              <a:rPr lang="en"/>
            </a:br>
            <a:r>
              <a:rPr lang="en"/>
              <a:t>Expectations for this session is to have facilitated conversation and share ideas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10fffc495f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10fffc495f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10fffc495f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10fffc495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 with your groups - create an exhaustive list of where you build community, where you find community, where do you feel the most connected  </a:t>
            </a:r>
            <a:br>
              <a:rPr lang="en"/>
            </a:br>
            <a:br>
              <a:rPr lang="en"/>
            </a:br>
            <a:r>
              <a:rPr lang="en"/>
              <a:t>Debreif - what are some commonalities about the space in these places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10fffc495f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10fffc495f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can cultivate community by the way we design our space - </a:t>
            </a:r>
            <a:br>
              <a:rPr lang="en"/>
            </a:br>
            <a:br>
              <a:rPr lang="en"/>
            </a:br>
            <a:r>
              <a:rPr lang="en"/>
              <a:t>Set the tone in our open space, environment </a:t>
            </a:r>
            <a:br>
              <a:rPr lang="en"/>
            </a:br>
            <a:br>
              <a:rPr lang="en"/>
            </a:br>
            <a:r>
              <a:rPr lang="en"/>
              <a:t>Food - this is critical </a:t>
            </a:r>
            <a:br>
              <a:rPr lang="en"/>
            </a:br>
            <a:br>
              <a:rPr lang="en"/>
            </a:br>
            <a:r>
              <a:rPr lang="en"/>
              <a:t>This is an example of, in my opinion, an excellent venue design - this was last year in Utrecht Netherlands - it was at an active motive theatre/event space </a:t>
            </a:r>
            <a:br>
              <a:rPr lang="en"/>
            </a:br>
            <a:br>
              <a:rPr lang="en"/>
            </a:br>
            <a:r>
              <a:rPr lang="en"/>
              <a:t>1. Set the tone on the outside - this could be a kiosk or sign balloons set the tone before you walk in the door </a:t>
            </a:r>
            <a:br>
              <a:rPr lang="en"/>
            </a:br>
            <a:r>
              <a:rPr lang="en"/>
              <a:t>2. Experiences in the hallway - time to explore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Themes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10fffc495f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10fffc495f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Used the movie theatre to create posters of the presentations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Cafeteria style for food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Themed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10fffc495f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10fffc495f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Repurposed buildings and uses </a:t>
            </a:r>
            <a:br>
              <a:rPr lang="en"/>
            </a:br>
            <a:br>
              <a:rPr lang="en"/>
            </a:br>
            <a:r>
              <a:rPr lang="en"/>
              <a:t>Include picture of the acquarium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Try to keep this all in the same general space </a:t>
            </a:r>
            <a:br>
              <a:rPr lang="en"/>
            </a:br>
            <a:br>
              <a:rPr lang="en"/>
            </a:br>
            <a:r>
              <a:rPr lang="en"/>
              <a:t>Whats in - combining vacation and learning </a:t>
            </a:r>
            <a:br>
              <a:rPr lang="en"/>
            </a:br>
            <a:br>
              <a:rPr lang="en"/>
            </a:br>
            <a:r>
              <a:rPr lang="en"/>
              <a:t>What’s out - stiff, professional side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10fffc495f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10fffc495f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dded6705960a1fd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dded6705960a1fd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10fffc495f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10fffc495f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Spread out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Mixed in with Vendors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Snacks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Changing locations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dded6705960a1fd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dded6705960a1fd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10fffc495f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10fffc495f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Hotels - host at the hotel </a:t>
            </a:r>
            <a:br>
              <a:rPr lang="en"/>
            </a:br>
            <a:br>
              <a:rPr lang="en"/>
            </a:br>
            <a:r>
              <a:rPr lang="en"/>
              <a:t>Especially post COVID, people are longing for connection, if I only wanted the information, I would have likely stayed home and watched online </a:t>
            </a:r>
            <a:br>
              <a:rPr lang="en"/>
            </a:br>
            <a:br>
              <a:rPr lang="en"/>
            </a:br>
            <a:r>
              <a:rPr lang="en">
                <a:solidFill>
                  <a:schemeClr val="dk1"/>
                </a:solidFill>
              </a:rPr>
              <a:t>Whats in - combining vacation and learning </a:t>
            </a:r>
            <a:br>
              <a:rPr lang="en">
                <a:solidFill>
                  <a:schemeClr val="dk1"/>
                </a:solidFill>
              </a:rPr>
            </a:b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What’s out - stiff, professional side -learning only get my credits </a:t>
            </a:r>
            <a:br>
              <a:rPr lang="en">
                <a:solidFill>
                  <a:schemeClr val="dk1"/>
                </a:solidFill>
              </a:rPr>
            </a:br>
            <a:br>
              <a:rPr lang="en"/>
            </a:br>
            <a:r>
              <a:rPr lang="en"/>
              <a:t>Ask - What activities have you done?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dded6705960a1fd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dded6705960a1fd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Puppy break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Gamify vendors, posts, prizes, engagement online, attendance, questions </a:t>
            </a:r>
            <a:br>
              <a:rPr lang="en"/>
            </a:br>
            <a:br>
              <a:rPr lang="en"/>
            </a:br>
            <a:r>
              <a:rPr lang="en"/>
              <a:t>What’s in: Engagement 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10fffc495f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10fffc495f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That is not to say that all learning is out! Everyone has a piece of paper (activity)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10fffc495f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10fffc495f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Also, apps for sharing information, summaries, having the same speaker go twice - I’ve seen these artists come in for corporate meetings as well - not only for events </a:t>
            </a:r>
            <a:br>
              <a:rPr lang="en"/>
            </a:br>
            <a:br>
              <a:rPr lang="en"/>
            </a:br>
            <a:r>
              <a:rPr lang="en"/>
              <a:t>Ask - in your groups, what other ways are you supporting the learning process of your attendees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/>
            </a:br>
            <a:r>
              <a:rPr lang="en"/>
              <a:t>What’s in: sharing information on multiple platforms in a variety of ways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Whats out: A single session without follow up 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dded6705960a1fd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dded6705960a1fd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10fffc495f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10fffc495f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Speaking of sharing information in a variety of ways… sharing infomration in different formats is also a growing trend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other delivery styles have you seen? </a:t>
            </a:r>
            <a:br>
              <a:rPr lang="en"/>
            </a:br>
            <a:br>
              <a:rPr lang="en"/>
            </a:br>
            <a:r>
              <a:rPr lang="en"/>
              <a:t>I would recommend a minimum of three formats - helpful if built upon </a:t>
            </a:r>
            <a:br>
              <a:rPr lang="en"/>
            </a:br>
            <a:br>
              <a:rPr lang="en"/>
            </a:br>
            <a:r>
              <a:rPr lang="en"/>
              <a:t>Whats in: Ownership and Variety of Delivery Formats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Whats out: A series of 1 hour sessions 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10fffc495f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10fffc495f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Activity: </a:t>
            </a:r>
            <a:br>
              <a:rPr lang="en"/>
            </a:br>
            <a:br>
              <a:rPr lang="en"/>
            </a:br>
            <a:r>
              <a:rPr lang="en"/>
              <a:t>With your group, discuss your preferred method 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dded6705960a1fd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dded6705960a1fd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Include picture of book 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dded6705960a1fd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dded6705960a1fd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1130035fd4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1130035fd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Whats in: Using technology alongside in person events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Whats out: Using tech only for online events 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10fffc495f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10fffc495f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Supported by Hauwei app and supports Chinese language 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10fffc495f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10fffc495f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some of the apps/ tech that you use to plan/engage in the event 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dded6705960a1fd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dded6705960a1fd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dded6705960a1fd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dded6705960a1fd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are designing a venue for the international tea cup association - venue design ideas 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dded6705960a1fd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dded6705960a1fd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Lean on me activity </a:t>
            </a:r>
            <a:br>
              <a:rPr lang="en"/>
            </a:b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10fffc495f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10fffc495f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10fffc495f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10fffc495f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1C4587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1.png"/><Relationship Id="rId10" Type="http://schemas.openxmlformats.org/officeDocument/2006/relationships/image" Target="../media/image7.png"/><Relationship Id="rId9" Type="http://schemas.openxmlformats.org/officeDocument/2006/relationships/image" Target="../media/image18.png"/><Relationship Id="rId5" Type="http://schemas.openxmlformats.org/officeDocument/2006/relationships/image" Target="../media/image5.png"/><Relationship Id="rId6" Type="http://schemas.openxmlformats.org/officeDocument/2006/relationships/image" Target="../media/image42.png"/><Relationship Id="rId7" Type="http://schemas.openxmlformats.org/officeDocument/2006/relationships/image" Target="../media/image9.png"/><Relationship Id="rId8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12.png"/><Relationship Id="rId6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4" Type="http://schemas.openxmlformats.org/officeDocument/2006/relationships/image" Target="../media/image6.png"/><Relationship Id="rId5" Type="http://schemas.openxmlformats.org/officeDocument/2006/relationships/image" Target="../media/image19.png"/><Relationship Id="rId6" Type="http://schemas.openxmlformats.org/officeDocument/2006/relationships/image" Target="../media/image16.png"/><Relationship Id="rId7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0.png"/><Relationship Id="rId4" Type="http://schemas.openxmlformats.org/officeDocument/2006/relationships/image" Target="../media/image2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png"/><Relationship Id="rId4" Type="http://schemas.openxmlformats.org/officeDocument/2006/relationships/image" Target="../media/image31.png"/><Relationship Id="rId5" Type="http://schemas.openxmlformats.org/officeDocument/2006/relationships/image" Target="../media/image21.png"/><Relationship Id="rId6" Type="http://schemas.openxmlformats.org/officeDocument/2006/relationships/image" Target="../media/image2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png"/><Relationship Id="rId4" Type="http://schemas.openxmlformats.org/officeDocument/2006/relationships/image" Target="../media/image43.png"/><Relationship Id="rId5" Type="http://schemas.openxmlformats.org/officeDocument/2006/relationships/image" Target="../media/image41.png"/><Relationship Id="rId6" Type="http://schemas.openxmlformats.org/officeDocument/2006/relationships/image" Target="../media/image3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7.png"/><Relationship Id="rId4" Type="http://schemas.openxmlformats.org/officeDocument/2006/relationships/image" Target="../media/image36.png"/><Relationship Id="rId5" Type="http://schemas.openxmlformats.org/officeDocument/2006/relationships/image" Target="../media/image34.png"/><Relationship Id="rId6" Type="http://schemas.openxmlformats.org/officeDocument/2006/relationships/image" Target="../media/image3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11700" y="2950763"/>
            <a:ext cx="8520600" cy="10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Amber Vanderburg</a:t>
            </a:r>
            <a:r>
              <a:rPr lang="en" sz="2500">
                <a:solidFill>
                  <a:srgbClr val="FFFFFF"/>
                </a:solidFill>
              </a:rPr>
              <a:t> </a:t>
            </a:r>
            <a:endParaRPr sz="250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  <a:latin typeface="Literata Medium"/>
                <a:ea typeface="Literata Medium"/>
                <a:cs typeface="Literata Medium"/>
                <a:sym typeface="Literata Medium"/>
              </a:rPr>
              <a:t>The Pathwayz Group</a:t>
            </a:r>
            <a:r>
              <a:rPr lang="en" sz="2500">
                <a:solidFill>
                  <a:srgbClr val="FFFFFF"/>
                </a:solidFill>
              </a:rPr>
              <a:t> 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360150" y="999813"/>
            <a:ext cx="8423700" cy="166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What’s Out and What’s in About Venue Designs</a:t>
            </a:r>
            <a:endParaRPr b="1" sz="4200">
              <a:solidFill>
                <a:srgbClr val="FFFFFF"/>
              </a:solidFill>
            </a:endParaRPr>
          </a:p>
        </p:txBody>
      </p:sp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91188" y="445025"/>
            <a:ext cx="8361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Welcome!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391200" y="1289875"/>
            <a:ext cx="4202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Answer the Questions Around the Room 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470750" y="445025"/>
            <a:ext cx="8361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Goals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470700" y="1152475"/>
            <a:ext cx="8227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oppins"/>
              <a:buChar char="-"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Build Community in the Industry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oppins"/>
              <a:buChar char="-"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Information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oppins"/>
              <a:buChar char="-"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Connect with Others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oppins"/>
              <a:buChar char="-"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Level up CV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oppins"/>
              <a:buChar char="-"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Meet SMEs 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oppins"/>
              <a:buChar char="-"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Learn about industry trends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oppins"/>
              <a:buChar char="-"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Gain tools/vendors/resources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oppins"/>
              <a:buChar char="-"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Travel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oppins"/>
              <a:buChar char="-"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Have fun!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2167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Hello! My name is Amber!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3397" y="1171063"/>
            <a:ext cx="4203100" cy="2801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448975" y="445025"/>
            <a:ext cx="8383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Build Community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158875" y="457825"/>
            <a:ext cx="3424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12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Community Groups </a:t>
            </a:r>
            <a:endParaRPr sz="212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6" name="Google Shape;8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0038" y="3609975"/>
            <a:ext cx="3295650" cy="138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2475" y="2057400"/>
            <a:ext cx="2943225" cy="15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8875" y="1160388"/>
            <a:ext cx="28575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3075125"/>
            <a:ext cx="2870461" cy="1915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72400" y="3494361"/>
            <a:ext cx="2870450" cy="1496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95425" y="1954575"/>
            <a:ext cx="3153150" cy="165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55019" y="247075"/>
            <a:ext cx="3620680" cy="181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022841" y="457823"/>
            <a:ext cx="2489956" cy="149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448975" y="445025"/>
            <a:ext cx="4803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Build Community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9" name="Google Shape;99;p19"/>
          <p:cNvSpPr txBox="1"/>
          <p:nvPr>
            <p:ph idx="1" type="body"/>
          </p:nvPr>
        </p:nvSpPr>
        <p:spPr>
          <a:xfrm>
            <a:off x="448975" y="1152475"/>
            <a:ext cx="5121600" cy="15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oppins"/>
              <a:buChar char="-"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Open Space (Time and Physical Space)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oppins"/>
              <a:buChar char="-"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Environment (Nature, Tech, Music)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oppins"/>
              <a:buChar char="-"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Food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oppins"/>
              <a:buChar char="-"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Experiences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809675"/>
            <a:ext cx="3371020" cy="218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6650" y="2812913"/>
            <a:ext cx="3669379" cy="2139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95700" y="445025"/>
            <a:ext cx="3620326" cy="2310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86300" y="2792025"/>
            <a:ext cx="3536168" cy="2181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400" y="160695"/>
            <a:ext cx="3683526" cy="2455693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400" y="2749975"/>
            <a:ext cx="3683525" cy="22424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0" name="Google Shape;11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40345" y="2749983"/>
            <a:ext cx="3846625" cy="22424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1" name="Google Shape;111;p20"/>
          <p:cNvPicPr preferRelativeResize="0"/>
          <p:nvPr/>
        </p:nvPicPr>
        <p:blipFill rotWithShape="1">
          <a:blip r:embed="rId6">
            <a:alphaModFix/>
          </a:blip>
          <a:srcRect b="0" l="-1460" r="1460" t="0"/>
          <a:stretch/>
        </p:blipFill>
        <p:spPr>
          <a:xfrm>
            <a:off x="4840339" y="151122"/>
            <a:ext cx="3846637" cy="2465267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928" y="2946749"/>
            <a:ext cx="3712051" cy="20880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7" name="Google Shape;11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860" y="129100"/>
            <a:ext cx="2363735" cy="2641948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8" name="Google Shape;11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02150" y="2946749"/>
            <a:ext cx="1901419" cy="2088003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9" name="Google Shape;119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00150" y="129100"/>
            <a:ext cx="3522600" cy="264195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0" name="Google Shape;120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22744" y="2946750"/>
            <a:ext cx="2784030" cy="2088001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1" name="Google Shape;121;p21"/>
          <p:cNvSpPr txBox="1"/>
          <p:nvPr/>
        </p:nvSpPr>
        <p:spPr>
          <a:xfrm>
            <a:off x="6372300" y="895975"/>
            <a:ext cx="2766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Space for Community </a:t>
            </a:r>
            <a:endParaRPr sz="3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/>
          <p:nvPr>
            <p:ph type="title"/>
          </p:nvPr>
        </p:nvSpPr>
        <p:spPr>
          <a:xfrm>
            <a:off x="459875" y="445025"/>
            <a:ext cx="8372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Creating Connections in Your Venue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7" name="Google Shape;127;p22"/>
          <p:cNvSpPr txBox="1"/>
          <p:nvPr>
            <p:ph idx="1" type="body"/>
          </p:nvPr>
        </p:nvSpPr>
        <p:spPr>
          <a:xfrm>
            <a:off x="557950" y="1152475"/>
            <a:ext cx="8274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Where do you naturally gather together? </a:t>
            </a:r>
            <a:b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b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Sitting Area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Food/ Water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Toilet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Trashcans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Aucustics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Multiple Floors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3" name="Google Shape;133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Have an open space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Clearly mark your map/ rooms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525" y="1201850"/>
            <a:ext cx="4479300" cy="335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1275" y="1221025"/>
            <a:ext cx="4428176" cy="332112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4"/>
          <p:cNvSpPr txBox="1"/>
          <p:nvPr/>
        </p:nvSpPr>
        <p:spPr>
          <a:xfrm>
            <a:off x="459875" y="237475"/>
            <a:ext cx="425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Food</a:t>
            </a:r>
            <a:endParaRPr sz="4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5" name="Google Shape;145;p25"/>
          <p:cNvGraphicFramePr/>
          <p:nvPr/>
        </p:nvGraphicFramePr>
        <p:xfrm>
          <a:off x="952500" y="50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{CDEF8F58-0697-4D93-A8F4-10FF6D020A7E}</a:tableStyleId>
              </a:tblPr>
              <a:tblGrid>
                <a:gridCol w="3619500"/>
                <a:gridCol w="3619500"/>
              </a:tblGrid>
              <a:tr h="3779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>
                          <a:solidFill>
                            <a:schemeClr val="lt1"/>
                          </a:solidFill>
                        </a:rPr>
                        <a:t>Whats in </a:t>
                      </a:r>
                      <a:br>
                        <a:rPr b="1" lang="en" sz="3400">
                          <a:solidFill>
                            <a:schemeClr val="lt1"/>
                          </a:solidFill>
                        </a:rPr>
                      </a:br>
                      <a:br>
                        <a:rPr lang="en" sz="1900">
                          <a:solidFill>
                            <a:schemeClr val="lt1"/>
                          </a:solidFill>
                        </a:rPr>
                      </a:br>
                      <a:r>
                        <a:rPr lang="en" sz="1900">
                          <a:solidFill>
                            <a:schemeClr val="lt1"/>
                          </a:solidFill>
                        </a:rPr>
                        <a:t>Combining entertainment/connection and learning </a:t>
                      </a:r>
                      <a:br>
                        <a:rPr lang="en" sz="1900">
                          <a:solidFill>
                            <a:schemeClr val="lt1"/>
                          </a:solidFill>
                        </a:rPr>
                      </a:br>
                      <a:br>
                        <a:rPr lang="en" sz="1900">
                          <a:solidFill>
                            <a:schemeClr val="lt1"/>
                          </a:solidFill>
                        </a:rPr>
                      </a:b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chemeClr val="lt1"/>
                          </a:solidFill>
                        </a:rPr>
                        <a:t>What’s out </a:t>
                      </a:r>
                      <a:endParaRPr b="1" sz="3200"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900">
                          <a:solidFill>
                            <a:schemeClr val="lt1"/>
                          </a:solidFill>
                        </a:rPr>
                        <a:t>Stiff, professional only </a:t>
                      </a:r>
                      <a:br>
                        <a:rPr lang="en" sz="1900">
                          <a:solidFill>
                            <a:schemeClr val="lt1"/>
                          </a:solidFill>
                        </a:rPr>
                      </a:br>
                      <a:r>
                        <a:rPr lang="en" sz="1900">
                          <a:solidFill>
                            <a:schemeClr val="lt1"/>
                          </a:solidFill>
                        </a:rPr>
                        <a:t>Learning only </a:t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325" y="2930463"/>
            <a:ext cx="2776525" cy="2082375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1" name="Google Shape;15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325" y="160175"/>
            <a:ext cx="4893726" cy="2562044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2" name="Google Shape;152;p26"/>
          <p:cNvPicPr preferRelativeResize="0"/>
          <p:nvPr/>
        </p:nvPicPr>
        <p:blipFill rotWithShape="1">
          <a:blip r:embed="rId5">
            <a:alphaModFix/>
          </a:blip>
          <a:srcRect b="36349" l="0" r="3400" t="30090"/>
          <a:stretch/>
        </p:blipFill>
        <p:spPr>
          <a:xfrm>
            <a:off x="5260050" y="2222475"/>
            <a:ext cx="3675026" cy="2764001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3" name="Google Shape;153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4325" y="2956838"/>
            <a:ext cx="1623726" cy="2029649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4" name="Google Shape;154;p26"/>
          <p:cNvSpPr txBox="1"/>
          <p:nvPr/>
        </p:nvSpPr>
        <p:spPr>
          <a:xfrm>
            <a:off x="5205538" y="441750"/>
            <a:ext cx="33021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Connection Activities </a:t>
            </a:r>
            <a:endParaRPr sz="4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Connection Activities During the Conference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0" name="Google Shape;160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Pictures: Gamify the Conference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Puppy break / animal break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Dessert break/fondue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Games in the hallway track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Use the venue features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lt1"/>
                </a:solidFill>
              </a:rPr>
              <a:t>Music break/ art break 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152400"/>
            <a:ext cx="48387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48125" y="445025"/>
            <a:ext cx="838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Sharing Information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71" name="Google Shape;17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975" y="1449550"/>
            <a:ext cx="3982025" cy="2986526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2" name="Google Shape;17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9449" y="304200"/>
            <a:ext cx="3401325" cy="45351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7" name="Google Shape;177;p30"/>
          <p:cNvGraphicFramePr/>
          <p:nvPr/>
        </p:nvGraphicFramePr>
        <p:xfrm>
          <a:off x="952500" y="50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{CDEF8F58-0697-4D93-A8F4-10FF6D020A7E}</a:tableStyleId>
              </a:tblPr>
              <a:tblGrid>
                <a:gridCol w="3619500"/>
                <a:gridCol w="3619500"/>
              </a:tblGrid>
              <a:tr h="3779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400">
                          <a:solidFill>
                            <a:schemeClr val="lt1"/>
                          </a:solidFill>
                        </a:rPr>
                        <a:t>Whats in </a:t>
                      </a:r>
                      <a:br>
                        <a:rPr b="1" lang="en" sz="3400">
                          <a:solidFill>
                            <a:schemeClr val="lt1"/>
                          </a:solidFill>
                        </a:rPr>
                      </a:br>
                      <a:br>
                        <a:rPr lang="en" sz="1900">
                          <a:solidFill>
                            <a:schemeClr val="lt1"/>
                          </a:solidFill>
                        </a:rPr>
                      </a:br>
                      <a:r>
                        <a:rPr lang="en" sz="2000">
                          <a:solidFill>
                            <a:schemeClr val="lt1"/>
                          </a:solidFill>
                        </a:rPr>
                        <a:t>Sharing information on multiple platforms in a variety of ways </a:t>
                      </a:r>
                      <a:br>
                        <a:rPr lang="en" sz="1900">
                          <a:solidFill>
                            <a:schemeClr val="lt1"/>
                          </a:solidFill>
                        </a:rPr>
                      </a:b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chemeClr val="lt1"/>
                          </a:solidFill>
                        </a:rPr>
                        <a:t>What’s out </a:t>
                      </a:r>
                      <a:endParaRPr b="1" sz="3200"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solidFill>
                            <a:schemeClr val="lt1"/>
                          </a:solidFill>
                        </a:rPr>
                        <a:t>A single session  </a:t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472137"/>
            <a:ext cx="5598974" cy="4199226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3" name="Google Shape;183;p31"/>
          <p:cNvSpPr txBox="1"/>
          <p:nvPr/>
        </p:nvSpPr>
        <p:spPr>
          <a:xfrm>
            <a:off x="5598975" y="24300"/>
            <a:ext cx="3544800" cy="50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Sessions </a:t>
            </a:r>
            <a:endParaRPr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Keynote</a:t>
            </a:r>
            <a:endParaRPr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Workshops</a:t>
            </a:r>
            <a:endParaRPr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Labs </a:t>
            </a:r>
            <a:endParaRPr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Fireside chats</a:t>
            </a:r>
            <a:endParaRPr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Unconference </a:t>
            </a:r>
            <a:endParaRPr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Roundtables</a:t>
            </a:r>
            <a:endParaRPr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Ignite Talks </a:t>
            </a:r>
            <a:endParaRPr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Morning Pre conference</a:t>
            </a:r>
            <a:endParaRPr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Speaker Table </a:t>
            </a:r>
            <a:endParaRPr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Lunch/Dinner Chats</a:t>
            </a:r>
            <a:endParaRPr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Vendors Related </a:t>
            </a:r>
            <a:endParaRPr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Recorded / handouts</a:t>
            </a:r>
            <a:endParaRPr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Online Discussion</a:t>
            </a:r>
            <a:r>
              <a:rPr lang="en" sz="2000">
                <a:solidFill>
                  <a:schemeClr val="lt1"/>
                </a:solidFill>
              </a:rPr>
              <a:t> </a:t>
            </a:r>
            <a:endParaRPr sz="2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763" y="152400"/>
            <a:ext cx="790047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Lessons from </a:t>
            </a:r>
            <a:r>
              <a:rPr i="1" lang="en">
                <a:solidFill>
                  <a:schemeClr val="lt1"/>
                </a:solidFill>
              </a:rPr>
              <a:t>Nudge</a:t>
            </a:r>
            <a:r>
              <a:rPr lang="en">
                <a:solidFill>
                  <a:schemeClr val="lt1"/>
                </a:solidFill>
              </a:rPr>
              <a:t>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4" name="Google Shape;194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lt1"/>
                </a:solidFill>
              </a:rPr>
              <a:t>Choice Archetect </a:t>
            </a:r>
            <a:br>
              <a:rPr lang="en">
                <a:solidFill>
                  <a:schemeClr val="lt1"/>
                </a:solidFill>
              </a:rPr>
            </a:b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9" name="Google Shape;199;p34"/>
          <p:cNvGraphicFramePr/>
          <p:nvPr/>
        </p:nvGraphicFramePr>
        <p:xfrm>
          <a:off x="952500" y="50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{CDEF8F58-0697-4D93-A8F4-10FF6D020A7E}</a:tableStyleId>
              </a:tblPr>
              <a:tblGrid>
                <a:gridCol w="3619500"/>
                <a:gridCol w="3619500"/>
              </a:tblGrid>
              <a:tr h="3779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400">
                          <a:solidFill>
                            <a:schemeClr val="lt1"/>
                          </a:solidFill>
                        </a:rPr>
                        <a:t>Whats in </a:t>
                      </a:r>
                      <a:br>
                        <a:rPr b="1" lang="en" sz="3400">
                          <a:solidFill>
                            <a:schemeClr val="lt1"/>
                          </a:solidFill>
                        </a:rPr>
                      </a:br>
                      <a:br>
                        <a:rPr lang="en" sz="1900">
                          <a:solidFill>
                            <a:schemeClr val="lt1"/>
                          </a:solidFill>
                        </a:rPr>
                      </a:br>
                      <a:r>
                        <a:rPr lang="en" sz="2000">
                          <a:solidFill>
                            <a:schemeClr val="lt1"/>
                          </a:solidFill>
                        </a:rPr>
                        <a:t>Ownership and a Variety of Formats/Content</a:t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chemeClr val="lt1"/>
                          </a:solidFill>
                        </a:rPr>
                        <a:t>What’s out </a:t>
                      </a:r>
                      <a:endParaRPr b="1" sz="3200"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solidFill>
                            <a:schemeClr val="lt1"/>
                          </a:solidFill>
                        </a:rPr>
                        <a:t>A series of 1 hour sessions only</a:t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5"/>
          <p:cNvSpPr txBox="1"/>
          <p:nvPr>
            <p:ph type="title"/>
          </p:nvPr>
        </p:nvSpPr>
        <p:spPr>
          <a:xfrm>
            <a:off x="459875" y="445025"/>
            <a:ext cx="433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Venue Technology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05" name="Google Shape;20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075" y="1181025"/>
            <a:ext cx="3285221" cy="3820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1200" y="3766100"/>
            <a:ext cx="1105124" cy="11051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07" name="Google Shape;207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83701" y="904475"/>
            <a:ext cx="3575875" cy="9650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08" name="Google Shape;208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44338" y="1629675"/>
            <a:ext cx="4054600" cy="324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425" y="409725"/>
            <a:ext cx="3839175" cy="297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2763" y="539737"/>
            <a:ext cx="3894724" cy="2594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8275" y="3498925"/>
            <a:ext cx="3257477" cy="9782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6" name="Google Shape;216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29750" y="3498925"/>
            <a:ext cx="1760762" cy="97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" name="Google Shape;225;p38"/>
          <p:cNvGraphicFramePr/>
          <p:nvPr/>
        </p:nvGraphicFramePr>
        <p:xfrm>
          <a:off x="952500" y="50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{CDEF8F58-0697-4D93-A8F4-10FF6D020A7E}</a:tableStyleId>
              </a:tblPr>
              <a:tblGrid>
                <a:gridCol w="3619500"/>
                <a:gridCol w="3619500"/>
              </a:tblGrid>
              <a:tr h="3779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400">
                          <a:solidFill>
                            <a:schemeClr val="lt1"/>
                          </a:solidFill>
                        </a:rPr>
                        <a:t>Whats in </a:t>
                      </a:r>
                      <a:br>
                        <a:rPr b="1" lang="en" sz="3400">
                          <a:solidFill>
                            <a:schemeClr val="lt1"/>
                          </a:solidFill>
                        </a:rPr>
                      </a:br>
                      <a:br>
                        <a:rPr lang="en" sz="1900">
                          <a:solidFill>
                            <a:schemeClr val="lt1"/>
                          </a:solidFill>
                        </a:rPr>
                      </a:br>
                      <a:r>
                        <a:rPr lang="en" sz="2000">
                          <a:solidFill>
                            <a:schemeClr val="lt1"/>
                          </a:solidFill>
                        </a:rPr>
                        <a:t>Using apps alongside in person events </a:t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chemeClr val="lt1"/>
                          </a:solidFill>
                        </a:rPr>
                        <a:t>What’s out </a:t>
                      </a:r>
                      <a:endParaRPr b="1" sz="3200"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solidFill>
                            <a:schemeClr val="lt1"/>
                          </a:solidFill>
                        </a:rPr>
                        <a:t>Using apps for only online events </a:t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0" name="Google Shape;230;p39"/>
          <p:cNvGraphicFramePr/>
          <p:nvPr/>
        </p:nvGraphicFramePr>
        <p:xfrm>
          <a:off x="952500" y="434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{CDEF8F58-0697-4D93-A8F4-10FF6D020A7E}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126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26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Welcome!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36" name="Google Shape;236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1"/>
          <p:cNvSpPr txBox="1"/>
          <p:nvPr/>
        </p:nvSpPr>
        <p:spPr>
          <a:xfrm>
            <a:off x="459875" y="865500"/>
            <a:ext cx="6548100" cy="39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Amber Vanderburg</a:t>
            </a:r>
            <a:endParaRPr b="1" sz="2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amber@thepathwayzgroup.com</a:t>
            </a:r>
            <a:endParaRPr sz="2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@vanderburgamber</a:t>
            </a:r>
            <a:br>
              <a:rPr lang="en" sz="2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sz="13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thepathwayzgroup.com</a:t>
            </a:r>
            <a:endParaRPr sz="2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1-918-804-4982</a:t>
            </a:r>
            <a:br>
              <a:rPr lang="en" sz="2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" sz="2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Order </a:t>
            </a:r>
            <a:r>
              <a:rPr b="1" i="1" lang="en" sz="2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Uniquely Better</a:t>
            </a:r>
            <a:endParaRPr b="1" i="1" sz="29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42" name="Google Shape;24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0150" y="2389712"/>
            <a:ext cx="2677524" cy="26775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43" name="Google Shape;243;p41"/>
          <p:cNvSpPr txBox="1"/>
          <p:nvPr/>
        </p:nvSpPr>
        <p:spPr>
          <a:xfrm>
            <a:off x="459875" y="328800"/>
            <a:ext cx="3551400" cy="53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FFFF"/>
                </a:solidFill>
                <a:latin typeface="Satisfy"/>
                <a:ea typeface="Satisfy"/>
                <a:cs typeface="Satisfy"/>
                <a:sym typeface="Satisfy"/>
              </a:rPr>
              <a:t>Let’s stay connected! </a:t>
            </a:r>
            <a:endParaRPr sz="3200">
              <a:solidFill>
                <a:srgbClr val="FFFFFF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5550" y="1213775"/>
            <a:ext cx="6451775" cy="279165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9" name="Google Shape;249;p42"/>
          <p:cNvSpPr txBox="1"/>
          <p:nvPr>
            <p:ph type="title"/>
          </p:nvPr>
        </p:nvSpPr>
        <p:spPr>
          <a:xfrm>
            <a:off x="391188" y="445025"/>
            <a:ext cx="8361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Welcome to the University of MICE!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